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A3F0-F335-4508-B3BD-E755ECD59402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5DB1-00AE-4263-AC93-9D3F7DF05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93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A3F0-F335-4508-B3BD-E755ECD59402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5DB1-00AE-4263-AC93-9D3F7DF05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69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A3F0-F335-4508-B3BD-E755ECD59402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5DB1-00AE-4263-AC93-9D3F7DF0554C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0041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A3F0-F335-4508-B3BD-E755ECD59402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5DB1-00AE-4263-AC93-9D3F7DF05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838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A3F0-F335-4508-B3BD-E755ECD59402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5DB1-00AE-4263-AC93-9D3F7DF0554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5846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A3F0-F335-4508-B3BD-E755ECD59402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5DB1-00AE-4263-AC93-9D3F7DF05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093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A3F0-F335-4508-B3BD-E755ECD59402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5DB1-00AE-4263-AC93-9D3F7DF05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131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A3F0-F335-4508-B3BD-E755ECD59402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5DB1-00AE-4263-AC93-9D3F7DF05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803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A3F0-F335-4508-B3BD-E755ECD59402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5DB1-00AE-4263-AC93-9D3F7DF05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49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A3F0-F335-4508-B3BD-E755ECD59402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5DB1-00AE-4263-AC93-9D3F7DF05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973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A3F0-F335-4508-B3BD-E755ECD59402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5DB1-00AE-4263-AC93-9D3F7DF05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1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A3F0-F335-4508-B3BD-E755ECD59402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5DB1-00AE-4263-AC93-9D3F7DF05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63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A3F0-F335-4508-B3BD-E755ECD59402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5DB1-00AE-4263-AC93-9D3F7DF05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19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A3F0-F335-4508-B3BD-E755ECD59402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5DB1-00AE-4263-AC93-9D3F7DF05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209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A3F0-F335-4508-B3BD-E755ECD59402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5DB1-00AE-4263-AC93-9D3F7DF05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22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A3F0-F335-4508-B3BD-E755ECD59402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5DB1-00AE-4263-AC93-9D3F7DF05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083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7A3F0-F335-4508-B3BD-E755ECD59402}" type="datetimeFigureOut">
              <a:rPr lang="cs-CZ" smtClean="0"/>
              <a:t>10.09.2021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B85DB1-00AE-4263-AC93-9D3F7DF055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159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tionary.org/wiki/&#1042;&#1080;&#1082;&#1080;&#1089;&#1083;&#1086;&#1074;&#1072;&#1088;&#1100;:&#1047;&#1072;&#1075;&#1083;&#1072;&#1074;&#1085;&#1072;&#1103;_&#1089;&#1090;&#1088;&#1072;&#1085;&#1080;&#1094;&#1072;" TargetMode="External"/><Relationship Id="rId2" Type="http://schemas.openxmlformats.org/officeDocument/2006/relationships/hyperlink" Target="http://gramota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lovari.ru/start.aspx?s=0&amp;p=3050" TargetMode="External"/><Relationship Id="rId4" Type="http://schemas.openxmlformats.org/officeDocument/2006/relationships/hyperlink" Target="http://ruscorpora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A20CC-FA19-4AC5-A6FC-FACBAA80EB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Лексикография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6405BF9-16AD-4486-9989-593D2816F0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509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89BC16-AF74-4AFE-98B2-1E3ADA39C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Лексикография (Розенталь – Теленкова, 2008, с. 182)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A12E71-B551-4962-BA87-01F0FC4D7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«Раздел языкознания, занимающийся вопросами составления словарей и их изучения.»</a:t>
            </a:r>
          </a:p>
          <a:p>
            <a:r>
              <a:rPr lang="ru-RU" sz="2400" dirty="0"/>
              <a:t>«Собирание слов какого-либо языка, приведение их в систему и издание в виде словарей.»</a:t>
            </a:r>
          </a:p>
          <a:p>
            <a:r>
              <a:rPr lang="ru-RU" sz="2400" dirty="0"/>
              <a:t>«Совокупность словарей</a:t>
            </a:r>
            <a:r>
              <a:rPr lang="cs-CZ" sz="2400" dirty="0"/>
              <a:t> </a:t>
            </a:r>
            <a:r>
              <a:rPr lang="ru-RU" sz="2400" dirty="0"/>
              <a:t>общего или специального типа.»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80381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E404A4-FDF5-4484-9670-E23632E5A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словарей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20C15C-83A4-4864-9223-FD805F84B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dirty="0"/>
              <a:t>Энциклопедические</a:t>
            </a:r>
            <a:r>
              <a:rPr lang="ru-RU" sz="2400" dirty="0"/>
              <a:t> – объясняют не слова, а предметы и явления, называемые словами, раскрывают объём и содержание понятий об этих предметах и явлениях, в них много собственных слов (названия мест, городов, имена известных лиц...).</a:t>
            </a:r>
          </a:p>
          <a:p>
            <a:pPr marL="0" indent="0">
              <a:buNone/>
            </a:pPr>
            <a:r>
              <a:rPr lang="ru-RU" sz="2400" dirty="0"/>
              <a:t> </a:t>
            </a:r>
          </a:p>
          <a:p>
            <a:r>
              <a:rPr lang="ru-RU" sz="2400" b="1" dirty="0"/>
              <a:t>Лингвистические</a:t>
            </a:r>
            <a:r>
              <a:rPr lang="ru-RU" sz="2400" dirty="0"/>
              <a:t> – раскрывают тем или другим способом значение слов, дают информацию о значении слова, его грамматических особенностях, его прозношении, сочетаемости...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902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6FA6E7-4953-45CC-B0BA-1152BCDE9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Лингвистические словари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225520-5E10-40C6-9F82-84D7641C3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По количеству языков: </a:t>
            </a:r>
            <a:r>
              <a:rPr lang="ru-RU" sz="2400" dirty="0"/>
              <a:t>одноязычные Х двуязычные или многоязычные</a:t>
            </a:r>
          </a:p>
          <a:p>
            <a:r>
              <a:rPr lang="ru-RU" sz="2400" b="1" dirty="0"/>
              <a:t>По назначению: </a:t>
            </a:r>
            <a:r>
              <a:rPr lang="ru-RU" sz="2400" dirty="0"/>
              <a:t>академические Х общие Х школьные Х туристические</a:t>
            </a:r>
          </a:p>
          <a:p>
            <a:r>
              <a:rPr lang="ru-RU" sz="2400" b="1" dirty="0"/>
              <a:t>По размеру: </a:t>
            </a:r>
            <a:r>
              <a:rPr lang="ru-RU" sz="2400" dirty="0"/>
              <a:t>однотомные</a:t>
            </a:r>
            <a:r>
              <a:rPr lang="cs-CZ" sz="2400" dirty="0"/>
              <a:t> (příruční)</a:t>
            </a:r>
            <a:r>
              <a:rPr lang="ru-RU" sz="2400" dirty="0"/>
              <a:t> Х краткие</a:t>
            </a:r>
            <a:r>
              <a:rPr lang="cs-CZ" sz="2400" dirty="0"/>
              <a:t> (stručný)</a:t>
            </a:r>
            <a:r>
              <a:rPr lang="ru-RU" sz="2400" dirty="0"/>
              <a:t> Х многотомные</a:t>
            </a:r>
          </a:p>
          <a:p>
            <a:r>
              <a:rPr lang="ru-RU" sz="2400" b="1" dirty="0"/>
              <a:t>По содержанию: </a:t>
            </a:r>
            <a:r>
              <a:rPr lang="ru-RU" sz="2400" dirty="0"/>
              <a:t>следуюшие слайды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06628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4DA39A-5AEB-4E89-8DD1-67F7A28A6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лингвистических словарей по содержанию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8D585A-1E44-4F85-BB6D-29038F8B9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14732"/>
            <a:ext cx="8596668" cy="4895557"/>
          </a:xfrm>
        </p:spPr>
        <p:txBody>
          <a:bodyPr>
            <a:noAutofit/>
          </a:bodyPr>
          <a:lstStyle/>
          <a:p>
            <a:r>
              <a:rPr lang="ru-RU" sz="2000" b="1" dirty="0"/>
              <a:t>Толковые</a:t>
            </a:r>
            <a:endParaRPr lang="ru-RU" sz="2000" dirty="0"/>
          </a:p>
          <a:p>
            <a:pPr marL="0" indent="0">
              <a:buNone/>
            </a:pPr>
            <a:r>
              <a:rPr lang="ru-RU" sz="2000" i="1" dirty="0"/>
              <a:t>Словарь В. И. Даля </a:t>
            </a:r>
            <a:r>
              <a:rPr lang="ru-RU" sz="2000" dirty="0"/>
              <a:t>– первое издание 1863-1866 гг., 4 тома, 200000 слов + 30000 пословиц и поговорок + много фразеологизмов</a:t>
            </a:r>
          </a:p>
          <a:p>
            <a:pPr marL="0" indent="0">
              <a:buNone/>
            </a:pPr>
            <a:r>
              <a:rPr lang="ru-RU" sz="2000" i="1" dirty="0"/>
              <a:t>Словарь Д. Н. Ушакова </a:t>
            </a:r>
            <a:r>
              <a:rPr lang="ru-RU" sz="2000" dirty="0"/>
              <a:t>– первое издание 1935-1940 гг., 4 тома, 86000 слов</a:t>
            </a:r>
          </a:p>
          <a:p>
            <a:pPr marL="0" indent="0">
              <a:buNone/>
            </a:pPr>
            <a:r>
              <a:rPr lang="ru-RU" sz="2000" i="1" dirty="0"/>
              <a:t>Словарь С. И. Ожегова </a:t>
            </a:r>
            <a:r>
              <a:rPr lang="ru-RU" sz="2000" dirty="0"/>
              <a:t>– первое издание 1949 г., 1 том, 57000 слов, включает наиболее употребительную лексику современного русского языка</a:t>
            </a:r>
          </a:p>
          <a:p>
            <a:r>
              <a:rPr lang="ru-RU" sz="2000" b="1" dirty="0"/>
              <a:t>Этимологические</a:t>
            </a:r>
            <a:endParaRPr lang="ru-RU" sz="2000" dirty="0"/>
          </a:p>
          <a:p>
            <a:pPr marL="0" indent="0">
              <a:buNone/>
            </a:pPr>
            <a:r>
              <a:rPr lang="ru-RU" sz="2000" i="1" dirty="0"/>
              <a:t>Этимологический словарь М. Фасмера (</a:t>
            </a:r>
            <a:r>
              <a:rPr lang="cs-CZ" sz="2000" i="1" dirty="0"/>
              <a:t>M. </a:t>
            </a:r>
            <a:r>
              <a:rPr lang="cs-CZ" sz="2000" i="1" dirty="0" err="1"/>
              <a:t>Vasmer</a:t>
            </a:r>
            <a:r>
              <a:rPr lang="cs-CZ" sz="2000" i="1" dirty="0"/>
              <a:t>)</a:t>
            </a:r>
            <a:r>
              <a:rPr lang="ru-RU" sz="2000" i="1" dirty="0"/>
              <a:t> </a:t>
            </a:r>
            <a:r>
              <a:rPr lang="ru-RU" sz="2000" dirty="0"/>
              <a:t>–19</a:t>
            </a:r>
            <a:r>
              <a:rPr lang="cs-CZ" sz="2000" dirty="0"/>
              <a:t>64</a:t>
            </a:r>
            <a:r>
              <a:rPr lang="ru-RU" sz="2000" dirty="0"/>
              <a:t>-19</a:t>
            </a:r>
            <a:r>
              <a:rPr lang="cs-CZ" sz="2000" dirty="0"/>
              <a:t>73</a:t>
            </a:r>
            <a:r>
              <a:rPr lang="ru-RU" sz="2000" dirty="0"/>
              <a:t> гг., 4 тома, лескика современного языка + устаревшие слова, слова древнерусского языка, много личных имён, названий...</a:t>
            </a:r>
          </a:p>
          <a:p>
            <a:r>
              <a:rPr lang="ru-RU" sz="2000" b="1" dirty="0"/>
              <a:t>Исторические</a:t>
            </a:r>
            <a:r>
              <a:rPr lang="ru-RU" sz="2000" dirty="0"/>
              <a:t> – история слов, развитие значений,изменения словообразовательной структуры слов...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690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328B14-F1A4-49A7-AC58-05E3D9A51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лингвистических словарей по содержанию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D0B072-80B6-40A3-B187-1FA5CC035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67347"/>
          </a:xfrm>
        </p:spPr>
        <p:txBody>
          <a:bodyPr>
            <a:normAutofit lnSpcReduction="10000"/>
          </a:bodyPr>
          <a:lstStyle/>
          <a:p>
            <a:r>
              <a:rPr lang="ru-RU" sz="2000" b="1" dirty="0"/>
              <a:t>Диалектные</a:t>
            </a:r>
          </a:p>
          <a:p>
            <a:r>
              <a:rPr lang="ru-RU" sz="2000" b="1" dirty="0"/>
              <a:t>Словари иностранных слов</a:t>
            </a:r>
          </a:p>
          <a:p>
            <a:r>
              <a:rPr lang="ru-RU" sz="2000" b="1" dirty="0"/>
              <a:t>Синонимические</a:t>
            </a:r>
          </a:p>
          <a:p>
            <a:r>
              <a:rPr lang="ru-RU" sz="2000" b="1" dirty="0"/>
              <a:t>Антонимические</a:t>
            </a:r>
          </a:p>
          <a:p>
            <a:r>
              <a:rPr lang="ru-RU" sz="2000" b="1" dirty="0"/>
              <a:t>Омонимические</a:t>
            </a:r>
          </a:p>
          <a:p>
            <a:r>
              <a:rPr lang="ru-RU" sz="2000" b="1" dirty="0"/>
              <a:t>Топонимические</a:t>
            </a:r>
          </a:p>
          <a:p>
            <a:r>
              <a:rPr lang="ru-RU" sz="2000" b="1" dirty="0"/>
              <a:t>Словари собственных имён</a:t>
            </a:r>
          </a:p>
          <a:p>
            <a:r>
              <a:rPr lang="ru-RU" sz="2000" b="1" dirty="0"/>
              <a:t>Словообразовательные</a:t>
            </a:r>
          </a:p>
          <a:p>
            <a:r>
              <a:rPr lang="ru-RU" sz="2000" b="1" dirty="0"/>
              <a:t>Словари сокращений  </a:t>
            </a:r>
          </a:p>
          <a:p>
            <a:r>
              <a:rPr lang="ru-RU" sz="2000" b="1" dirty="0"/>
              <a:t>Орфографические</a:t>
            </a:r>
          </a:p>
          <a:p>
            <a:r>
              <a:rPr lang="ru-RU" sz="2000" b="1" dirty="0"/>
              <a:t>Орфоэпические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8742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92C6C9-649A-4721-8B83-36089CCBF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лингвистических словарей по содержанию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1A4122-6A3B-4DEC-AEF8-C368DB66D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72529"/>
            <a:ext cx="8596668" cy="5085471"/>
          </a:xfrm>
        </p:spPr>
        <p:txBody>
          <a:bodyPr>
            <a:normAutofit/>
          </a:bodyPr>
          <a:lstStyle/>
          <a:p>
            <a:r>
              <a:rPr lang="ru-RU" b="1" dirty="0"/>
              <a:t>Фразеологические</a:t>
            </a:r>
          </a:p>
          <a:p>
            <a:pPr marL="0" indent="0">
              <a:buNone/>
            </a:pPr>
            <a:r>
              <a:rPr lang="cs-CZ" i="1" dirty="0"/>
              <a:t>Česko-ruský a rusko-český frazeologický slovník </a:t>
            </a:r>
            <a:r>
              <a:rPr lang="cs-CZ" dirty="0"/>
              <a:t>– V. </a:t>
            </a:r>
            <a:r>
              <a:rPr lang="cs-CZ" dirty="0" err="1"/>
              <a:t>Mokienko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Slovník české frazeologie a idiomatiky </a:t>
            </a:r>
            <a:r>
              <a:rPr lang="cs-CZ" dirty="0"/>
              <a:t>– F. Čermák</a:t>
            </a:r>
            <a:endParaRPr lang="ru-RU" i="1" dirty="0"/>
          </a:p>
          <a:p>
            <a:r>
              <a:rPr lang="ru-RU" b="1" dirty="0"/>
              <a:t>Частотные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ru-RU" dirty="0"/>
              <a:t>группируют слова по убывающей частотности употребления</a:t>
            </a:r>
          </a:p>
          <a:p>
            <a:r>
              <a:rPr lang="ru-RU" b="1" dirty="0"/>
              <a:t>Обратные </a:t>
            </a:r>
            <a:r>
              <a:rPr lang="ru-RU" dirty="0"/>
              <a:t>(инверсивные) – составлены в алфавитном порядке по концу слов, сначала а, ба, аба..., рядом находятся слова с одинаковыми аффиксами</a:t>
            </a:r>
          </a:p>
          <a:p>
            <a:r>
              <a:rPr lang="ru-RU" b="1" dirty="0"/>
              <a:t>Словари трудностей</a:t>
            </a:r>
          </a:p>
          <a:p>
            <a:r>
              <a:rPr lang="ru-RU" b="1" dirty="0"/>
              <a:t>Переводные словари</a:t>
            </a:r>
          </a:p>
          <a:p>
            <a:pPr marL="0" indent="0">
              <a:buNone/>
            </a:pPr>
            <a:r>
              <a:rPr lang="ru-RU" i="1" dirty="0"/>
              <a:t>Большой русско-чешский словарь - </a:t>
            </a:r>
            <a:r>
              <a:rPr lang="ru-RU" dirty="0"/>
              <a:t>5 основных томов + 1 дополнительный, 138000 слов, издан 1964</a:t>
            </a:r>
          </a:p>
          <a:p>
            <a:pPr marL="0" indent="0">
              <a:buNone/>
            </a:pPr>
            <a:r>
              <a:rPr lang="ru-RU" i="1" dirty="0"/>
              <a:t>Русско-чешский + чешско-русский словарь </a:t>
            </a:r>
            <a:r>
              <a:rPr lang="ru-RU" dirty="0"/>
              <a:t>– 2 + 2 тома, 65000 слов, первое издание 1937 г., в конце список неиболее употребляемых собственных и топонимических имён + краткий очерк произношения и морфологии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077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6217A3-DFED-46B7-90F5-A29A25159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Словарная статья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8771E7-040E-410F-8DE3-1417CCAD9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0837"/>
            <a:ext cx="8596668" cy="5275385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/>
              <a:t>Абзац, посвящённый одному заглавному слову, подробный в зависимости от типа словаря.</a:t>
            </a:r>
          </a:p>
          <a:p>
            <a:r>
              <a:rPr lang="ru-RU" sz="2000" dirty="0"/>
              <a:t>Даётся информация о морфологических, синтаксических и семантических возможностях использования слова.</a:t>
            </a:r>
          </a:p>
          <a:p>
            <a:endParaRPr lang="ru-RU" sz="2000" dirty="0"/>
          </a:p>
          <a:p>
            <a:pPr marL="0" indent="0">
              <a:buNone/>
            </a:pPr>
            <a:r>
              <a:rPr lang="ru-RU" sz="2000" b="1" dirty="0"/>
              <a:t>Структура словарной статьи: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Загла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́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вное слово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исходной форме с ударением.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Грамматический аппарат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род.п., мн.ч., прош.вр., краткая форма, определение части речи, род и др.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Стилистические пометы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принадлежность слова к определённому стилю или слою лексики.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Толкование значений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 примерами использования в словосочетаниях или предложениях, объяснение оттенков значения.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Фразеология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объяснение значения и использования фразеологизмов, в которых слово встречается.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Дополнительная информация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например, о некоторых словоформах.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824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5BF27-511C-4ABD-8B13-A73A52611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Электронные словари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1C4887-05AD-4311-892A-16A4715C0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3717"/>
            <a:ext cx="8596668" cy="4437645"/>
          </a:xfrm>
        </p:spPr>
        <p:txBody>
          <a:bodyPr>
            <a:normAutofit/>
          </a:bodyPr>
          <a:lstStyle/>
          <a:p>
            <a:r>
              <a:rPr lang="ru-RU" sz="2000" dirty="0"/>
              <a:t>Портал Грамота.ру</a:t>
            </a:r>
            <a:r>
              <a:rPr lang="cs-CZ" sz="2000" dirty="0"/>
              <a:t> - </a:t>
            </a:r>
            <a:r>
              <a:rPr lang="cs-CZ" sz="2000" dirty="0">
                <a:hlinkClick r:id="rId2"/>
              </a:rPr>
              <a:t>http://</a:t>
            </a:r>
            <a:r>
              <a:rPr lang="cs-CZ" sz="2000" dirty="0" err="1">
                <a:hlinkClick r:id="rId2"/>
              </a:rPr>
              <a:t>gramota.ru</a:t>
            </a:r>
            <a:r>
              <a:rPr lang="cs-CZ" sz="2000" dirty="0">
                <a:hlinkClick r:id="rId2"/>
              </a:rPr>
              <a:t>/</a:t>
            </a:r>
            <a:endParaRPr lang="cs-CZ" sz="2000" dirty="0"/>
          </a:p>
          <a:p>
            <a:r>
              <a:rPr lang="ru-RU" sz="2000" dirty="0"/>
              <a:t>Викисловарь - </a:t>
            </a:r>
            <a:r>
              <a:rPr lang="ru-RU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https://ru.wiktionary.org/wiki/Викисловарь:Заглавная</a:t>
            </a:r>
            <a:r>
              <a:rPr lang="cs-CZ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_</a:t>
            </a:r>
            <a:r>
              <a:rPr lang="ru-RU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страница</a:t>
            </a:r>
            <a:endParaRPr lang="cs-CZ" sz="2000" dirty="0"/>
          </a:p>
          <a:p>
            <a:r>
              <a:rPr lang="ru-RU" sz="2000" dirty="0"/>
              <a:t>Национальный корпус русского языка</a:t>
            </a:r>
            <a:r>
              <a:rPr lang="cs-CZ" sz="2000" dirty="0"/>
              <a:t> - </a:t>
            </a:r>
            <a:r>
              <a:rPr lang="cs-CZ" sz="20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cs-CZ" sz="2000" dirty="0" err="1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ruscorpora.ru</a:t>
            </a:r>
            <a:r>
              <a:rPr lang="cs-CZ" sz="20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cs-CZ" sz="2000" dirty="0"/>
          </a:p>
          <a:p>
            <a:r>
              <a:rPr lang="cs-CZ" sz="2000" dirty="0"/>
              <a:t>Český národní korpus - https://</a:t>
            </a:r>
            <a:r>
              <a:rPr lang="cs-CZ" sz="2000" dirty="0" err="1"/>
              <a:t>www.korpus.cz</a:t>
            </a:r>
            <a:r>
              <a:rPr lang="cs-CZ" sz="2000" dirty="0"/>
              <a:t>/</a:t>
            </a:r>
            <a:endParaRPr lang="ru-RU" sz="2000" dirty="0"/>
          </a:p>
          <a:p>
            <a:r>
              <a:rPr lang="ru-RU" sz="2000" b="1" dirty="0"/>
              <a:t>Словари.ру </a:t>
            </a:r>
            <a:r>
              <a:rPr lang="ru-RU" sz="2000" dirty="0"/>
              <a:t>- </a:t>
            </a:r>
            <a:r>
              <a:rPr lang="cs-CZ" sz="20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cs-CZ" sz="2000" dirty="0" err="1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slovari.ru</a:t>
            </a:r>
            <a:r>
              <a:rPr lang="cs-CZ" sz="20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cs-CZ" sz="2000" dirty="0" err="1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start.aspx?s</a:t>
            </a:r>
            <a:r>
              <a:rPr lang="cs-CZ" sz="20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cs-CZ" sz="2000" dirty="0" err="1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0&amp;p</a:t>
            </a:r>
            <a:r>
              <a:rPr lang="cs-CZ" sz="20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=3050</a:t>
            </a:r>
            <a:endParaRPr lang="ru-RU" sz="2000" dirty="0"/>
          </a:p>
          <a:p>
            <a:r>
              <a:rPr lang="ru-RU" sz="2000" b="1" dirty="0"/>
              <a:t>Академик</a:t>
            </a:r>
            <a:r>
              <a:rPr lang="ru-RU" sz="2000" dirty="0"/>
              <a:t> - </a:t>
            </a:r>
            <a:r>
              <a:rPr lang="cs-CZ" sz="2000" dirty="0"/>
              <a:t>https://</a:t>
            </a:r>
            <a:r>
              <a:rPr lang="cs-CZ" sz="2000" dirty="0" err="1"/>
              <a:t>dic.academic.ru</a:t>
            </a:r>
            <a:r>
              <a:rPr lang="cs-CZ" sz="2000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68160282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199</TotalTime>
  <Words>611</Words>
  <Application>Microsoft Office PowerPoint</Application>
  <PresentationFormat>Širokoúhlá obrazovka</PresentationFormat>
  <Paragraphs>62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Symbol</vt:lpstr>
      <vt:lpstr>Trebuchet MS</vt:lpstr>
      <vt:lpstr>Wingdings 3</vt:lpstr>
      <vt:lpstr>Fazeta</vt:lpstr>
      <vt:lpstr>Лексикография</vt:lpstr>
      <vt:lpstr>Лексикография (Розенталь – Теленкова, 2008, с. 182)</vt:lpstr>
      <vt:lpstr>Типы словарей</vt:lpstr>
      <vt:lpstr>Лингвистические словари</vt:lpstr>
      <vt:lpstr>Типы лингвистических словарей по содержанию</vt:lpstr>
      <vt:lpstr>Типы лингвистических словарей по содержанию</vt:lpstr>
      <vt:lpstr>Типы лингвистических словарей по содержанию</vt:lpstr>
      <vt:lpstr>Словарная статья</vt:lpstr>
      <vt:lpstr>Электронные словари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Лексикография</dc:title>
  <dc:creator>Lenka Rozboudová</dc:creator>
  <cp:lastModifiedBy>Lenka Rozboudová</cp:lastModifiedBy>
  <cp:revision>15</cp:revision>
  <dcterms:created xsi:type="dcterms:W3CDTF">2019-05-03T11:07:43Z</dcterms:created>
  <dcterms:modified xsi:type="dcterms:W3CDTF">2021-09-10T10:24:24Z</dcterms:modified>
</cp:coreProperties>
</file>