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2"/>
  </p:notesMasterIdLst>
  <p:sldIdLst>
    <p:sldId id="256" r:id="rId2"/>
    <p:sldId id="307" r:id="rId3"/>
    <p:sldId id="308" r:id="rId4"/>
    <p:sldId id="309" r:id="rId5"/>
    <p:sldId id="310" r:id="rId6"/>
    <p:sldId id="311" r:id="rId7"/>
    <p:sldId id="312" r:id="rId8"/>
    <p:sldId id="313" r:id="rId9"/>
    <p:sldId id="314" r:id="rId10"/>
    <p:sldId id="320" r:id="rId11"/>
    <p:sldId id="315" r:id="rId12"/>
    <p:sldId id="316" r:id="rId13"/>
    <p:sldId id="317" r:id="rId14"/>
    <p:sldId id="318" r:id="rId15"/>
    <p:sldId id="319" r:id="rId16"/>
    <p:sldId id="321" r:id="rId17"/>
    <p:sldId id="322" r:id="rId18"/>
    <p:sldId id="323" r:id="rId19"/>
    <p:sldId id="324" r:id="rId20"/>
    <p:sldId id="325" r:id="rId21"/>
    <p:sldId id="326" r:id="rId22"/>
    <p:sldId id="327" r:id="rId23"/>
    <p:sldId id="328" r:id="rId24"/>
    <p:sldId id="329" r:id="rId25"/>
    <p:sldId id="330" r:id="rId26"/>
    <p:sldId id="331" r:id="rId27"/>
    <p:sldId id="332" r:id="rId28"/>
    <p:sldId id="333" r:id="rId29"/>
    <p:sldId id="334" r:id="rId30"/>
    <p:sldId id="335" r:id="rId31"/>
    <p:sldId id="337" r:id="rId32"/>
    <p:sldId id="336" r:id="rId33"/>
    <p:sldId id="338" r:id="rId34"/>
    <p:sldId id="339" r:id="rId35"/>
    <p:sldId id="340" r:id="rId36"/>
    <p:sldId id="341" r:id="rId37"/>
    <p:sldId id="342" r:id="rId38"/>
    <p:sldId id="343" r:id="rId39"/>
    <p:sldId id="344" r:id="rId40"/>
    <p:sldId id="345" r:id="rId41"/>
  </p:sldIdLst>
  <p:sldSz cx="10080625" cy="7559675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12"/>
  </p:normalViewPr>
  <p:slideViewPr>
    <p:cSldViewPr>
      <p:cViewPr varScale="1">
        <p:scale>
          <a:sx n="103" d="100"/>
          <a:sy n="103" d="100"/>
        </p:scale>
        <p:origin x="1600" y="18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7F2FBD83-E21E-6101-6E05-E32BBEEE76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691891B5-01C2-55E3-6E58-7DA74F68D2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729DAB2F-BB86-AEBD-F066-CA40D36F3E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1" name="AutoShape 4">
            <a:extLst>
              <a:ext uri="{FF2B5EF4-FFF2-40B4-BE49-F238E27FC236}">
                <a16:creationId xmlns:a16="http://schemas.microsoft.com/office/drawing/2014/main" id="{8F1DA08F-4DDF-DC33-A6A3-204C323F7E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2" name="AutoShape 5">
            <a:extLst>
              <a:ext uri="{FF2B5EF4-FFF2-40B4-BE49-F238E27FC236}">
                <a16:creationId xmlns:a16="http://schemas.microsoft.com/office/drawing/2014/main" id="{4ED3420A-FCC6-9350-FDFF-9AE3686205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3" name="AutoShape 6">
            <a:extLst>
              <a:ext uri="{FF2B5EF4-FFF2-40B4-BE49-F238E27FC236}">
                <a16:creationId xmlns:a16="http://schemas.microsoft.com/office/drawing/2014/main" id="{F9FE50FD-FA19-7D86-48C6-4D6213487A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4" name="AutoShape 7">
            <a:extLst>
              <a:ext uri="{FF2B5EF4-FFF2-40B4-BE49-F238E27FC236}">
                <a16:creationId xmlns:a16="http://schemas.microsoft.com/office/drawing/2014/main" id="{778D346B-56F9-87E3-0D59-C02C3BDE4A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5" name="AutoShape 8">
            <a:extLst>
              <a:ext uri="{FF2B5EF4-FFF2-40B4-BE49-F238E27FC236}">
                <a16:creationId xmlns:a16="http://schemas.microsoft.com/office/drawing/2014/main" id="{901B7779-D814-E53E-F8E4-86370E4520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6" name="AutoShape 9">
            <a:extLst>
              <a:ext uri="{FF2B5EF4-FFF2-40B4-BE49-F238E27FC236}">
                <a16:creationId xmlns:a16="http://schemas.microsoft.com/office/drawing/2014/main" id="{8D394D6A-EE13-38D0-E7D2-D13B080E6F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7" name="AutoShape 10">
            <a:extLst>
              <a:ext uri="{FF2B5EF4-FFF2-40B4-BE49-F238E27FC236}">
                <a16:creationId xmlns:a16="http://schemas.microsoft.com/office/drawing/2014/main" id="{D1DE9995-B587-FD69-0317-0EA4AAAF35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8" name="AutoShape 11">
            <a:extLst>
              <a:ext uri="{FF2B5EF4-FFF2-40B4-BE49-F238E27FC236}">
                <a16:creationId xmlns:a16="http://schemas.microsoft.com/office/drawing/2014/main" id="{9FD1A75D-D17B-B78A-69A6-5B0F41B509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9" name="Rectangle 12">
            <a:extLst>
              <a:ext uri="{FF2B5EF4-FFF2-40B4-BE49-F238E27FC236}">
                <a16:creationId xmlns:a16="http://schemas.microsoft.com/office/drawing/2014/main" id="{95AE3A2B-D1D4-3228-4175-9FF870DC255A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26062" cy="398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F4884C6B-E6AD-3796-3DB1-170B700A421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29325" cy="47926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2062" name="Rectangle 14">
            <a:extLst>
              <a:ext uri="{FF2B5EF4-FFF2-40B4-BE49-F238E27FC236}">
                <a16:creationId xmlns:a16="http://schemas.microsoft.com/office/drawing/2014/main" id="{06271FE2-771A-B587-9E9C-2935A3192D0D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62313" cy="5159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3" name="Rectangle 15">
            <a:extLst>
              <a:ext uri="{FF2B5EF4-FFF2-40B4-BE49-F238E27FC236}">
                <a16:creationId xmlns:a16="http://schemas.microsoft.com/office/drawing/2014/main" id="{7020EEFA-48A0-41B5-9B08-FD780CA11619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62312" cy="5159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4" name="Rectangle 16">
            <a:extLst>
              <a:ext uri="{FF2B5EF4-FFF2-40B4-BE49-F238E27FC236}">
                <a16:creationId xmlns:a16="http://schemas.microsoft.com/office/drawing/2014/main" id="{A2F1608F-0CF3-BECF-DDB0-AD37642D15B1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10155238"/>
            <a:ext cx="3262313" cy="5159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5" name="Rectangle 17">
            <a:extLst>
              <a:ext uri="{FF2B5EF4-FFF2-40B4-BE49-F238E27FC236}">
                <a16:creationId xmlns:a16="http://schemas.microsoft.com/office/drawing/2014/main" id="{659C0680-2D51-DA33-D277-82DD0975767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5238"/>
            <a:ext cx="3262312" cy="5159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A3CDAD1B-673F-5E43-99FD-54D30B56A4D2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7">
            <a:extLst>
              <a:ext uri="{FF2B5EF4-FFF2-40B4-BE49-F238E27FC236}">
                <a16:creationId xmlns:a16="http://schemas.microsoft.com/office/drawing/2014/main" id="{8974BD94-E2C9-2F58-9636-0C3951AC571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19D93A5-B165-084A-9839-10E68CF7A0C1}" type="slidenum">
              <a:rPr lang="de-CH" altLang="de-CZ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6387" name="Text Box 1">
            <a:extLst>
              <a:ext uri="{FF2B5EF4-FFF2-40B4-BE49-F238E27FC236}">
                <a16:creationId xmlns:a16="http://schemas.microsoft.com/office/drawing/2014/main" id="{11E31BAC-50B5-C571-8D59-C511744735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Text Box 2">
            <a:extLst>
              <a:ext uri="{FF2B5EF4-FFF2-40B4-BE49-F238E27FC236}">
                <a16:creationId xmlns:a16="http://schemas.microsoft.com/office/drawing/2014/main" id="{8F6AFC55-4116-4258-DAEE-3201F4DF07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Master-Untertitelformat bearbeiten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784D0AA-27F3-CDB4-026A-AE7B6FD0A79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CD8150-3E39-4BED-48D0-1E71BAE357A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DBD70F-D294-A17F-7C1B-66F9D09B45C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650567-54DD-CD42-96BF-57D3EDABE749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4144757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E39000C-FB91-A28A-507D-215AE9B99AE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E84C9B-AE7B-8D2F-AD64-DCFA44BA43D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E1DD7EF-5739-6B9E-91CF-5E80FEDFA77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01177D-EAF1-F040-86FC-B92A6A464013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441983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292975" y="300038"/>
            <a:ext cx="2262188" cy="6438900"/>
          </a:xfrm>
        </p:spPr>
        <p:txBody>
          <a:bodyPr vert="eaVert"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3238" y="300038"/>
            <a:ext cx="6637337" cy="6438900"/>
          </a:xfrm>
        </p:spPr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F14F275-D3FE-E6D1-E308-43E17040A35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271FD80-6A3D-1188-0125-CF41C279584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0FDA246-7E59-D9DF-1FFB-994682B0970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EBA9AC-F720-1347-9DAC-75893F3C4267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0390950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3238" y="300038"/>
            <a:ext cx="9051925" cy="1244600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B52B70B9-4945-6D5D-5E89-C5C9143D2D8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67E40E3-468F-EB0D-5F7B-9A75944CA79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9A3AB6A-6C15-2CE0-74F0-3635A592284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B0A68-3ADA-C243-9C3B-32CB5631C533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045059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EC7105-AD71-9C18-E267-FD34EF76E47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AD2DF2A-33B8-89D0-5E6F-37852BE620D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3FF2CD5-6577-8E6E-7416-1E664FC0402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9F196E-5100-E44D-BE26-56564A40FE5F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020306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17794E3-B720-05D0-21F6-116EA8DB71A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58D8FFF-713C-ACDB-774E-CCC606DE491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DEF372D-200E-C5DE-AE31-20B29A16485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A4A56E-D348-9349-AC6C-E00847B8BDB5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861035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49762" cy="497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05400" y="1768475"/>
            <a:ext cx="4449763" cy="497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55B3CF8-13D7-6C5A-BC92-1729EB9C664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2C3DB0D7-F03C-74C8-EBDB-AAD996BC3C2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E060D63-C3D4-981A-76CB-D408A69BAFD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B66768-70CB-0A48-80DD-503511580326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364233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E93B43FF-8EFB-26A0-23AE-A3D8A307FFB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DE780490-009B-FE41-16C3-66DE65D2411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38C18183-C22D-3F55-1D83-8A81C575261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22CE8-AE26-A94B-ABC8-3DD1F6CC7A5C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626241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322BA45B-F410-A56E-47DF-20532CEBAD0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85F71A8-76A2-1987-D6F3-4AA02F4A96B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70CC7B2-B8A6-B8DA-1FF9-CCB9148D70E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96DB59-F5BC-3D4F-AC68-04C2C236A154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205238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5C2FA960-994E-7565-4BDC-92F1BA0B498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BA80BA3-0E51-50DF-4497-3ED0BD18490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A607D5D-75EE-62CB-016F-3B74CAD25BE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921461-CEFE-3D44-A78F-9D41BCA50F54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739901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8006DED-1301-60B2-1319-8752526D625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7F9D7092-4B86-AA56-702A-E553F77E022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27FF4AEB-31DF-4466-06E9-3E3B98977E1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987E3B-116D-6F42-8766-AF2B832A6724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49466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A396612-5B2F-78DE-6C31-B858355A3ED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08D55913-EE6B-5E86-8C65-25FE3C649BE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C648382-09B1-56F9-61DF-B19346F564C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181905-9C24-D64C-B229-BFCD93695422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63155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24A1E499-ADE6-9E8A-CFF6-E04B8464F5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0038"/>
            <a:ext cx="9051925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828CD2F0-D40F-F53F-E9A8-D484EAB717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51925" cy="497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die Formate des Gliederungstextes zu bearbeiten</a:t>
            </a:r>
          </a:p>
          <a:p>
            <a:pPr lvl="1"/>
            <a:r>
              <a:rPr lang="en-GB" altLang="de-CZ"/>
              <a:t>Zweite Gliederungsebene</a:t>
            </a:r>
          </a:p>
          <a:p>
            <a:pPr lvl="2"/>
            <a:r>
              <a:rPr lang="en-GB" altLang="de-CZ"/>
              <a:t>Dritte Gliederungsebene</a:t>
            </a:r>
          </a:p>
          <a:p>
            <a:pPr lvl="3"/>
            <a:r>
              <a:rPr lang="en-GB" altLang="de-CZ"/>
              <a:t>Vierte Gliederungsebene</a:t>
            </a:r>
          </a:p>
          <a:p>
            <a:pPr lvl="4"/>
            <a:r>
              <a:rPr lang="en-GB" altLang="de-CZ"/>
              <a:t>Fünfte Gliederungsebene</a:t>
            </a:r>
          </a:p>
          <a:p>
            <a:pPr lvl="4"/>
            <a:r>
              <a:rPr lang="en-GB" altLang="de-CZ"/>
              <a:t>Sechste Gliederungsebene</a:t>
            </a:r>
          </a:p>
          <a:p>
            <a:pPr lvl="4"/>
            <a:r>
              <a:rPr lang="en-GB" altLang="de-CZ"/>
              <a:t>Siebente Gliederungsebene</a:t>
            </a:r>
          </a:p>
          <a:p>
            <a:pPr lvl="4"/>
            <a:r>
              <a:rPr lang="en-GB" altLang="de-CZ"/>
              <a:t>Achte Gliederungsebene</a:t>
            </a:r>
          </a:p>
          <a:p>
            <a:pPr lvl="4"/>
            <a:r>
              <a:rPr lang="en-GB" altLang="de-CZ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22CEEFF5-5379-7C65-9494-72CE3BAB1742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28862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A65FD84-F785-B07D-C838-BA3592DAE052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76588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246B3A9-E74A-1109-8CB9-3AD4BD93DA6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28862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C9F6B80-CA7F-4D49-95EF-FC5F3C61723C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9FBF6912-8C79-534B-77E2-72A7DDD32C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744538"/>
            <a:ext cx="9070975" cy="1285875"/>
          </a:xfrm>
        </p:spPr>
        <p:txBody>
          <a:bodyPr tIns="38880"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de-CZ">
                <a:latin typeface="Times New Roman" panose="02020603050405020304" pitchFamily="18" charset="0"/>
              </a:rPr>
              <a:t>Lexikologie a slovotvorba ruštiny</a:t>
            </a: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39222345-A13A-731D-EF3E-0AD8A6D9D2CE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503238" y="1768475"/>
            <a:ext cx="9070975" cy="4989513"/>
          </a:xfrm>
        </p:spPr>
        <p:txBody>
          <a:bodyPr anchor="ctr"/>
          <a:lstStyle/>
          <a:p>
            <a:pPr marL="0" indent="0" algn="ctr" eaLnBrk="1">
              <a:spcAft>
                <a:spcPct val="0"/>
              </a:spcAft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686800" algn="l"/>
              </a:tabLst>
            </a:pPr>
            <a:r>
              <a:rPr lang="de-CH" altLang="de-CZ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Inhaltsplatzhalter 2">
            <a:extLst>
              <a:ext uri="{FF2B5EF4-FFF2-40B4-BE49-F238E27FC236}">
                <a16:creationId xmlns:a16="http://schemas.microsoft.com/office/drawing/2014/main" id="{3CC23918-C627-F52B-6E21-D8180D9D270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23850"/>
            <a:ext cx="9432925" cy="66960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altLang="de-CZ" sz="2800">
                <a:latin typeface="Times New Roman" panose="02020603050405020304" pitchFamily="18" charset="0"/>
              </a:rPr>
              <a:t>Srov. </a:t>
            </a:r>
            <a:r>
              <a:rPr lang="ru-RU" altLang="de-CZ" sz="2800" i="1">
                <a:latin typeface="Times New Roman" panose="02020603050405020304" pitchFamily="18" charset="0"/>
              </a:rPr>
              <a:t>вкусный</a:t>
            </a:r>
            <a:r>
              <a:rPr lang="ru-RU" altLang="de-CZ" sz="2800">
                <a:latin typeface="Times New Roman" panose="02020603050405020304" pitchFamily="18" charset="0"/>
              </a:rPr>
              <a:t> ,</a:t>
            </a:r>
            <a:r>
              <a:rPr lang="cs-CZ" altLang="de-CZ" sz="2800">
                <a:latin typeface="Times New Roman" panose="02020603050405020304" pitchFamily="18" charset="0"/>
              </a:rPr>
              <a:t>chutný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 </a:t>
            </a:r>
            <a:r>
              <a:rPr lang="cs-CZ" altLang="ja-JP" sz="2800" i="1">
                <a:latin typeface="Times New Roman" panose="02020603050405020304" pitchFamily="18" charset="0"/>
              </a:rPr>
              <a:t>chuťový</a:t>
            </a:r>
            <a:r>
              <a:rPr lang="cs-CZ" altLang="ja-JP" sz="2800">
                <a:latin typeface="Times New Roman" panose="02020603050405020304" pitchFamily="18" charset="0"/>
              </a:rPr>
              <a:t> ,</a:t>
            </a:r>
            <a:r>
              <a:rPr lang="ru-RU" altLang="ja-JP" sz="2800">
                <a:latin typeface="Times New Roman" panose="02020603050405020304" pitchFamily="18" charset="0"/>
              </a:rPr>
              <a:t>вкусовой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cs-CZ" altLang="ja-JP" sz="2800">
                <a:latin typeface="Times New Roman" panose="02020603050405020304" pitchFamily="18" charset="0"/>
              </a:rPr>
              <a:t>přitom ale </a:t>
            </a:r>
            <a:r>
              <a:rPr lang="cs-CZ" altLang="ja-JP" sz="2800" i="1">
                <a:latin typeface="Times New Roman" panose="02020603050405020304" pitchFamily="18" charset="0"/>
              </a:rPr>
              <a:t>chuťové orgány</a:t>
            </a:r>
            <a:r>
              <a:rPr lang="cs-CZ" altLang="ja-JP" sz="2800">
                <a:latin typeface="Times New Roman" panose="02020603050405020304" pitchFamily="18" charset="0"/>
              </a:rPr>
              <a:t> podle Česko-ruského slovníku </a:t>
            </a:r>
            <a:r>
              <a:rPr lang="ru-RU" altLang="ja-JP" sz="2800" i="1">
                <a:latin typeface="Times New Roman" panose="02020603050405020304" pitchFamily="18" charset="0"/>
              </a:rPr>
              <a:t>органы вкуса</a:t>
            </a:r>
            <a:endParaRPr lang="cs-CZ" altLang="ja-JP" sz="2800" i="1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§624 sufix -</a:t>
            </a:r>
            <a:r>
              <a:rPr lang="ru-RU" altLang="de-CZ" sz="2800" i="1">
                <a:latin typeface="Times New Roman" panose="02020603050405020304" pitchFamily="18" charset="0"/>
              </a:rPr>
              <a:t>ан</a:t>
            </a:r>
            <a:r>
              <a:rPr lang="de-DE" altLang="de-CZ" sz="2800">
                <a:latin typeface="Times New Roman" panose="02020603050405020304" pitchFamily="18" charset="0"/>
              </a:rPr>
              <a:t>:</a:t>
            </a:r>
            <a:r>
              <a:rPr lang="ru-RU" altLang="de-CZ" sz="2800">
                <a:latin typeface="Times New Roman" panose="02020603050405020304" pitchFamily="18" charset="0"/>
              </a:rPr>
              <a:t> «Прилагательные с суф. -</a:t>
            </a:r>
            <a:r>
              <a:rPr lang="ru-RU" altLang="de-CZ" sz="2800" i="1">
                <a:latin typeface="Times New Roman" panose="02020603050405020304" pitchFamily="18" charset="0"/>
              </a:rPr>
              <a:t>ан</a:t>
            </a:r>
            <a:r>
              <a:rPr lang="ru-RU" altLang="de-CZ" sz="2800">
                <a:latin typeface="Times New Roman" panose="02020603050405020304" pitchFamily="18" charset="0"/>
              </a:rPr>
              <a:t>-, орфогр. также -</a:t>
            </a:r>
            <a:r>
              <a:rPr lang="ru-RU" altLang="de-CZ" sz="2800" i="1">
                <a:latin typeface="Times New Roman" panose="02020603050405020304" pitchFamily="18" charset="0"/>
              </a:rPr>
              <a:t>ян</a:t>
            </a:r>
            <a:r>
              <a:rPr lang="ru-RU" altLang="de-CZ" sz="2800">
                <a:latin typeface="Times New Roman" panose="02020603050405020304" pitchFamily="18" charset="0"/>
              </a:rPr>
              <a:t>-, имеют общее значение "относящийся к тому, что названо мотивирующим словом", обычно конкретизирующееся в следующих значениях: "сделанный из того, что названо этим словом" (</a:t>
            </a:r>
            <a:r>
              <a:rPr lang="ru-RU" altLang="de-CZ" sz="2800" i="1">
                <a:latin typeface="Times New Roman" panose="02020603050405020304" pitchFamily="18" charset="0"/>
              </a:rPr>
              <a:t>кожаный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глиняный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костяной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земляной</a:t>
            </a:r>
            <a:r>
              <a:rPr lang="ru-RU" altLang="de-CZ" sz="2800">
                <a:latin typeface="Times New Roman" panose="02020603050405020304" pitchFamily="18" charset="0"/>
              </a:rPr>
              <a:t>; это знач. преобладает); "состоящий из того или содержащий то, что названо этим словом" (</a:t>
            </a:r>
            <a:r>
              <a:rPr lang="ru-RU" altLang="de-CZ" sz="2800" i="1">
                <a:latin typeface="Times New Roman" panose="02020603050405020304" pitchFamily="18" charset="0"/>
              </a:rPr>
              <a:t>масляный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ледяной</a:t>
            </a:r>
            <a:r>
              <a:rPr lang="ru-RU" altLang="de-CZ" sz="2800">
                <a:latin typeface="Times New Roman" panose="02020603050405020304" pitchFamily="18" charset="0"/>
              </a:rPr>
              <a:t>); "предназначенный для помещения того, что названо этим словом" (</a:t>
            </a:r>
            <a:r>
              <a:rPr lang="ru-RU" altLang="de-CZ" sz="2800" i="1">
                <a:latin typeface="Times New Roman" panose="02020603050405020304" pitchFamily="18" charset="0"/>
              </a:rPr>
              <a:t>платяной</a:t>
            </a:r>
            <a:r>
              <a:rPr lang="de-CH" altLang="de-CZ" sz="2800" i="1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платяной шкаф </a:t>
            </a:r>
            <a:r>
              <a:rPr lang="cs-CZ" altLang="de-CZ" sz="2800">
                <a:latin typeface="Times New Roman" panose="02020603050405020304" pitchFamily="18" charset="0"/>
              </a:rPr>
              <a:t>,šatník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); "работающий на том, что названо этим словом" (</a:t>
            </a:r>
            <a:r>
              <a:rPr lang="ru-RU" altLang="de-CZ" sz="2800" i="1">
                <a:latin typeface="Times New Roman" panose="02020603050405020304" pitchFamily="18" charset="0"/>
              </a:rPr>
              <a:t>нефтяной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торфяной</a:t>
            </a:r>
            <a:r>
              <a:rPr lang="ru-RU" altLang="de-CZ" sz="2800">
                <a:latin typeface="Times New Roman" panose="02020603050405020304" pitchFamily="18" charset="0"/>
              </a:rPr>
              <a:t>). Мотивирующие существительные - немотивированные, называющие неодушевленные предметы, вещества, материалы; (…).»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Inhaltsplatzhalter 2">
            <a:extLst>
              <a:ext uri="{FF2B5EF4-FFF2-40B4-BE49-F238E27FC236}">
                <a16:creationId xmlns:a16="http://schemas.microsoft.com/office/drawing/2014/main" id="{9A2884B4-49FF-2DBB-F978-CFF845A2DA0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395288"/>
            <a:ext cx="9361488" cy="68405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Poměry mezi ruštinou a češtinou mohou být asymetrické, srov. adjektivum </a:t>
            </a:r>
            <a:r>
              <a:rPr lang="ru-RU" altLang="de-CZ" sz="2800" i="1">
                <a:latin typeface="Times New Roman" panose="02020603050405020304" pitchFamily="18" charset="0"/>
              </a:rPr>
              <a:t>водяной</a:t>
            </a:r>
            <a:r>
              <a:rPr lang="de-DE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>
                <a:latin typeface="Times New Roman" panose="02020603050405020304" pitchFamily="18" charset="0"/>
              </a:rPr>
              <a:t>které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VRČS překládá jako ,vodní, vodový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: </a:t>
            </a:r>
            <a:r>
              <a:rPr lang="ru-RU" altLang="ja-JP" sz="2800" i="1">
                <a:latin typeface="Times New Roman" panose="02020603050405020304" pitchFamily="18" charset="0"/>
              </a:rPr>
              <a:t>водяная мельница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vodní mlýn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водяные глаза</a:t>
            </a:r>
            <a:r>
              <a:rPr lang="ru-RU" altLang="ja-JP" sz="2800">
                <a:latin typeface="Times New Roman" panose="02020603050405020304" pitchFamily="18" charset="0"/>
              </a:rPr>
              <a:t> ,</a:t>
            </a:r>
            <a:r>
              <a:rPr lang="cs-CZ" altLang="ja-JP" sz="2800">
                <a:latin typeface="Times New Roman" panose="02020603050405020304" pitchFamily="18" charset="0"/>
              </a:rPr>
              <a:t>vodové oči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§626 sufix -</a:t>
            </a:r>
            <a:r>
              <a:rPr lang="ru-RU" altLang="de-CZ" sz="2800" i="1">
                <a:latin typeface="Times New Roman" panose="02020603050405020304" pitchFamily="18" charset="0"/>
              </a:rPr>
              <a:t>абельн</a:t>
            </a:r>
            <a:r>
              <a:rPr lang="de-DE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>
                <a:latin typeface="Times New Roman" panose="02020603050405020304" pitchFamily="18" charset="0"/>
              </a:rPr>
              <a:t>«знач. "дающий то или пригодный для того, что названо мотивирующим словом": </a:t>
            </a:r>
            <a:r>
              <a:rPr lang="ru-RU" altLang="de-CZ" sz="2800" i="1">
                <a:latin typeface="Times New Roman" panose="02020603050405020304" pitchFamily="18" charset="0"/>
              </a:rPr>
              <a:t>комфортабельный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рентабельный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коммуникация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(общение) - </a:t>
            </a:r>
            <a:r>
              <a:rPr lang="ru-RU" altLang="de-CZ" sz="2800" i="1">
                <a:latin typeface="Times New Roman" panose="02020603050405020304" pitchFamily="18" charset="0"/>
              </a:rPr>
              <a:t>коммуникабельный</a:t>
            </a:r>
            <a:r>
              <a:rPr lang="ru-RU" altLang="de-CZ" sz="2800">
                <a:latin typeface="Times New Roman" panose="02020603050405020304" pitchFamily="18" charset="0"/>
              </a:rPr>
              <a:t> (книжн.). Продуктивность типа обнаруживается в разг., в частности профессиональной, речи: </a:t>
            </a:r>
            <a:r>
              <a:rPr lang="ru-RU" altLang="de-CZ" sz="2800" i="1">
                <a:latin typeface="Times New Roman" panose="02020603050405020304" pitchFamily="18" charset="0"/>
              </a:rPr>
              <a:t>диссертабельный</a:t>
            </a:r>
            <a:r>
              <a:rPr lang="ru-RU" altLang="de-CZ" sz="2800">
                <a:latin typeface="Times New Roman" panose="02020603050405020304" pitchFamily="18" charset="0"/>
              </a:rPr>
              <a:t> (в речи научных работников); </a:t>
            </a:r>
            <a:r>
              <a:rPr lang="ru-RU" altLang="de-CZ" sz="2800" i="1">
                <a:latin typeface="Times New Roman" panose="02020603050405020304" pitchFamily="18" charset="0"/>
              </a:rPr>
              <a:t>контактабельные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люди</a:t>
            </a:r>
            <a:r>
              <a:rPr lang="ru-RU" altLang="de-CZ" sz="2800">
                <a:latin typeface="Times New Roman" panose="02020603050405020304" pitchFamily="18" charset="0"/>
              </a:rPr>
              <a:t> (газ.), </a:t>
            </a:r>
            <a:r>
              <a:rPr lang="ru-RU" altLang="de-CZ" sz="2800" i="1">
                <a:latin typeface="Times New Roman" panose="02020603050405020304" pitchFamily="18" charset="0"/>
              </a:rPr>
              <a:t>диспутабельный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вопрос</a:t>
            </a:r>
            <a:r>
              <a:rPr lang="ru-RU" altLang="de-CZ" sz="2800">
                <a:latin typeface="Times New Roman" panose="02020603050405020304" pitchFamily="18" charset="0"/>
              </a:rPr>
              <a:t> (устн. речь).»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Inhaltsplatzhalter 2">
            <a:extLst>
              <a:ext uri="{FF2B5EF4-FFF2-40B4-BE49-F238E27FC236}">
                <a16:creationId xmlns:a16="http://schemas.microsoft.com/office/drawing/2014/main" id="{B422FEF1-A337-F3F1-42C2-259BB578E91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95288"/>
            <a:ext cx="9505950" cy="67691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§627 sufix -</a:t>
            </a:r>
            <a:r>
              <a:rPr lang="de-DE" altLang="de-CZ" sz="2800" i="1">
                <a:latin typeface="Times New Roman" panose="02020603050405020304" pitchFamily="18" charset="0"/>
              </a:rPr>
              <a:t>ированн</a:t>
            </a:r>
            <a:r>
              <a:rPr lang="de-DE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>
                <a:latin typeface="Times New Roman" panose="02020603050405020304" pitchFamily="18" charset="0"/>
              </a:rPr>
              <a:t>«знач. "наделенный, обладающий тем, что названо мотивирующим словом": </a:t>
            </a:r>
            <a:r>
              <a:rPr lang="ru-RU" altLang="de-CZ" sz="2800" i="1">
                <a:latin typeface="Times New Roman" panose="02020603050405020304" pitchFamily="18" charset="0"/>
              </a:rPr>
              <a:t>купе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купированный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>
                <a:latin typeface="Times New Roman" panose="02020603050405020304" pitchFamily="18" charset="0"/>
              </a:rPr>
              <a:t>состоящий из купе (о вагоне поезда)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квалификация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квалифицированный</a:t>
            </a:r>
            <a:r>
              <a:rPr lang="ru-RU" altLang="de-CZ" sz="2800">
                <a:latin typeface="Times New Roman" panose="02020603050405020304" pitchFamily="18" charset="0"/>
              </a:rPr>
              <a:t> (прил.), </a:t>
            </a:r>
            <a:r>
              <a:rPr lang="ru-RU" altLang="de-CZ" sz="2800" i="1">
                <a:latin typeface="Times New Roman" panose="02020603050405020304" pitchFamily="18" charset="0"/>
              </a:rPr>
              <a:t>привилегия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привилегированный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экзальтация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экзальтированный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эрудиция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эрудированный</a:t>
            </a:r>
            <a:r>
              <a:rPr lang="ru-RU" altLang="de-CZ" sz="2800">
                <a:latin typeface="Times New Roman" panose="02020603050405020304" pitchFamily="18" charset="0"/>
              </a:rPr>
              <a:t>. Такие прилагательные подобны по структуре страдат. причастиям прош. вр. глаголов на </a:t>
            </a:r>
            <a:br>
              <a:rPr lang="ru-RU" altLang="de-CZ" sz="2800">
                <a:latin typeface="Times New Roman" panose="02020603050405020304" pitchFamily="18" charset="0"/>
              </a:rPr>
            </a:br>
            <a:r>
              <a:rPr lang="ru-RU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ировать</a:t>
            </a:r>
            <a:r>
              <a:rPr lang="ru-RU" altLang="de-CZ" sz="2800">
                <a:latin typeface="Times New Roman" panose="02020603050405020304" pitchFamily="18" charset="0"/>
              </a:rPr>
              <a:t>.»</a:t>
            </a: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Sufix -</a:t>
            </a:r>
            <a:r>
              <a:rPr lang="ru-RU" altLang="de-CZ" sz="2800" i="1">
                <a:latin typeface="Times New Roman" panose="02020603050405020304" pitchFamily="18" charset="0"/>
              </a:rPr>
              <a:t>ов</a:t>
            </a:r>
            <a:r>
              <a:rPr lang="cs-CZ" altLang="de-CZ" sz="2800">
                <a:latin typeface="Times New Roman" panose="02020603050405020304" pitchFamily="18" charset="0"/>
              </a:rPr>
              <a:t>:</a:t>
            </a:r>
            <a:r>
              <a:rPr lang="ru-RU" altLang="de-CZ" sz="2800">
                <a:latin typeface="Times New Roman" panose="02020603050405020304" pitchFamily="18" charset="0"/>
              </a:rPr>
              <a:t> «означают "относящийся к тому или свойственный тому, что названо мотивирующим словом". Мотивирующие - преимущественно неодушевленные существительные с конкретным значением: </a:t>
            </a:r>
            <a:r>
              <a:rPr lang="ru-RU" altLang="de-CZ" sz="2800" i="1">
                <a:latin typeface="Times New Roman" panose="02020603050405020304" pitchFamily="18" charset="0"/>
              </a:rPr>
              <a:t>классовый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тундровый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полевой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апельсиновый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вишнёвый</a:t>
            </a:r>
            <a:r>
              <a:rPr lang="ru-RU" altLang="de-CZ" sz="2800">
                <a:latin typeface="Times New Roman" panose="02020603050405020304" pitchFamily="18" charset="0"/>
              </a:rPr>
              <a:t>. Прилагательные, мотивированные названиями животных, обозначают принадлежность породе, виду животных: </a:t>
            </a:r>
            <a:r>
              <a:rPr lang="ru-RU" altLang="de-CZ" sz="2800" i="1">
                <a:latin typeface="Times New Roman" panose="02020603050405020304" pitchFamily="18" charset="0"/>
              </a:rPr>
              <a:t>слоновый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тигровый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бобровый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китовый</a:t>
            </a:r>
            <a:r>
              <a:rPr lang="ru-RU" altLang="de-CZ" sz="2800">
                <a:latin typeface="Times New Roman" panose="02020603050405020304" pitchFamily="18" charset="0"/>
              </a:rPr>
              <a:t>; 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Inhaltsplatzhalter 2">
            <a:extLst>
              <a:ext uri="{FF2B5EF4-FFF2-40B4-BE49-F238E27FC236}">
                <a16:creationId xmlns:a16="http://schemas.microsoft.com/office/drawing/2014/main" id="{5159434D-BE07-7C71-E322-A70411843FC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395288"/>
            <a:ext cx="9361488" cy="68405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такие образования употребительны в естественнонаучной терминологии: </a:t>
            </a:r>
            <a:r>
              <a:rPr lang="ru-RU" altLang="de-CZ" sz="2800" i="1">
                <a:latin typeface="Times New Roman" panose="02020603050405020304" pitchFamily="18" charset="0"/>
              </a:rPr>
              <a:t>сельдевые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и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карповые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рыбы</a:t>
            </a:r>
            <a:r>
              <a:rPr lang="ru-RU" altLang="de-CZ" sz="2800">
                <a:latin typeface="Times New Roman" panose="02020603050405020304" pitchFamily="18" charset="0"/>
              </a:rPr>
              <a:t> ,</a:t>
            </a:r>
            <a:r>
              <a:rPr lang="cs-CZ" altLang="de-CZ" sz="2800">
                <a:latin typeface="Times New Roman" panose="02020603050405020304" pitchFamily="18" charset="0"/>
              </a:rPr>
              <a:t>sleďovité a kaprovité ryby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/>
              <a:t>.</a:t>
            </a:r>
            <a:r>
              <a:rPr lang="ru-RU" altLang="ja-JP" sz="2800">
                <a:latin typeface="Times New Roman" panose="02020603050405020304" pitchFamily="18" charset="0"/>
              </a:rPr>
              <a:t>»</a:t>
            </a:r>
            <a:endParaRPr lang="de-DE" altLang="ja-JP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§630 sufix -</a:t>
            </a:r>
            <a:r>
              <a:rPr lang="ru-RU" altLang="de-CZ" sz="2800" i="1">
                <a:latin typeface="Times New Roman" panose="02020603050405020304" pitchFamily="18" charset="0"/>
              </a:rPr>
              <a:t>ск</a:t>
            </a:r>
            <a:r>
              <a:rPr lang="de-DE" altLang="de-CZ" sz="2800">
                <a:latin typeface="Times New Roman" panose="02020603050405020304" pitchFamily="18" charset="0"/>
              </a:rPr>
              <a:t>:</a:t>
            </a:r>
            <a:r>
              <a:rPr lang="ru-RU" altLang="de-CZ" sz="2800">
                <a:latin typeface="Times New Roman" panose="02020603050405020304" pitchFamily="18" charset="0"/>
              </a:rPr>
              <a:t> «Прилагательные с суффиксом, представленным морфами -</a:t>
            </a:r>
            <a:r>
              <a:rPr lang="ru-RU" altLang="de-CZ" sz="2800" i="1">
                <a:latin typeface="Times New Roman" panose="02020603050405020304" pitchFamily="18" charset="0"/>
              </a:rPr>
              <a:t>ск</a:t>
            </a:r>
            <a:r>
              <a:rPr lang="ru-RU" altLang="de-CZ" sz="2800">
                <a:latin typeface="Times New Roman" panose="02020603050405020304" pitchFamily="18" charset="0"/>
              </a:rPr>
              <a:t>-, -</a:t>
            </a:r>
            <a:r>
              <a:rPr lang="ru-RU" altLang="de-CZ" sz="2800" i="1">
                <a:latin typeface="Times New Roman" panose="02020603050405020304" pitchFamily="18" charset="0"/>
              </a:rPr>
              <a:t>еск</a:t>
            </a:r>
            <a:r>
              <a:rPr lang="ru-RU" altLang="de-CZ" sz="2800">
                <a:latin typeface="Times New Roman" panose="02020603050405020304" pitchFamily="18" charset="0"/>
              </a:rPr>
              <a:t>-, -</a:t>
            </a:r>
            <a:r>
              <a:rPr lang="ru-RU" altLang="de-CZ" sz="2800" i="1">
                <a:latin typeface="Times New Roman" panose="02020603050405020304" pitchFamily="18" charset="0"/>
              </a:rPr>
              <a:t>ическ</a:t>
            </a:r>
            <a:r>
              <a:rPr lang="ru-RU" altLang="de-CZ" sz="2800">
                <a:latin typeface="Times New Roman" panose="02020603050405020304" pitchFamily="18" charset="0"/>
              </a:rPr>
              <a:t>-, -</a:t>
            </a:r>
            <a:r>
              <a:rPr lang="ru-RU" altLang="de-CZ" sz="2800" i="1">
                <a:latin typeface="Times New Roman" panose="02020603050405020304" pitchFamily="18" charset="0"/>
              </a:rPr>
              <a:t>овск</a:t>
            </a:r>
            <a:r>
              <a:rPr lang="ru-RU" altLang="de-CZ" sz="2800">
                <a:latin typeface="Times New Roman" panose="02020603050405020304" pitchFamily="18" charset="0"/>
              </a:rPr>
              <a:t>- и рядом других морфов, оканчивающихся на -</a:t>
            </a:r>
            <a:r>
              <a:rPr lang="ru-RU" altLang="de-CZ" sz="2800" i="1">
                <a:latin typeface="Times New Roman" panose="02020603050405020304" pitchFamily="18" charset="0"/>
              </a:rPr>
              <a:t>ск</a:t>
            </a:r>
            <a:r>
              <a:rPr lang="ru-RU" altLang="de-CZ" sz="2800">
                <a:latin typeface="Times New Roman" panose="02020603050405020304" pitchFamily="18" charset="0"/>
              </a:rPr>
              <a:t>-, имеют общее значение "относящийся к тому или свойственный тому, что названо мотивирующим словом": </a:t>
            </a:r>
            <a:r>
              <a:rPr lang="ru-RU" altLang="de-CZ" sz="2800" i="1">
                <a:latin typeface="Times New Roman" panose="02020603050405020304" pitchFamily="18" charset="0"/>
              </a:rPr>
              <a:t>отцовский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преподавательский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морской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университетский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арифметический</a:t>
            </a:r>
            <a:r>
              <a:rPr lang="ru-RU" altLang="de-CZ" sz="2800">
                <a:latin typeface="Times New Roman" panose="02020603050405020304" pitchFamily="18" charset="0"/>
              </a:rPr>
              <a:t>. Тип высокопродуктивен; мотивирующие существительные - нарицательные со знач. лица и неодушевленного предмета, этнические наименования, а также собственные личные имена и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фамилии, однословные названия партий, обществ, организаций, учреждений, газет.»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Inhaltsplatzhalter 2">
            <a:extLst>
              <a:ext uri="{FF2B5EF4-FFF2-40B4-BE49-F238E27FC236}">
                <a16:creationId xmlns:a16="http://schemas.microsoft.com/office/drawing/2014/main" id="{28CE8F97-BFD4-6AFC-F8C3-45554ADD61B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23850"/>
            <a:ext cx="9432925" cy="69119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«Прилагательные, мотивированные словами со знач. лица, способны выражать ряд значений - от принадлежности конкретному лицу до свойственности кругу лиц (</a:t>
            </a:r>
            <a:r>
              <a:rPr lang="ru-RU" altLang="de-CZ" sz="2800" i="1">
                <a:latin typeface="Times New Roman" panose="02020603050405020304" pitchFamily="18" charset="0"/>
              </a:rPr>
              <a:t>отцовский</a:t>
            </a:r>
            <a:r>
              <a:rPr lang="ru-RU" altLang="de-CZ" sz="2800">
                <a:latin typeface="Times New Roman" panose="02020603050405020304" pitchFamily="18" charset="0"/>
              </a:rPr>
              <a:t>) или принадлежности к идеологическому направлению, течению, связанному с данным лицом (</a:t>
            </a:r>
            <a:r>
              <a:rPr lang="ru-RU" altLang="de-CZ" sz="2800" i="1">
                <a:latin typeface="Times New Roman" panose="02020603050405020304" pitchFamily="18" charset="0"/>
              </a:rPr>
              <a:t>ленинский</a:t>
            </a:r>
            <a:r>
              <a:rPr lang="ru-RU" altLang="de-CZ" sz="2800">
                <a:latin typeface="Times New Roman" panose="02020603050405020304" pitchFamily="18" charset="0"/>
              </a:rPr>
              <a:t>). Ср. значения прилагательных этого типа в сочетаниях </a:t>
            </a:r>
            <a:r>
              <a:rPr lang="ru-RU" altLang="de-CZ" sz="2800" i="1">
                <a:latin typeface="Times New Roman" panose="02020603050405020304" pitchFamily="18" charset="0"/>
              </a:rPr>
              <a:t>надеть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отцовский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пиджак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,obléknout otcovo sako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и </a:t>
            </a:r>
            <a:r>
              <a:rPr lang="ru-RU" altLang="ja-JP" sz="2800" i="1">
                <a:latin typeface="Times New Roman" panose="02020603050405020304" pitchFamily="18" charset="0"/>
              </a:rPr>
              <a:t>испытывать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отцовские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чувства</a:t>
            </a:r>
            <a:r>
              <a:rPr lang="cs-CZ" altLang="ja-JP" sz="2800">
                <a:latin typeface="Times New Roman" panose="02020603050405020304" pitchFamily="18" charset="0"/>
              </a:rPr>
              <a:t> ,mít otcovské city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; </a:t>
            </a:r>
            <a:r>
              <a:rPr lang="ru-RU" altLang="ja-JP" sz="2800" i="1">
                <a:latin typeface="Times New Roman" panose="02020603050405020304" pitchFamily="18" charset="0"/>
              </a:rPr>
              <a:t>ленинский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кабинет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в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Кремле</a:t>
            </a:r>
            <a:r>
              <a:rPr lang="ru-RU" altLang="ja-JP" sz="2800">
                <a:latin typeface="Times New Roman" panose="02020603050405020304" pitchFamily="18" charset="0"/>
              </a:rPr>
              <a:t> и </a:t>
            </a:r>
            <a:r>
              <a:rPr lang="ru-RU" altLang="ja-JP" sz="2800" i="1">
                <a:latin typeface="Times New Roman" panose="02020603050405020304" pitchFamily="18" charset="0"/>
              </a:rPr>
              <a:t>ленинский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курс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партии</a:t>
            </a:r>
            <a:r>
              <a:rPr lang="ru-RU" altLang="ja-JP" sz="2800">
                <a:latin typeface="Times New Roman" panose="02020603050405020304" pitchFamily="18" charset="0"/>
              </a:rPr>
              <a:t>. Поэтому с семантической точки зрения такие прилагательные одновременно мотивируются не только существительными со знач. лица, но и соотносительными существительными, называющими свойство, профессию, род деятельности, общественное и идеологическое течение: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Inhaltsplatzhalter 2">
            <a:extLst>
              <a:ext uri="{FF2B5EF4-FFF2-40B4-BE49-F238E27FC236}">
                <a16:creationId xmlns:a16="http://schemas.microsoft.com/office/drawing/2014/main" id="{46FFE3F1-708F-7509-38A8-DD3717131FA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95288"/>
            <a:ext cx="9432925" cy="66246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геологический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геолог</a:t>
            </a:r>
            <a:r>
              <a:rPr lang="ru-RU" altLang="de-CZ" sz="2800">
                <a:latin typeface="Times New Roman" panose="02020603050405020304" pitchFamily="18" charset="0"/>
              </a:rPr>
              <a:t> и </a:t>
            </a:r>
            <a:r>
              <a:rPr lang="ru-RU" altLang="de-CZ" sz="2800" i="1">
                <a:latin typeface="Times New Roman" panose="02020603050405020304" pitchFamily="18" charset="0"/>
              </a:rPr>
              <a:t>геология</a:t>
            </a:r>
            <a:r>
              <a:rPr lang="ru-RU" altLang="de-CZ" sz="2800">
                <a:latin typeface="Times New Roman" panose="02020603050405020304" pitchFamily="18" charset="0"/>
              </a:rPr>
              <a:t>), </a:t>
            </a:r>
            <a:r>
              <a:rPr lang="ru-RU" altLang="de-CZ" sz="2800" i="1">
                <a:latin typeface="Times New Roman" panose="02020603050405020304" pitchFamily="18" charset="0"/>
              </a:rPr>
              <a:t>материалистический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материалист</a:t>
            </a:r>
            <a:r>
              <a:rPr lang="ru-RU" altLang="de-CZ" sz="2800">
                <a:latin typeface="Times New Roman" panose="02020603050405020304" pitchFamily="18" charset="0"/>
              </a:rPr>
              <a:t> и </a:t>
            </a:r>
            <a:r>
              <a:rPr lang="ru-RU" altLang="de-CZ" sz="2800" i="1">
                <a:latin typeface="Times New Roman" panose="02020603050405020304" pitchFamily="18" charset="0"/>
              </a:rPr>
              <a:t>материализм</a:t>
            </a:r>
            <a:r>
              <a:rPr lang="ru-RU" altLang="de-CZ" sz="2800">
                <a:latin typeface="Times New Roman" panose="02020603050405020304" pitchFamily="18" charset="0"/>
              </a:rPr>
              <a:t>), </a:t>
            </a:r>
            <a:r>
              <a:rPr lang="ru-RU" altLang="de-CZ" sz="2800" i="1">
                <a:latin typeface="Times New Roman" panose="02020603050405020304" pitchFamily="18" charset="0"/>
              </a:rPr>
              <a:t>ленинский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Ленин</a:t>
            </a:r>
            <a:r>
              <a:rPr lang="ru-RU" altLang="de-CZ" sz="2800">
                <a:latin typeface="Times New Roman" panose="02020603050405020304" pitchFamily="18" charset="0"/>
              </a:rPr>
              <a:t> и </a:t>
            </a:r>
            <a:r>
              <a:rPr lang="ru-RU" altLang="de-CZ" sz="2800" i="1">
                <a:latin typeface="Times New Roman" panose="02020603050405020304" pitchFamily="18" charset="0"/>
              </a:rPr>
              <a:t>ленинизм</a:t>
            </a:r>
            <a:r>
              <a:rPr lang="ru-RU" altLang="de-CZ" sz="2800">
                <a:latin typeface="Times New Roman" panose="02020603050405020304" pitchFamily="18" charset="0"/>
              </a:rPr>
              <a:t>). Прилагательные, мотивированные названиями жителей стран, семантически мотивируются также названиями самих стран, а мотивированные названиями стран - также и названиями их жителей: а) </a:t>
            </a:r>
            <a:r>
              <a:rPr lang="ru-RU" altLang="de-CZ" sz="2800" i="1">
                <a:latin typeface="Times New Roman" panose="02020603050405020304" pitchFamily="18" charset="0"/>
              </a:rPr>
              <a:t>узбекский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узбеки</a:t>
            </a:r>
            <a:r>
              <a:rPr lang="ru-RU" altLang="de-CZ" sz="2800">
                <a:latin typeface="Times New Roman" panose="02020603050405020304" pitchFamily="18" charset="0"/>
              </a:rPr>
              <a:t> и </a:t>
            </a:r>
            <a:r>
              <a:rPr lang="ru-RU" altLang="de-CZ" sz="2800" i="1">
                <a:latin typeface="Times New Roman" panose="02020603050405020304" pitchFamily="18" charset="0"/>
              </a:rPr>
              <a:t>Узбекистан</a:t>
            </a:r>
            <a:r>
              <a:rPr lang="ru-RU" altLang="de-CZ" sz="2800">
                <a:latin typeface="Times New Roman" panose="02020603050405020304" pitchFamily="18" charset="0"/>
              </a:rPr>
              <a:t>), </a:t>
            </a:r>
            <a:r>
              <a:rPr lang="ru-RU" altLang="de-CZ" sz="2800" i="1">
                <a:latin typeface="Times New Roman" panose="02020603050405020304" pitchFamily="18" charset="0"/>
              </a:rPr>
              <a:t>французский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французы</a:t>
            </a:r>
            <a:r>
              <a:rPr lang="ru-RU" altLang="de-CZ" sz="2800">
                <a:latin typeface="Times New Roman" panose="02020603050405020304" pitchFamily="18" charset="0"/>
              </a:rPr>
              <a:t> и </a:t>
            </a:r>
            <a:r>
              <a:rPr lang="ru-RU" altLang="de-CZ" sz="2800" i="1">
                <a:latin typeface="Times New Roman" panose="02020603050405020304" pitchFamily="18" charset="0"/>
              </a:rPr>
              <a:t>Франция</a:t>
            </a:r>
            <a:r>
              <a:rPr lang="ru-RU" altLang="de-CZ" sz="2800">
                <a:latin typeface="Times New Roman" panose="02020603050405020304" pitchFamily="18" charset="0"/>
              </a:rPr>
              <a:t>); б) </a:t>
            </a:r>
            <a:r>
              <a:rPr lang="ru-RU" altLang="de-CZ" sz="2800" i="1">
                <a:latin typeface="Times New Roman" panose="02020603050405020304" pitchFamily="18" charset="0"/>
              </a:rPr>
              <a:t>иранский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Иран</a:t>
            </a:r>
            <a:r>
              <a:rPr lang="ru-RU" altLang="de-CZ" sz="2800">
                <a:latin typeface="Times New Roman" panose="02020603050405020304" pitchFamily="18" charset="0"/>
              </a:rPr>
              <a:t> и </a:t>
            </a:r>
            <a:r>
              <a:rPr lang="ru-RU" altLang="de-CZ" sz="2800" i="1">
                <a:latin typeface="Times New Roman" panose="02020603050405020304" pitchFamily="18" charset="0"/>
              </a:rPr>
              <a:t>иранцы</a:t>
            </a:r>
            <a:r>
              <a:rPr lang="ru-RU" altLang="de-CZ" sz="2800">
                <a:latin typeface="Times New Roman" panose="02020603050405020304" pitchFamily="18" charset="0"/>
              </a:rPr>
              <a:t>).»</a:t>
            </a: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V řadě případů zde ovšem je konkurence, srov. </a:t>
            </a:r>
            <a:r>
              <a:rPr lang="ru-RU" altLang="de-CZ" sz="2800" i="1">
                <a:latin typeface="Times New Roman" panose="02020603050405020304" pitchFamily="18" charset="0"/>
              </a:rPr>
              <a:t>финский –</a:t>
            </a:r>
            <a:r>
              <a:rPr lang="de-CH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финляндский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>
                <a:latin typeface="Times New Roman" panose="02020603050405020304" pitchFamily="18" charset="0"/>
              </a:rPr>
              <a:t>někdy tomu asi napomáhá i politický vývoj </a:t>
            </a:r>
            <a:r>
              <a:rPr lang="cs-CZ" altLang="de-CZ" sz="2800" i="1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узбекский –</a:t>
            </a:r>
            <a:r>
              <a:rPr lang="de-CH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узбекистанский</a:t>
            </a:r>
            <a:r>
              <a:rPr lang="de-CH" altLang="de-CZ" sz="2800" i="1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казахский –</a:t>
            </a:r>
            <a:r>
              <a:rPr lang="de-CH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казахстанский</a:t>
            </a:r>
            <a:r>
              <a:rPr lang="cs-CZ" altLang="de-CZ" sz="2800" i="1">
                <a:latin typeface="Times New Roman" panose="02020603050405020304" pitchFamily="18" charset="0"/>
              </a:rPr>
              <a:t>)</a:t>
            </a:r>
            <a:endParaRPr lang="de-CH" altLang="de-CZ" sz="2800" i="1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altLang="de-CZ" sz="2800">
                <a:latin typeface="Times New Roman" panose="02020603050405020304" pitchFamily="18" charset="0"/>
              </a:rPr>
              <a:t> §638 sufix -</a:t>
            </a:r>
            <a:r>
              <a:rPr lang="de-DE" altLang="de-CZ" sz="2800" i="1">
                <a:latin typeface="Times New Roman" panose="02020603050405020304" pitchFamily="18" charset="0"/>
              </a:rPr>
              <a:t>ат</a:t>
            </a:r>
            <a:r>
              <a:rPr lang="de-CH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>
                <a:latin typeface="Times New Roman" panose="02020603050405020304" pitchFamily="18" charset="0"/>
              </a:rPr>
              <a:t>«значение "характеризующийся внешним признаком, названным мотивирующим словом". Мотивирующие существительные - преимущественно со знач. части тела или какого-либо отличительного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Inhaltsplatzhalter 2">
            <a:extLst>
              <a:ext uri="{FF2B5EF4-FFF2-40B4-BE49-F238E27FC236}">
                <a16:creationId xmlns:a16="http://schemas.microsoft.com/office/drawing/2014/main" id="{3BB391D9-179A-00DF-890E-0902002AEAA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5900" y="395288"/>
            <a:ext cx="9577388" cy="669766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телесного признака: </a:t>
            </a:r>
            <a:r>
              <a:rPr lang="ru-RU" altLang="de-CZ" sz="2800" i="1">
                <a:latin typeface="Times New Roman" panose="02020603050405020304" pitchFamily="18" charset="0"/>
              </a:rPr>
              <a:t>зубатый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усатый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бородатый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рогатый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горбатый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волосатый</a:t>
            </a:r>
            <a:r>
              <a:rPr lang="ru-RU" altLang="de-CZ" sz="2800">
                <a:latin typeface="Times New Roman" panose="02020603050405020304" pitchFamily="18" charset="0"/>
              </a:rPr>
              <a:t>. Семантически обособлены </a:t>
            </a:r>
            <a:r>
              <a:rPr lang="ru-RU" altLang="de-CZ" sz="2800" i="1">
                <a:latin typeface="Times New Roman" panose="02020603050405020304" pitchFamily="18" charset="0"/>
              </a:rPr>
              <a:t>женатый</a:t>
            </a:r>
            <a:r>
              <a:rPr lang="ru-RU" altLang="de-CZ" sz="2800">
                <a:latin typeface="Times New Roman" panose="02020603050405020304" pitchFamily="18" charset="0"/>
              </a:rPr>
              <a:t> и </a:t>
            </a:r>
            <a:r>
              <a:rPr lang="ru-RU" altLang="de-CZ" sz="2800" i="1">
                <a:latin typeface="Times New Roman" panose="02020603050405020304" pitchFamily="18" charset="0"/>
              </a:rPr>
              <a:t>внучатый</a:t>
            </a:r>
            <a:r>
              <a:rPr lang="ru-RU" altLang="de-CZ" sz="2800">
                <a:latin typeface="Times New Roman" panose="02020603050405020304" pitchFamily="18" charset="0"/>
              </a:rPr>
              <a:t> ,</a:t>
            </a:r>
            <a:r>
              <a:rPr lang="cs-CZ" altLang="de-CZ" sz="2800">
                <a:latin typeface="Times New Roman" panose="02020603050405020304" pitchFamily="18" charset="0"/>
              </a:rPr>
              <a:t>z třetího kolena (</a:t>
            </a:r>
            <a:r>
              <a:rPr lang="ru-RU" altLang="de-CZ" sz="2800" i="1">
                <a:latin typeface="Times New Roman" panose="02020603050405020304" pitchFamily="18" charset="0"/>
              </a:rPr>
              <a:t>внучатый племянник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sestřin nebo bratrův vnuk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 = </a:t>
            </a:r>
            <a:r>
              <a:rPr lang="cs-CZ" altLang="ja-JP" sz="2800" i="1">
                <a:latin typeface="Times New Roman" panose="02020603050405020304" pitchFamily="18" charset="0"/>
              </a:rPr>
              <a:t>prasynovec</a:t>
            </a:r>
            <a:r>
              <a:rPr lang="cs-CZ" altLang="ja-JP" sz="2800">
                <a:latin typeface="Times New Roman" panose="02020603050405020304" pitchFamily="18" charset="0"/>
              </a:rPr>
              <a:t>)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.»</a:t>
            </a:r>
            <a:endParaRPr lang="cs-CZ" altLang="ja-JP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Podobné, ale expresivnější a/nebo vyjadřující větší intenzitu příznaku jsou sufixy -</a:t>
            </a:r>
            <a:r>
              <a:rPr lang="ru-RU" altLang="de-CZ" sz="2800" i="1">
                <a:latin typeface="Times New Roman" panose="02020603050405020304" pitchFamily="18" charset="0"/>
              </a:rPr>
              <a:t>аст</a:t>
            </a:r>
            <a:r>
              <a:rPr lang="cs-CZ" altLang="de-CZ" sz="2800">
                <a:latin typeface="Times New Roman" panose="02020603050405020304" pitchFamily="18" charset="0"/>
              </a:rPr>
              <a:t> a -</a:t>
            </a:r>
            <a:r>
              <a:rPr lang="ru-RU" altLang="de-CZ" sz="2800" i="1">
                <a:latin typeface="Times New Roman" panose="02020603050405020304" pitchFamily="18" charset="0"/>
              </a:rPr>
              <a:t>чат</a:t>
            </a:r>
            <a:r>
              <a:rPr lang="cs-CZ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лобастый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зубастый</a:t>
            </a:r>
            <a:r>
              <a:rPr lang="de-CH" altLang="de-CZ" sz="2800" i="1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коленчатый</a:t>
            </a:r>
            <a:r>
              <a:rPr lang="de-CH" altLang="de-CZ" sz="2800">
                <a:latin typeface="Times New Roman" panose="02020603050405020304" pitchFamily="18" charset="0"/>
              </a:rPr>
              <a:t> ,kolénkatý, kolénkovitý,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бугорчатый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br>
              <a:rPr lang="cs-CZ" altLang="de-CZ" sz="2800">
                <a:latin typeface="Times New Roman" panose="02020603050405020304" pitchFamily="18" charset="0"/>
              </a:rPr>
            </a:br>
            <a:r>
              <a:rPr lang="cs-CZ" altLang="de-CZ" sz="2800">
                <a:latin typeface="Times New Roman" panose="02020603050405020304" pitchFamily="18" charset="0"/>
              </a:rPr>
              <a:t>,pahorkatý, hrbolatý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endParaRPr lang="ru-RU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§640 sufix -</a:t>
            </a:r>
            <a:r>
              <a:rPr lang="de-DE" altLang="de-CZ" sz="2800" i="1">
                <a:latin typeface="Times New Roman" panose="02020603050405020304" pitchFamily="18" charset="0"/>
              </a:rPr>
              <a:t>оват</a:t>
            </a:r>
            <a:r>
              <a:rPr lang="cs-CZ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>
                <a:latin typeface="Times New Roman" panose="02020603050405020304" pitchFamily="18" charset="0"/>
              </a:rPr>
              <a:t>орфогр. также -</a:t>
            </a:r>
            <a:r>
              <a:rPr lang="ru-RU" altLang="de-CZ" sz="2800" i="1">
                <a:latin typeface="Times New Roman" panose="02020603050405020304" pitchFamily="18" charset="0"/>
              </a:rPr>
              <a:t>еват</a:t>
            </a:r>
            <a:r>
              <a:rPr lang="ru-RU" altLang="de-CZ" sz="2800">
                <a:latin typeface="Times New Roman" panose="02020603050405020304" pitchFamily="18" charset="0"/>
              </a:rPr>
              <a:t>-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>
                <a:latin typeface="Times New Roman" panose="02020603050405020304" pitchFamily="18" charset="0"/>
              </a:rPr>
              <a:t>имеют общее значение "характеризующийся отношением к тому, что названо мотивирующим словом". Они делятся на два семантических подтипа: 1) "имеющий свойства того, что названо мотивирующим словом» </a:t>
            </a:r>
            <a:r>
              <a:rPr lang="ru-RU" altLang="de-CZ" sz="2800" i="1">
                <a:latin typeface="Times New Roman" panose="02020603050405020304" pitchFamily="18" charset="0"/>
              </a:rPr>
              <a:t>молодцеватый</a:t>
            </a:r>
            <a:r>
              <a:rPr lang="cs-CZ" altLang="de-CZ" sz="2800">
                <a:latin typeface="Times New Roman" panose="02020603050405020304" pitchFamily="18" charset="0"/>
              </a:rPr>
              <a:t> ,udatný, junácký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плутоватый</a:t>
            </a:r>
            <a:r>
              <a:rPr lang="cs-CZ" altLang="de-CZ" sz="2800">
                <a:latin typeface="Times New Roman" panose="02020603050405020304" pitchFamily="18" charset="0"/>
              </a:rPr>
              <a:t> ,mazaný, podfukářský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дубоватый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,těžkopádný, přihlouplý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;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Inhaltsplatzhalter 2">
            <a:extLst>
              <a:ext uri="{FF2B5EF4-FFF2-40B4-BE49-F238E27FC236}">
                <a16:creationId xmlns:a16="http://schemas.microsoft.com/office/drawing/2014/main" id="{81FEF2AE-A6EA-4ACD-0E08-14877EE535C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95288"/>
            <a:ext cx="9504362" cy="68405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2) "обладающий тем, что названо мотивирующим словом": </a:t>
            </a:r>
            <a:r>
              <a:rPr lang="ru-RU" altLang="de-CZ" sz="2800" i="1">
                <a:latin typeface="Times New Roman" panose="02020603050405020304" pitchFamily="18" charset="0"/>
              </a:rPr>
              <a:t>кудреватый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,kudrnatý, vyumělkovaný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суковатый</a:t>
            </a:r>
            <a:r>
              <a:rPr lang="cs-CZ" altLang="de-CZ" sz="2800">
                <a:latin typeface="Times New Roman" panose="02020603050405020304" pitchFamily="18" charset="0"/>
              </a:rPr>
              <a:t> ,sukovatý, sukovitý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; иногда с оттенком "содержащий в качестве составной части то, что названо мотивирующим словом": </a:t>
            </a:r>
            <a:r>
              <a:rPr lang="ru-RU" altLang="de-CZ" sz="2800" i="1">
                <a:latin typeface="Times New Roman" panose="02020603050405020304" pitchFamily="18" charset="0"/>
              </a:rPr>
              <a:t>стекловатый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,sklovitý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пылеватый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,prašný (o půdě), práškovitý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игловатый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pichlavý, ostrý (o trávě)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. Семантически обособлено </a:t>
            </a:r>
            <a:r>
              <a:rPr lang="ru-RU" altLang="de-CZ" sz="2800" i="1">
                <a:latin typeface="Times New Roman" panose="02020603050405020304" pitchFamily="18" charset="0"/>
              </a:rPr>
              <a:t>виноватый</a:t>
            </a:r>
            <a:r>
              <a:rPr lang="ru-RU" altLang="de-CZ" sz="2800">
                <a:latin typeface="Times New Roman" panose="02020603050405020304" pitchFamily="18" charset="0"/>
              </a:rPr>
              <a:t>.»</a:t>
            </a: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§641 sufix -</a:t>
            </a:r>
            <a:r>
              <a:rPr lang="de-DE" altLang="de-CZ" sz="2800" i="1">
                <a:latin typeface="Times New Roman" panose="02020603050405020304" pitchFamily="18" charset="0"/>
              </a:rPr>
              <a:t>ов</a:t>
            </a:r>
            <a:r>
              <a:rPr lang="ru-RU" altLang="de-CZ" sz="2800" i="1">
                <a:latin typeface="Times New Roman" panose="02020603050405020304" pitchFamily="18" charset="0"/>
              </a:rPr>
              <a:t>и</a:t>
            </a:r>
            <a:r>
              <a:rPr lang="de-DE" altLang="de-CZ" sz="2800" i="1">
                <a:latin typeface="Times New Roman" panose="02020603050405020304" pitchFamily="18" charset="0"/>
              </a:rPr>
              <a:t>т</a:t>
            </a:r>
            <a:r>
              <a:rPr lang="cs-CZ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>
                <a:latin typeface="Times New Roman" panose="02020603050405020304" pitchFamily="18" charset="0"/>
              </a:rPr>
              <a:t>«орфогр. также -</a:t>
            </a:r>
            <a:r>
              <a:rPr lang="ru-RU" altLang="de-CZ" sz="2800" i="1">
                <a:latin typeface="Times New Roman" panose="02020603050405020304" pitchFamily="18" charset="0"/>
              </a:rPr>
              <a:t>евит</a:t>
            </a:r>
            <a:r>
              <a:rPr lang="ru-RU" altLang="de-CZ" sz="2800">
                <a:latin typeface="Times New Roman" panose="02020603050405020304" pitchFamily="18" charset="0"/>
              </a:rPr>
              <a:t>-, имеют то же общее значение, что и в предыдущем типе. Это значение конкретизируется в частных значениях: а) "обладающий в большой степени тем, что названо мотивирующим словом" (эта конкретизация преобладает): </a:t>
            </a:r>
            <a:r>
              <a:rPr lang="ru-RU" altLang="de-CZ" sz="2800" i="1">
                <a:latin typeface="Times New Roman" panose="02020603050405020304" pitchFamily="18" charset="0"/>
              </a:rPr>
              <a:t>даровитый </a:t>
            </a:r>
            <a:br>
              <a:rPr lang="cs-CZ" altLang="de-CZ" sz="2800" i="1">
                <a:latin typeface="Times New Roman" panose="02020603050405020304" pitchFamily="18" charset="0"/>
              </a:rPr>
            </a:b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nadaný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плодовитый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plodný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ядовитый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jedovatý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мозговитый</a:t>
            </a:r>
            <a:r>
              <a:rPr lang="ru-RU" altLang="ja-JP" sz="2800">
                <a:latin typeface="Times New Roman" panose="02020603050405020304" pitchFamily="18" charset="0"/>
              </a:rPr>
              <a:t> (прост.)</a:t>
            </a:r>
            <a:r>
              <a:rPr lang="cs-CZ" altLang="ja-JP" sz="2800">
                <a:latin typeface="Times New Roman" panose="02020603050405020304" pitchFamily="18" charset="0"/>
              </a:rPr>
              <a:t> ,chytrý, rozumný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; </a:t>
            </a:r>
            <a:endParaRPr lang="ru-RU" altLang="ja-JP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Inhaltsplatzhalter 2">
            <a:extLst>
              <a:ext uri="{FF2B5EF4-FFF2-40B4-BE49-F238E27FC236}">
                <a16:creationId xmlns:a16="http://schemas.microsoft.com/office/drawing/2014/main" id="{D69282DD-ADFB-6FE5-25F4-C50E4184F25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323850"/>
            <a:ext cx="9361488" cy="69119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б) "обладающий свойствами того, что названо мотивирующим словом": </a:t>
            </a:r>
            <a:r>
              <a:rPr lang="ru-RU" altLang="de-CZ" sz="2800" i="1">
                <a:latin typeface="Times New Roman" panose="02020603050405020304" pitchFamily="18" charset="0"/>
              </a:rPr>
              <a:t>мастеровитый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,достигший высокого мастерства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; в) "склонный в большой степени к тому, что названо мотивирующим словом": </a:t>
            </a:r>
            <a:r>
              <a:rPr lang="ru-RU" altLang="de-CZ" sz="2800" i="1">
                <a:latin typeface="Times New Roman" panose="02020603050405020304" pitchFamily="18" charset="0"/>
              </a:rPr>
              <a:t>деловитый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činorodý, podnikavý, iniciativní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de-DE" sz="2800">
                <a:latin typeface="Times New Roman" panose="02020603050405020304" pitchFamily="18" charset="0"/>
              </a:rPr>
              <a:t>,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домовитый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pečlivý, starostlivý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. Ударение на втором слоге суффикса. Тип проявляет некоторую продуктивность в разг. и художественной речи.»</a:t>
            </a: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§642 sufix -</a:t>
            </a:r>
            <a:r>
              <a:rPr lang="ru-RU" altLang="de-CZ" sz="2800" i="1">
                <a:latin typeface="Times New Roman" panose="02020603050405020304" pitchFamily="18" charset="0"/>
              </a:rPr>
              <a:t>ис</a:t>
            </a:r>
            <a:r>
              <a:rPr lang="de-DE" altLang="de-CZ" sz="2800" i="1">
                <a:latin typeface="Times New Roman" panose="02020603050405020304" pitchFamily="18" charset="0"/>
              </a:rPr>
              <a:t>т</a:t>
            </a:r>
            <a:r>
              <a:rPr lang="cs-CZ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>
                <a:latin typeface="Times New Roman" panose="02020603050405020304" pitchFamily="18" charset="0"/>
              </a:rPr>
              <a:t>«общее значение "характеризующийся отношением к тому, что названо мотивирующим словом", с двумя семантическими подтипами. 1) "Обладающий тем, что названо мотивирующим словом": </a:t>
            </a:r>
            <a:r>
              <a:rPr lang="ru-RU" altLang="de-CZ" sz="2800" i="1">
                <a:latin typeface="Times New Roman" panose="02020603050405020304" pitchFamily="18" charset="0"/>
              </a:rPr>
              <a:t>льдистый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pokrytý ledem, ledový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тенистый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stinný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; иногда с оттенком "содержащий в качестве составной части то, что названо этим словом" (часто в химических терминах): </a:t>
            </a:r>
            <a:r>
              <a:rPr lang="ru-RU" altLang="ja-JP" sz="2800" i="1">
                <a:latin typeface="Times New Roman" panose="02020603050405020304" pitchFamily="18" charset="0"/>
              </a:rPr>
              <a:t>сахаристый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sladký jako cukr, cukernatý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Inhaltsplatzhalter 2">
            <a:extLst>
              <a:ext uri="{FF2B5EF4-FFF2-40B4-BE49-F238E27FC236}">
                <a16:creationId xmlns:a16="http://schemas.microsoft.com/office/drawing/2014/main" id="{38528D3B-773E-D2A4-E512-7C81DD73688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323850"/>
            <a:ext cx="9361488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серебристый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stříbřitý, stříbrnatý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йодистый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,jódový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.</a:t>
            </a:r>
            <a:r>
              <a:rPr lang="de-DE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Нередко к этому значению присоединяется дополнительная количественная оценка ("обладающий большим количеством того, что названо мотивирующим словом": </a:t>
            </a:r>
            <a:r>
              <a:rPr lang="ru-RU" altLang="de-CZ" sz="2800" i="1">
                <a:latin typeface="Times New Roman" panose="02020603050405020304" pitchFamily="18" charset="0"/>
              </a:rPr>
              <a:t>болотистый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bažinatý; bahnitý, blátivý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холмистый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kopcovitý, pahorkatý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пятнистый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strakatý, skvrnitý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мясистый</a:t>
            </a:r>
            <a:r>
              <a:rPr lang="cs-CZ" altLang="de-CZ" sz="2800">
                <a:latin typeface="Times New Roman" panose="02020603050405020304" pitchFamily="18" charset="0"/>
              </a:rPr>
              <a:t> ,masitý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) или качественная положительная характеристика (</a:t>
            </a:r>
            <a:r>
              <a:rPr lang="ru-RU" altLang="de-CZ" sz="2800" i="1">
                <a:latin typeface="Times New Roman" panose="02020603050405020304" pitchFamily="18" charset="0"/>
              </a:rPr>
              <a:t>плечистый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ramenatý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мускулистый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svalnatý, svalovitý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). 2) "Имеющий свойства того, что названо мотивирующим словом": </a:t>
            </a:r>
            <a:r>
              <a:rPr lang="ru-RU" altLang="de-CZ" sz="2800" i="1">
                <a:latin typeface="Times New Roman" panose="02020603050405020304" pitchFamily="18" charset="0"/>
              </a:rPr>
              <a:t>змеистый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hadovitý; hadí (pohyb)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творожистый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br>
              <a:rPr lang="cs-CZ" altLang="ja-JP" sz="2800" i="1">
                <a:latin typeface="Times New Roman" panose="02020603050405020304" pitchFamily="18" charset="0"/>
              </a:rPr>
            </a:b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tvarohový, tvarohovitý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пружинистый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pružný, elastický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бархатистый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podobný sametu, hebký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; сюда же прилагательные, мотивированные существительными со знач. лица: </a:t>
            </a:r>
            <a:r>
              <a:rPr lang="ru-RU" altLang="ja-JP" sz="2800" i="1">
                <a:latin typeface="Times New Roman" panose="02020603050405020304" pitchFamily="18" charset="0"/>
              </a:rPr>
              <a:t>блондинистый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blond, blonďatý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хулиганистый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chuligánský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. В некоторых прилагательных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Inhaltsplatzhalter 2">
            <a:extLst>
              <a:ext uri="{FF2B5EF4-FFF2-40B4-BE49-F238E27FC236}">
                <a16:creationId xmlns:a16="http://schemas.microsoft.com/office/drawing/2014/main" id="{A50E0A9B-0F95-48B5-C289-00F6918DE80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95288"/>
            <a:ext cx="9504362" cy="691356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>
                <a:latin typeface="Times New Roman" panose="02020603050405020304" pitchFamily="18" charset="0"/>
              </a:rPr>
              <a:t>Derivace: sufixy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>
                <a:latin typeface="Times New Roman" panose="02020603050405020304" pitchFamily="18" charset="0"/>
              </a:rPr>
              <a:t>Adjektiva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Desubstantivní sufigovaná adjektiva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Přivlastňovací adjektiva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§611 sufix </a:t>
            </a:r>
            <a:r>
              <a:rPr lang="de-CH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ов</a:t>
            </a:r>
            <a:r>
              <a:rPr lang="cs-CZ" altLang="de-CZ" sz="2800">
                <a:latin typeface="Times New Roman" panose="02020603050405020304" pitchFamily="18" charset="0"/>
              </a:rPr>
              <a:t>: omezen, hlavně v pevných spojeních: </a:t>
            </a:r>
            <a:r>
              <a:rPr lang="ru-RU" altLang="de-CZ" sz="2800" i="1">
                <a:latin typeface="Times New Roman" panose="02020603050405020304" pitchFamily="18" charset="0"/>
              </a:rPr>
              <a:t>марксово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учение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эйнштейнова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теория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шекспировы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трагедии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гераклова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сила</a:t>
            </a:r>
            <a:r>
              <a:rPr lang="cs-CZ" altLang="de-CZ" sz="2800" i="1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сизифов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труд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ахиллесова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пята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крокодиловы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слезы</a:t>
            </a:r>
            <a:r>
              <a:rPr lang="cs-CZ" altLang="de-CZ" sz="2800" i="1">
                <a:latin typeface="Times New Roman" panose="02020603050405020304" pitchFamily="18" charset="0"/>
              </a:rPr>
              <a:t>; </a:t>
            </a:r>
            <a:r>
              <a:rPr lang="ru-RU" altLang="de-CZ" sz="2800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не</a:t>
            </a:r>
            <a:r>
              <a:rPr lang="ru-RU" altLang="de-CZ" sz="2800">
                <a:latin typeface="Times New Roman" panose="02020603050405020304" pitchFamily="18" charset="0"/>
              </a:rPr>
              <a:t>)</a:t>
            </a:r>
            <a:r>
              <a:rPr lang="ru-RU" altLang="de-CZ" sz="2800" i="1">
                <a:latin typeface="Times New Roman" panose="02020603050405020304" pitchFamily="18" charset="0"/>
              </a:rPr>
              <a:t>эвклидова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геометрия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рентгеновы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лучи</a:t>
            </a:r>
            <a:r>
              <a:rPr lang="cs-CZ" altLang="de-CZ" sz="2800" i="1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Берингово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море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Магелланов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пролив</a:t>
            </a:r>
            <a:r>
              <a:rPr lang="cs-CZ" altLang="de-CZ" sz="2800">
                <a:latin typeface="Times New Roman" panose="02020603050405020304" pitchFamily="18" charset="0"/>
              </a:rPr>
              <a:t>; někdy v literatuře jako stylizace mluvenosti: </a:t>
            </a:r>
            <a:r>
              <a:rPr lang="ru-RU" altLang="de-CZ" sz="2800" i="1">
                <a:latin typeface="Times New Roman" panose="02020603050405020304" pitchFamily="18" charset="0"/>
              </a:rPr>
              <a:t>дьяконов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сын</a:t>
            </a:r>
            <a:r>
              <a:rPr lang="ru-RU" altLang="de-CZ" sz="2800">
                <a:latin typeface="Times New Roman" panose="02020603050405020304" pitchFamily="18" charset="0"/>
              </a:rPr>
              <a:t> (Бунин), </a:t>
            </a:r>
            <a:r>
              <a:rPr lang="ru-RU" altLang="de-CZ" sz="2800" i="1">
                <a:latin typeface="Times New Roman" panose="02020603050405020304" pitchFamily="18" charset="0"/>
              </a:rPr>
              <a:t>иностранцев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паспорт</a:t>
            </a:r>
            <a:r>
              <a:rPr lang="ru-RU" altLang="de-CZ" sz="2800">
                <a:latin typeface="Times New Roman" panose="02020603050405020304" pitchFamily="18" charset="0"/>
              </a:rPr>
              <a:t> (Булг.), </a:t>
            </a:r>
            <a:r>
              <a:rPr lang="ru-RU" altLang="de-CZ" sz="2800" i="1">
                <a:latin typeface="Times New Roman" panose="02020603050405020304" pitchFamily="18" charset="0"/>
              </a:rPr>
              <a:t>плотогонова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уха</a:t>
            </a:r>
            <a:r>
              <a:rPr lang="ru-RU" altLang="de-CZ" sz="2800">
                <a:latin typeface="Times New Roman" panose="02020603050405020304" pitchFamily="18" charset="0"/>
              </a:rPr>
              <a:t> (Нагиб.), </a:t>
            </a:r>
            <a:r>
              <a:rPr lang="ru-RU" altLang="de-CZ" sz="2800" i="1">
                <a:latin typeface="Times New Roman" panose="02020603050405020304" pitchFamily="18" charset="0"/>
              </a:rPr>
              <a:t>лесникова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хижина</a:t>
            </a:r>
            <a:r>
              <a:rPr lang="ru-RU" altLang="de-CZ" sz="2800">
                <a:latin typeface="Times New Roman" panose="02020603050405020304" pitchFamily="18" charset="0"/>
              </a:rPr>
              <a:t> (Солоух.), </a:t>
            </a:r>
            <a:r>
              <a:rPr lang="ru-RU" altLang="de-CZ" sz="2800" i="1">
                <a:latin typeface="Times New Roman" panose="02020603050405020304" pitchFamily="18" charset="0"/>
              </a:rPr>
              <a:t>председателева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дочка</a:t>
            </a:r>
            <a:r>
              <a:rPr lang="ru-RU" altLang="de-CZ" sz="2800">
                <a:latin typeface="Times New Roman" panose="02020603050405020304" pitchFamily="18" charset="0"/>
              </a:rPr>
              <a:t> (С. Георгиевская)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Inhaltsplatzhalter 2">
            <a:extLst>
              <a:ext uri="{FF2B5EF4-FFF2-40B4-BE49-F238E27FC236}">
                <a16:creationId xmlns:a16="http://schemas.microsoft.com/office/drawing/2014/main" id="{94185E0A-4562-3D03-8AFF-74D88E2E7C8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95288"/>
            <a:ext cx="9432925" cy="67691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совмещаются значения обоих подтипов: </a:t>
            </a:r>
            <a:r>
              <a:rPr lang="ru-RU" altLang="de-CZ" sz="2800" i="1">
                <a:latin typeface="Times New Roman" panose="02020603050405020304" pitchFamily="18" charset="0"/>
              </a:rPr>
              <a:t>шквалистый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погода</a:t>
            </a:r>
            <a:r>
              <a:rPr lang="ru-RU" altLang="de-CZ" sz="2800">
                <a:latin typeface="Times New Roman" panose="02020603050405020304" pitchFamily="18" charset="0"/>
              </a:rPr>
              <a:t> и </a:t>
            </a:r>
            <a:r>
              <a:rPr lang="ru-RU" altLang="de-CZ" sz="2800" i="1">
                <a:latin typeface="Times New Roman" panose="02020603050405020304" pitchFamily="18" charset="0"/>
              </a:rPr>
              <a:t>ветер</a:t>
            </a:r>
            <a:r>
              <a:rPr lang="ru-RU" altLang="de-CZ" sz="2800">
                <a:latin typeface="Times New Roman" panose="02020603050405020304" pitchFamily="18" charset="0"/>
              </a:rPr>
              <a:t>)</a:t>
            </a:r>
            <a:r>
              <a:rPr lang="cs-CZ" altLang="de-CZ" sz="2800">
                <a:latin typeface="Times New Roman" panose="02020603050405020304" pitchFamily="18" charset="0"/>
              </a:rPr>
              <a:t> ,nárazový (vítr); doprovázené nárazovými větry (počasí)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перистый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крылья</a:t>
            </a:r>
            <a:r>
              <a:rPr lang="ru-RU" altLang="de-CZ" sz="2800">
                <a:latin typeface="Times New Roman" panose="02020603050405020304" pitchFamily="18" charset="0"/>
              </a:rPr>
              <a:t> и </a:t>
            </a:r>
            <a:r>
              <a:rPr lang="ru-RU" altLang="de-CZ" sz="2800" i="1">
                <a:latin typeface="Times New Roman" panose="02020603050405020304" pitchFamily="18" charset="0"/>
              </a:rPr>
              <a:t>облака</a:t>
            </a:r>
            <a:r>
              <a:rPr lang="ru-RU" altLang="de-CZ" sz="2800">
                <a:latin typeface="Times New Roman" panose="02020603050405020304" pitchFamily="18" charset="0"/>
              </a:rPr>
              <a:t>)</a:t>
            </a:r>
            <a:r>
              <a:rPr lang="cs-CZ" altLang="de-CZ" sz="2800">
                <a:latin typeface="Times New Roman" panose="02020603050405020304" pitchFamily="18" charset="0"/>
              </a:rPr>
              <a:t> ,pernatá křídla; řasová oblaka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.</a:t>
            </a:r>
            <a:r>
              <a:rPr lang="cs-CZ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Кроме научной терминологии, тип проявляет высокую продуктивность в разг. и художественной речи; окказ.: </a:t>
            </a:r>
            <a:r>
              <a:rPr lang="ru-RU" altLang="ja-JP" sz="2800" i="1">
                <a:latin typeface="Times New Roman" panose="02020603050405020304" pitchFamily="18" charset="0"/>
              </a:rPr>
              <a:t>старался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казаться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грубее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и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мужчинистее</a:t>
            </a:r>
            <a:r>
              <a:rPr lang="ru-RU" altLang="ja-JP" sz="2800">
                <a:latin typeface="Times New Roman" panose="02020603050405020304" pitchFamily="18" charset="0"/>
              </a:rPr>
              <a:t> (В. Конецкий)</a:t>
            </a:r>
            <a:r>
              <a:rPr lang="cs-CZ" altLang="ja-JP" sz="2800">
                <a:latin typeface="Times New Roman" panose="02020603050405020304" pitchFamily="18" charset="0"/>
              </a:rPr>
              <a:t>.</a:t>
            </a:r>
            <a:r>
              <a:rPr lang="ru-RU" altLang="ja-JP" sz="2800">
                <a:latin typeface="Times New Roman" panose="02020603050405020304" pitchFamily="18" charset="0"/>
              </a:rPr>
              <a:t>»</a:t>
            </a:r>
            <a:endParaRPr lang="cs-CZ" altLang="ja-JP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§ 643 </a:t>
            </a:r>
            <a:r>
              <a:rPr lang="cs-CZ" altLang="de-CZ" sz="2800">
                <a:latin typeface="Times New Roman" panose="02020603050405020304" pitchFamily="18" charset="0"/>
              </a:rPr>
              <a:t>sufix </a:t>
            </a:r>
            <a:r>
              <a:rPr lang="ru-RU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лив</a:t>
            </a:r>
            <a:r>
              <a:rPr lang="cs-CZ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>
                <a:latin typeface="Times New Roman" panose="02020603050405020304" pitchFamily="18" charset="0"/>
              </a:rPr>
              <a:t> «имеют значение "характеризующийся отношением к тому, что названо мотивирующим словом", с двумя семантическими подтипами. 1) "Характеризующийся тем, что названо мотивирующим словом": </a:t>
            </a:r>
            <a:r>
              <a:rPr lang="ru-RU" altLang="de-CZ" sz="2800" i="1">
                <a:latin typeface="Times New Roman" panose="02020603050405020304" pitchFamily="18" charset="0"/>
              </a:rPr>
              <a:t>дождливый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талантливый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правдивый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фальшивый</a:t>
            </a:r>
            <a:r>
              <a:rPr lang="ru-RU" altLang="de-CZ" sz="2800">
                <a:latin typeface="Times New Roman" panose="02020603050405020304" pitchFamily="18" charset="0"/>
              </a:rPr>
              <a:t>; (…). Слова этого подтипа, мотивированные существительными со знач. действия или состояния, имеют оттенок значения "склонный к тому, что названо мотивирующим словом": </a:t>
            </a:r>
            <a:r>
              <a:rPr lang="ru-RU" altLang="de-CZ" sz="2800" i="1">
                <a:latin typeface="Times New Roman" panose="02020603050405020304" pitchFamily="18" charset="0"/>
              </a:rPr>
              <a:t>сонливый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конфузливый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endParaRPr lang="de-DE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Inhaltsplatzhalter 2">
            <a:extLst>
              <a:ext uri="{FF2B5EF4-FFF2-40B4-BE49-F238E27FC236}">
                <a16:creationId xmlns:a16="http://schemas.microsoft.com/office/drawing/2014/main" id="{EFEACCC2-F166-67E5-8D5D-DC24EFF63C6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23850"/>
            <a:ext cx="9505950" cy="67691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завистливый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жалостливый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боязливый</a:t>
            </a:r>
            <a:r>
              <a:rPr lang="ru-RU" altLang="de-CZ" sz="2800">
                <a:latin typeface="Times New Roman" panose="02020603050405020304" pitchFamily="18" charset="0"/>
              </a:rPr>
              <a:t>. 2) "Имеющий свойства того, что названо мотивирующим словом" (последнее - со знач. лица): </a:t>
            </a:r>
            <a:r>
              <a:rPr lang="ru-RU" altLang="de-CZ" sz="2800" i="1">
                <a:latin typeface="Times New Roman" panose="02020603050405020304" pitchFamily="18" charset="0"/>
              </a:rPr>
              <a:t>сиротливый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opuštěný, osamělý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трусливый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bojácný, bázlivý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(…)</a:t>
            </a:r>
            <a:r>
              <a:rPr lang="ru-RU" altLang="ja-JP" sz="2800">
                <a:latin typeface="Times New Roman" panose="02020603050405020304" pitchFamily="18" charset="0"/>
              </a:rPr>
              <a:t>. Морф -</a:t>
            </a:r>
            <a:r>
              <a:rPr lang="ru-RU" altLang="ja-JP" sz="2800" i="1">
                <a:latin typeface="Times New Roman" panose="02020603050405020304" pitchFamily="18" charset="0"/>
              </a:rPr>
              <a:t>лив</a:t>
            </a:r>
            <a:r>
              <a:rPr lang="ru-RU" altLang="ja-JP" sz="2800">
                <a:latin typeface="Times New Roman" panose="02020603050405020304" pitchFamily="18" charset="0"/>
              </a:rPr>
              <a:t>- выступает после парных согласных, в том числе заднеязычных, после шипящих и |j|; морф -</a:t>
            </a:r>
            <a:r>
              <a:rPr lang="ru-RU" altLang="ja-JP" sz="2800" i="1">
                <a:latin typeface="Times New Roman" panose="02020603050405020304" pitchFamily="18" charset="0"/>
              </a:rPr>
              <a:t>ив</a:t>
            </a:r>
            <a:r>
              <a:rPr lang="ru-RU" altLang="ja-JP" sz="2800">
                <a:latin typeface="Times New Roman" panose="02020603050405020304" pitchFamily="18" charset="0"/>
              </a:rPr>
              <a:t>- - после парно-мягких (кроме заднеязычных) и шипящих.»</a:t>
            </a:r>
            <a:endParaRPr lang="cs-CZ" altLang="ja-JP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Inhaltsplatzhalter 2">
            <a:extLst>
              <a:ext uri="{FF2B5EF4-FFF2-40B4-BE49-F238E27FC236}">
                <a16:creationId xmlns:a16="http://schemas.microsoft.com/office/drawing/2014/main" id="{73CD50AE-4336-B9C0-3F36-B3DA813182C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95288"/>
            <a:ext cx="9432925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Deverbální sufigovaná adjektiva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§646 sufix -</a:t>
            </a:r>
            <a:r>
              <a:rPr lang="ru-RU" altLang="de-CZ" sz="2800" i="1">
                <a:latin typeface="Times New Roman" panose="02020603050405020304" pitchFamily="18" charset="0"/>
              </a:rPr>
              <a:t>н</a:t>
            </a:r>
            <a:r>
              <a:rPr lang="cs-CZ" altLang="de-CZ" sz="2800">
                <a:latin typeface="Times New Roman" panose="02020603050405020304" pitchFamily="18" charset="0"/>
              </a:rPr>
              <a:t>: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význam: </a:t>
            </a:r>
            <a:r>
              <a:rPr lang="ru-RU" altLang="de-CZ" sz="2800">
                <a:latin typeface="Times New Roman" panose="02020603050405020304" pitchFamily="18" charset="0"/>
              </a:rPr>
              <a:t>«"характеризующийся отношением к действию, названному мотивирующим словом"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>
                <a:latin typeface="Times New Roman" panose="02020603050405020304" pitchFamily="18" charset="0"/>
              </a:rPr>
              <a:t>главным образом в следующих частных словообразовательных значениях: 1) "являющийся субъектом действия или состояния, названного мотивирующим словом": </a:t>
            </a:r>
            <a:r>
              <a:rPr lang="ru-RU" altLang="de-CZ" sz="2800" i="1">
                <a:latin typeface="Times New Roman" panose="02020603050405020304" pitchFamily="18" charset="0"/>
              </a:rPr>
              <a:t>болеть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больной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склонить</a:t>
            </a:r>
            <a:r>
              <a:rPr lang="ru-RU" altLang="de-CZ" sz="2800">
                <a:latin typeface="Times New Roman" panose="02020603050405020304" pitchFamily="18" charset="0"/>
              </a:rPr>
              <a:t> - </a:t>
            </a:r>
            <a:r>
              <a:rPr lang="ru-RU" altLang="de-CZ" sz="2800" i="1">
                <a:latin typeface="Times New Roman" panose="02020603050405020304" pitchFamily="18" charset="0"/>
              </a:rPr>
              <a:t>склонный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покорить</a:t>
            </a:r>
            <a:r>
              <a:rPr lang="ru-RU" altLang="de-CZ" sz="2800">
                <a:latin typeface="Times New Roman" panose="02020603050405020304" pitchFamily="18" charset="0"/>
              </a:rPr>
              <a:t> - </a:t>
            </a:r>
            <a:r>
              <a:rPr lang="ru-RU" altLang="de-CZ" sz="2800" i="1">
                <a:latin typeface="Times New Roman" panose="02020603050405020304" pitchFamily="18" charset="0"/>
              </a:rPr>
              <a:t>покорный</a:t>
            </a:r>
            <a:r>
              <a:rPr lang="ru-RU" altLang="de-CZ" sz="2800">
                <a:latin typeface="Times New Roman" panose="02020603050405020304" pitchFamily="18" charset="0"/>
              </a:rPr>
              <a:t>; 2) "являющийся объектом действия", обычно с оттенком "способный стать объектом действия": </a:t>
            </a:r>
            <a:r>
              <a:rPr lang="ru-RU" altLang="de-CZ" sz="2800" i="1">
                <a:latin typeface="Times New Roman" panose="02020603050405020304" pitchFamily="18" charset="0"/>
              </a:rPr>
              <a:t>слышный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видный</a:t>
            </a:r>
            <a:r>
              <a:rPr lang="ru-RU" altLang="de-CZ" sz="2800">
                <a:latin typeface="Times New Roman" panose="02020603050405020304" pitchFamily="18" charset="0"/>
              </a:rPr>
              <a:t> (доступный зрению, видимый), </a:t>
            </a:r>
            <a:r>
              <a:rPr lang="ru-RU" altLang="de-CZ" sz="2800" i="1">
                <a:latin typeface="Times New Roman" panose="02020603050405020304" pitchFamily="18" charset="0"/>
              </a:rPr>
              <a:t>заметный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zjevný, zřejmý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; 3) "служащий, предназначенный для выполнения действия": </a:t>
            </a:r>
            <a:r>
              <a:rPr lang="ru-RU" altLang="de-CZ" sz="2800" i="1">
                <a:latin typeface="Times New Roman" panose="02020603050405020304" pitchFamily="18" charset="0"/>
              </a:rPr>
              <a:t>связной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spojovací, spojový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записной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br>
              <a:rPr lang="cs-CZ" altLang="ja-JP" sz="2800">
                <a:latin typeface="Times New Roman" panose="02020603050405020304" pitchFamily="18" charset="0"/>
              </a:rPr>
            </a:b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служащий для записывания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; иногда также "способствующий осуществлению действия, состояния": </a:t>
            </a:r>
            <a:r>
              <a:rPr lang="ru-RU" altLang="ja-JP" sz="2800" i="1">
                <a:latin typeface="Times New Roman" panose="02020603050405020304" pitchFamily="18" charset="0"/>
              </a:rPr>
              <a:t>скучный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лётный</a:t>
            </a:r>
            <a:r>
              <a:rPr lang="ru-RU" altLang="ja-JP" sz="2800">
                <a:latin typeface="Times New Roman" panose="02020603050405020304" pitchFamily="18" charset="0"/>
              </a:rPr>
              <a:t> (</a:t>
            </a:r>
            <a:r>
              <a:rPr lang="ru-RU" altLang="ja-JP" sz="2800" i="1">
                <a:latin typeface="Times New Roman" panose="02020603050405020304" pitchFamily="18" charset="0"/>
              </a:rPr>
              <a:t>лётная погода </a:t>
            </a:r>
            <a:r>
              <a:rPr lang="ru-RU" altLang="ja-JP" sz="2800">
                <a:latin typeface="Times New Roman" panose="02020603050405020304" pitchFamily="18" charset="0"/>
              </a:rPr>
              <a:t>,удобная для полета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Ушаков); 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Inhaltsplatzhalter 2">
            <a:extLst>
              <a:ext uri="{FF2B5EF4-FFF2-40B4-BE49-F238E27FC236}">
                <a16:creationId xmlns:a16="http://schemas.microsoft.com/office/drawing/2014/main" id="{56901BB4-C9AF-FD60-1F4E-A526F5C6187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395288"/>
            <a:ext cx="9361488" cy="68405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4) "подвергшийся действию, являющийся его результатом": </a:t>
            </a:r>
            <a:r>
              <a:rPr lang="ru-RU" altLang="de-CZ" sz="2800" i="1">
                <a:latin typeface="Times New Roman" panose="02020603050405020304" pitchFamily="18" charset="0"/>
              </a:rPr>
              <a:t>резной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vyřezávaný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запретный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zakázaný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 </a:t>
            </a:r>
            <a:r>
              <a:rPr lang="cs-CZ" altLang="ja-JP" sz="2800" i="1">
                <a:latin typeface="Times New Roman" panose="02020603050405020304" pitchFamily="18" charset="0"/>
              </a:rPr>
              <a:t>(</a:t>
            </a:r>
            <a:r>
              <a:rPr lang="ru-RU" altLang="ja-JP" sz="2800" i="1">
                <a:latin typeface="Times New Roman" panose="02020603050405020304" pitchFamily="18" charset="0"/>
              </a:rPr>
              <a:t>запретная зона, запретный плод</a:t>
            </a:r>
            <a:r>
              <a:rPr lang="cs-CZ" altLang="ja-JP" sz="2800" i="1">
                <a:latin typeface="Times New Roman" panose="02020603050405020304" pitchFamily="18" charset="0"/>
              </a:rPr>
              <a:t>)</a:t>
            </a:r>
            <a:r>
              <a:rPr lang="ru-RU" altLang="ja-JP" sz="2800">
                <a:latin typeface="Times New Roman" panose="02020603050405020304" pitchFamily="18" charset="0"/>
              </a:rPr>
              <a:t>. В некоторых прилагательных сочетаются разные частные значения: </a:t>
            </a:r>
            <a:r>
              <a:rPr lang="ru-RU" altLang="ja-JP" sz="2800" i="1">
                <a:latin typeface="Times New Roman" panose="02020603050405020304" pitchFamily="18" charset="0"/>
              </a:rPr>
              <a:t>разрезать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разрезной</a:t>
            </a:r>
            <a:r>
              <a:rPr lang="ru-RU" altLang="ja-JP" sz="2800">
                <a:latin typeface="Times New Roman" panose="02020603050405020304" pitchFamily="18" charset="0"/>
              </a:rPr>
              <a:t> (</a:t>
            </a:r>
            <a:r>
              <a:rPr lang="ru-RU" altLang="ja-JP" sz="2800" i="1">
                <a:latin typeface="Times New Roman" panose="02020603050405020304" pitchFamily="18" charset="0"/>
              </a:rPr>
              <a:t>нож</a:t>
            </a:r>
            <a:r>
              <a:rPr lang="ru-RU" altLang="ja-JP" sz="2800">
                <a:latin typeface="Times New Roman" panose="02020603050405020304" pitchFamily="18" charset="0"/>
              </a:rPr>
              <a:t> и </a:t>
            </a:r>
            <a:r>
              <a:rPr lang="ru-RU" altLang="ja-JP" sz="2800" i="1">
                <a:latin typeface="Times New Roman" panose="02020603050405020304" pitchFamily="18" charset="0"/>
              </a:rPr>
              <a:t>азбука</a:t>
            </a:r>
            <a:r>
              <a:rPr lang="ru-RU" altLang="ja-JP" sz="2800">
                <a:latin typeface="Times New Roman" panose="02020603050405020304" pitchFamily="18" charset="0"/>
              </a:rPr>
              <a:t>), </a:t>
            </a:r>
            <a:r>
              <a:rPr lang="ru-RU" altLang="ja-JP" sz="2800" i="1">
                <a:latin typeface="Times New Roman" panose="02020603050405020304" pitchFamily="18" charset="0"/>
              </a:rPr>
              <a:t>крестить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крёстный</a:t>
            </a:r>
            <a:r>
              <a:rPr lang="ru-RU" altLang="ja-JP" sz="2800">
                <a:latin typeface="Times New Roman" panose="02020603050405020304" pitchFamily="18" charset="0"/>
              </a:rPr>
              <a:t> (</a:t>
            </a:r>
            <a:r>
              <a:rPr lang="ru-RU" altLang="ja-JP" sz="2800" i="1">
                <a:latin typeface="Times New Roman" panose="02020603050405020304" pitchFamily="18" charset="0"/>
              </a:rPr>
              <a:t>отец</a:t>
            </a:r>
            <a:r>
              <a:rPr lang="ru-RU" altLang="ja-JP" sz="2800">
                <a:latin typeface="Times New Roman" panose="02020603050405020304" pitchFamily="18" charset="0"/>
              </a:rPr>
              <a:t> и </a:t>
            </a:r>
            <a:r>
              <a:rPr lang="ru-RU" altLang="ja-JP" sz="2800" i="1">
                <a:latin typeface="Times New Roman" panose="02020603050405020304" pitchFamily="18" charset="0"/>
              </a:rPr>
              <a:t>сын</a:t>
            </a:r>
            <a:r>
              <a:rPr lang="ru-RU" altLang="ja-JP" sz="2800">
                <a:latin typeface="Times New Roman" panose="02020603050405020304" pitchFamily="18" charset="0"/>
              </a:rPr>
              <a:t>). Имеются также образования, не относящиеся ни к одному из указанных семантических подтипов: </a:t>
            </a:r>
            <a:r>
              <a:rPr lang="ru-RU" altLang="ja-JP" sz="2800" i="1">
                <a:latin typeface="Times New Roman" panose="02020603050405020304" pitchFamily="18" charset="0"/>
              </a:rPr>
              <a:t>спешить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спешный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urychlený, spěšný, naléhavý, nutný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сделать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сдельный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br>
              <a:rPr lang="ru-RU" altLang="ja-JP" sz="2800" i="1">
                <a:latin typeface="Times New Roman" panose="02020603050405020304" pitchFamily="18" charset="0"/>
              </a:rPr>
            </a:br>
            <a:r>
              <a:rPr lang="cs-CZ" altLang="ja-JP" sz="2800">
                <a:latin typeface="Times New Roman" panose="02020603050405020304" pitchFamily="18" charset="0"/>
              </a:rPr>
              <a:t>,úkolový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 </a:t>
            </a:r>
            <a:r>
              <a:rPr lang="cs-CZ" altLang="ja-JP" sz="2800" i="1">
                <a:latin typeface="Times New Roman" panose="02020603050405020304" pitchFamily="18" charset="0"/>
              </a:rPr>
              <a:t>(</a:t>
            </a:r>
            <a:r>
              <a:rPr lang="ru-RU" altLang="ja-JP" sz="2800" i="1">
                <a:latin typeface="Times New Roman" panose="02020603050405020304" pitchFamily="18" charset="0"/>
              </a:rPr>
              <a:t>сдельная работа</a:t>
            </a:r>
            <a:r>
              <a:rPr lang="cs-CZ" altLang="ja-JP" sz="2800" i="1">
                <a:latin typeface="Times New Roman" panose="02020603050405020304" pitchFamily="18" charset="0"/>
              </a:rPr>
              <a:t> - úkolová práce)</a:t>
            </a:r>
            <a:r>
              <a:rPr lang="ru-RU" altLang="ja-JP" sz="2800">
                <a:latin typeface="Times New Roman" panose="02020603050405020304" pitchFamily="18" charset="0"/>
              </a:rPr>
              <a:t>.»</a:t>
            </a:r>
            <a:endParaRPr lang="cs-CZ" altLang="ja-JP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Bild 3">
            <a:extLst>
              <a:ext uri="{FF2B5EF4-FFF2-40B4-BE49-F238E27FC236}">
                <a16:creationId xmlns:a16="http://schemas.microsoft.com/office/drawing/2014/main" id="{DA8F7DC3-F818-8B00-D638-DAA07D29B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0625" cy="687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8" name="Textfeld 4">
            <a:extLst>
              <a:ext uri="{FF2B5EF4-FFF2-40B4-BE49-F238E27FC236}">
                <a16:creationId xmlns:a16="http://schemas.microsoft.com/office/drawing/2014/main" id="{66B0368C-0457-3CA6-54E0-FAB8BEB223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4550" y="7119938"/>
            <a:ext cx="2698750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de-CZ" sz="2400">
                <a:solidFill>
                  <a:schemeClr val="tx1"/>
                </a:solidFill>
              </a:rPr>
              <a:t>Разрезная азбука</a:t>
            </a:r>
            <a:endParaRPr lang="de-DE" altLang="de-CZ" sz="24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Inhaltsplatzhalter 2">
            <a:extLst>
              <a:ext uri="{FF2B5EF4-FFF2-40B4-BE49-F238E27FC236}">
                <a16:creationId xmlns:a16="http://schemas.microsoft.com/office/drawing/2014/main" id="{39802FE0-8EEA-95BB-D5C9-59F2FDA0929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95288"/>
            <a:ext cx="9504362" cy="691356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§651 sufix -</a:t>
            </a:r>
            <a:r>
              <a:rPr lang="ru-RU" altLang="de-CZ" sz="2800" i="1">
                <a:latin typeface="Times New Roman" panose="02020603050405020304" pitchFamily="18" charset="0"/>
              </a:rPr>
              <a:t>льн</a:t>
            </a:r>
            <a:r>
              <a:rPr lang="de-DE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>
                <a:latin typeface="Times New Roman" panose="02020603050405020304" pitchFamily="18" charset="0"/>
              </a:rPr>
              <a:t>«в подавляющем большинстве случаев как "предназначенный для выполнения этого действия": </a:t>
            </a:r>
            <a:r>
              <a:rPr lang="ru-RU" altLang="de-CZ" sz="2800" i="1">
                <a:latin typeface="Times New Roman" panose="02020603050405020304" pitchFamily="18" charset="0"/>
              </a:rPr>
              <a:t>спальный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купальный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купальный сезон, купальный костюм, </a:t>
            </a:r>
            <a:r>
              <a:rPr lang="ru-RU" altLang="de-CZ" sz="2800">
                <a:latin typeface="Times New Roman" panose="02020603050405020304" pitchFamily="18" charset="0"/>
              </a:rPr>
              <a:t>Ушаков), </a:t>
            </a:r>
            <a:r>
              <a:rPr lang="ru-RU" altLang="de-CZ" sz="2800" i="1">
                <a:latin typeface="Times New Roman" panose="02020603050405020304" pitchFamily="18" charset="0"/>
              </a:rPr>
              <a:t>читальный (читальный зал)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стиральный (стиральная машина)</a:t>
            </a:r>
            <a:r>
              <a:rPr lang="ru-RU" altLang="de-CZ" sz="2800">
                <a:latin typeface="Times New Roman" panose="02020603050405020304" pitchFamily="18" charset="0"/>
              </a:rPr>
              <a:t>.»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Sufix -</a:t>
            </a:r>
            <a:r>
              <a:rPr lang="ru-RU" altLang="de-CZ" sz="2800" i="1">
                <a:latin typeface="Times New Roman" panose="02020603050405020304" pitchFamily="18" charset="0"/>
              </a:rPr>
              <a:t>тельн</a:t>
            </a:r>
            <a:r>
              <a:rPr lang="de-DE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>
                <a:latin typeface="Times New Roman" panose="02020603050405020304" pitchFamily="18" charset="0"/>
              </a:rPr>
              <a:t>«Частные словообразовательные значения: 1) "производящий действие", обычно с оттенком "способный его произвести": </a:t>
            </a:r>
            <a:r>
              <a:rPr lang="ru-RU" altLang="de-CZ" sz="2800" i="1">
                <a:latin typeface="Times New Roman" panose="02020603050405020304" pitchFamily="18" charset="0"/>
              </a:rPr>
              <a:t>удовлетворительный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uspokojivý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привлекательный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přitažlivý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; 2) "являющийся объектом действия", обычно с оттенком "способный им стать": </a:t>
            </a:r>
            <a:r>
              <a:rPr lang="ru-RU" altLang="de-CZ" sz="2800" i="1">
                <a:latin typeface="Times New Roman" panose="02020603050405020304" pitchFamily="18" charset="0"/>
              </a:rPr>
              <a:t>желательный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žádoucí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доказательный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přesvědčivý, průkazný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.»</a:t>
            </a: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Sufix -</a:t>
            </a:r>
            <a:r>
              <a:rPr lang="ru-RU" altLang="de-CZ" sz="2800" i="1">
                <a:latin typeface="Times New Roman" panose="02020603050405020304" pitchFamily="18" charset="0"/>
              </a:rPr>
              <a:t>абельн</a:t>
            </a:r>
            <a:r>
              <a:rPr lang="de-CH" altLang="de-CZ" sz="2800" i="1">
                <a:latin typeface="Times New Roman" panose="02020603050405020304" pitchFamily="18" charset="0"/>
              </a:rPr>
              <a:t>/-</a:t>
            </a:r>
            <a:r>
              <a:rPr lang="ru-RU" altLang="de-CZ" sz="2800" i="1">
                <a:latin typeface="Times New Roman" panose="02020603050405020304" pitchFamily="18" charset="0"/>
              </a:rPr>
              <a:t>ибельн</a:t>
            </a:r>
            <a:r>
              <a:rPr lang="cs-CZ" altLang="de-CZ" sz="2800">
                <a:latin typeface="Times New Roman" panose="02020603050405020304" pitchFamily="18" charset="0"/>
              </a:rPr>
              <a:t>:</a:t>
            </a:r>
            <a:r>
              <a:rPr lang="ru-RU" altLang="de-CZ" sz="2800">
                <a:latin typeface="Times New Roman" panose="02020603050405020304" pitchFamily="18" charset="0"/>
              </a:rPr>
              <a:t> «"пригодный, доступный для действия, названного мотивирующим словом": </a:t>
            </a:r>
            <a:r>
              <a:rPr lang="ru-RU" altLang="de-CZ" sz="2800" i="1">
                <a:latin typeface="Times New Roman" panose="02020603050405020304" pitchFamily="18" charset="0"/>
              </a:rPr>
              <a:t>читать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читабельный</a:t>
            </a:r>
            <a:r>
              <a:rPr lang="ru-RU" altLang="de-CZ" sz="2800">
                <a:latin typeface="Times New Roman" panose="02020603050405020304" pitchFamily="18" charset="0"/>
              </a:rPr>
              <a:t> (разг.), </a:t>
            </a:r>
            <a:r>
              <a:rPr lang="ru-RU" altLang="de-CZ" sz="2800" i="1">
                <a:latin typeface="Times New Roman" panose="02020603050405020304" pitchFamily="18" charset="0"/>
              </a:rPr>
              <a:t>транспортировать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транспортабельный</a:t>
            </a:r>
            <a:r>
              <a:rPr lang="ru-RU" altLang="de-CZ" sz="2800">
                <a:latin typeface="Times New Roman" panose="02020603050405020304" pitchFamily="18" charset="0"/>
              </a:rPr>
              <a:t>. Продуктивность типа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Inhaltsplatzhalter 2">
            <a:extLst>
              <a:ext uri="{FF2B5EF4-FFF2-40B4-BE49-F238E27FC236}">
                <a16:creationId xmlns:a16="http://schemas.microsoft.com/office/drawing/2014/main" id="{61A9650F-BEC8-3624-08F0-8C4F0664801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466725"/>
            <a:ext cx="9361487" cy="65532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обнаруживается в разговорной и профессиональной речи. Здесь употребительны прилагательные, мотивированные глаголами II кл. c отсекаемой финалью -</a:t>
            </a:r>
            <a:r>
              <a:rPr lang="ru-RU" altLang="de-CZ" sz="2800" i="1">
                <a:latin typeface="Times New Roman" panose="02020603050405020304" pitchFamily="18" charset="0"/>
              </a:rPr>
              <a:t>ировать</a:t>
            </a:r>
            <a:r>
              <a:rPr lang="ru-RU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оперировать</a:t>
            </a:r>
            <a:r>
              <a:rPr lang="ru-RU" altLang="de-CZ" sz="2800">
                <a:latin typeface="Times New Roman" panose="02020603050405020304" pitchFamily="18" charset="0"/>
              </a:rPr>
              <a:t> - (</a:t>
            </a:r>
            <a:r>
              <a:rPr lang="ru-RU" altLang="de-CZ" sz="2800" i="1">
                <a:latin typeface="Times New Roman" panose="02020603050405020304" pitchFamily="18" charset="0"/>
              </a:rPr>
              <a:t>не</a:t>
            </a:r>
            <a:r>
              <a:rPr lang="ru-RU" altLang="de-CZ" sz="2800">
                <a:latin typeface="Times New Roman" panose="02020603050405020304" pitchFamily="18" charset="0"/>
              </a:rPr>
              <a:t>)</a:t>
            </a:r>
            <a:r>
              <a:rPr lang="ru-RU" altLang="de-CZ" sz="2800" i="1">
                <a:latin typeface="Times New Roman" panose="02020603050405020304" pitchFamily="18" charset="0"/>
              </a:rPr>
              <a:t>операбельный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случай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больной</a:t>
            </a:r>
            <a:r>
              <a:rPr lang="ru-RU" altLang="de-CZ" sz="2800">
                <a:latin typeface="Times New Roman" panose="02020603050405020304" pitchFamily="18" charset="0"/>
              </a:rPr>
              <a:t>, в речи медиков). Образования, мотивированные глаголами на </a:t>
            </a:r>
            <a:br>
              <a:rPr lang="ru-RU" altLang="de-CZ" sz="2800">
                <a:latin typeface="Times New Roman" panose="02020603050405020304" pitchFamily="18" charset="0"/>
              </a:rPr>
            </a:br>
            <a:r>
              <a:rPr lang="ru-RU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ать</a:t>
            </a:r>
            <a:r>
              <a:rPr lang="ru-RU" altLang="de-CZ" sz="2800">
                <a:latin typeface="Times New Roman" panose="02020603050405020304" pitchFamily="18" charset="0"/>
              </a:rPr>
              <a:t> I кл., имеют окказиональный и притом подчеркнуто шутливый характер: </a:t>
            </a:r>
            <a:r>
              <a:rPr lang="ru-RU" altLang="de-CZ" sz="2800" i="1">
                <a:latin typeface="Times New Roman" panose="02020603050405020304" pitchFamily="18" charset="0"/>
              </a:rPr>
              <a:t>старик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невыезжабельный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круглый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год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живет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на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даче</a:t>
            </a:r>
            <a:r>
              <a:rPr lang="ru-RU" altLang="de-CZ" sz="2800">
                <a:latin typeface="Times New Roman" panose="02020603050405020304" pitchFamily="18" charset="0"/>
              </a:rPr>
              <a:t> (газ.); "</a:t>
            </a:r>
            <a:r>
              <a:rPr lang="ru-RU" altLang="de-CZ" sz="2800" i="1">
                <a:latin typeface="Times New Roman" panose="02020603050405020304" pitchFamily="18" charset="0"/>
              </a:rPr>
              <a:t>печатабельная</a:t>
            </a:r>
            <a:r>
              <a:rPr lang="ru-RU" altLang="de-CZ" sz="2800">
                <a:latin typeface="Times New Roman" panose="02020603050405020304" pitchFamily="18" charset="0"/>
              </a:rPr>
              <a:t>" </a:t>
            </a:r>
            <a:r>
              <a:rPr lang="ru-RU" altLang="de-CZ" sz="2800" i="1">
                <a:latin typeface="Times New Roman" panose="02020603050405020304" pitchFamily="18" charset="0"/>
              </a:rPr>
              <a:t>статья</a:t>
            </a:r>
            <a:r>
              <a:rPr lang="ru-RU" altLang="de-CZ" sz="2800">
                <a:latin typeface="Times New Roman" panose="02020603050405020304" pitchFamily="18" charset="0"/>
              </a:rPr>
              <a:t> (журн.).»</a:t>
            </a:r>
            <a:r>
              <a:rPr lang="de-CH" altLang="de-CZ" sz="2800">
                <a:latin typeface="Times New Roman" panose="02020603050405020304" pitchFamily="18" charset="0"/>
              </a:rPr>
              <a:t> =&gt; folie 11 (</a:t>
            </a:r>
            <a:r>
              <a:rPr lang="cs-CZ" altLang="de-CZ" sz="2800">
                <a:latin typeface="Times New Roman" panose="02020603050405020304" pitchFamily="18" charset="0"/>
              </a:rPr>
              <a:t>desubstantivní adjektiva s tímto sufixem)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Patrně výrazné rozdíly mezi ruštinou a češtinou, srov. </a:t>
            </a:r>
            <a:r>
              <a:rPr lang="ru-RU" altLang="de-CZ" sz="2800" i="1">
                <a:latin typeface="Times New Roman" panose="02020603050405020304" pitchFamily="18" charset="0"/>
              </a:rPr>
              <a:t>транспортабельный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vs. </a:t>
            </a:r>
            <a:r>
              <a:rPr lang="cs-CZ" altLang="de-CZ" sz="2800" i="1">
                <a:latin typeface="Times New Roman" panose="02020603050405020304" pitchFamily="18" charset="0"/>
              </a:rPr>
              <a:t>transportabilní</a:t>
            </a:r>
            <a:r>
              <a:rPr lang="cs-CZ" altLang="de-CZ" sz="2800">
                <a:latin typeface="Times New Roman" panose="02020603050405020304" pitchFamily="18" charset="0"/>
              </a:rPr>
              <a:t>: NKRJa vs. ČNK 81: 0, Google 45</a:t>
            </a:r>
            <a:r>
              <a:rPr lang="cs-CZ" altLang="de-DE" sz="2800">
                <a:latin typeface="Times New Roman" panose="02020603050405020304" pitchFamily="18" charset="0"/>
              </a:rPr>
              <a:t>’</a:t>
            </a:r>
            <a:r>
              <a:rPr lang="cs-CZ" altLang="de-CZ" sz="2800">
                <a:latin typeface="Times New Roman" panose="02020603050405020304" pitchFamily="18" charset="0"/>
              </a:rPr>
              <a:t>000: 730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Inhaltsplatzhalter 2">
            <a:extLst>
              <a:ext uri="{FF2B5EF4-FFF2-40B4-BE49-F238E27FC236}">
                <a16:creationId xmlns:a16="http://schemas.microsoft.com/office/drawing/2014/main" id="{156AF444-D7AE-92C0-59DC-5EC0F8B6456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466725"/>
            <a:ext cx="9432925" cy="662622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Sufix </a:t>
            </a:r>
            <a:r>
              <a:rPr lang="de-DE" altLang="de-CZ" sz="2800">
                <a:latin typeface="Times New Roman" panose="02020603050405020304" pitchFamily="18" charset="0"/>
              </a:rPr>
              <a:t>-</a:t>
            </a:r>
            <a:r>
              <a:rPr lang="de-DE" altLang="de-CZ" sz="2800" i="1">
                <a:latin typeface="Times New Roman" panose="02020603050405020304" pitchFamily="18" charset="0"/>
              </a:rPr>
              <a:t>ов</a:t>
            </a:r>
            <a:r>
              <a:rPr lang="de-DE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>
                <a:latin typeface="Times New Roman" panose="02020603050405020304" pitchFamily="18" charset="0"/>
              </a:rPr>
              <a:t>«значение "характеризующийся отношением к действию, названному мотивирующим словом", с наиболее частой конкретизацией "предназначенный для этого действия": </a:t>
            </a:r>
            <a:r>
              <a:rPr lang="ru-RU" altLang="de-CZ" sz="2800" i="1">
                <a:latin typeface="Times New Roman" panose="02020603050405020304" pitchFamily="18" charset="0"/>
              </a:rPr>
              <a:t>бросовый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špatný, bezcenný, ztrátový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бросовый материал </a:t>
            </a:r>
            <a:r>
              <a:rPr lang="cs-CZ" altLang="de-CZ" sz="2800">
                <a:latin typeface="Times New Roman" panose="02020603050405020304" pitchFamily="18" charset="0"/>
              </a:rPr>
              <a:t>,odpadky, zbytky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), </a:t>
            </a:r>
            <a:r>
              <a:rPr lang="ru-RU" altLang="de-CZ" sz="2800" i="1">
                <a:latin typeface="Times New Roman" panose="02020603050405020304" pitchFamily="18" charset="0"/>
              </a:rPr>
              <a:t>скаковой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dostihový (o koních)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исковой</a:t>
            </a:r>
            <a:r>
              <a:rPr lang="ru-RU" altLang="ja-JP" sz="2800">
                <a:latin typeface="Times New Roman" panose="02020603050405020304" pitchFamily="18" charset="0"/>
              </a:rPr>
              <a:t> (о собаке).»</a:t>
            </a:r>
            <a:endParaRPr lang="cs-CZ" altLang="ja-JP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Dále</a:t>
            </a:r>
            <a:r>
              <a:rPr lang="de-DE" altLang="de-CZ" sz="2800">
                <a:latin typeface="Times New Roman" panose="02020603050405020304" pitchFamily="18" charset="0"/>
              </a:rPr>
              <a:t>: </a:t>
            </a:r>
            <a:r>
              <a:rPr lang="cs-CZ" altLang="de-CZ" sz="2800">
                <a:latin typeface="Times New Roman" panose="02020603050405020304" pitchFamily="18" charset="0"/>
              </a:rPr>
              <a:t>sufix</a:t>
            </a:r>
            <a:r>
              <a:rPr lang="de-DE" altLang="de-CZ" sz="2800">
                <a:latin typeface="Times New Roman" panose="02020603050405020304" pitchFamily="18" charset="0"/>
              </a:rPr>
              <a:t> -</a:t>
            </a:r>
            <a:r>
              <a:rPr lang="ru-RU" altLang="de-CZ" sz="2800" i="1">
                <a:latin typeface="Times New Roman" panose="02020603050405020304" pitchFamily="18" charset="0"/>
              </a:rPr>
              <a:t>ск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колдовать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колдовской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kouzelnický, čarodějnický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,  </a:t>
            </a:r>
            <a:r>
              <a:rPr lang="ru-RU" altLang="de-CZ" sz="2800" i="1">
                <a:latin typeface="Times New Roman" panose="02020603050405020304" pitchFamily="18" charset="0"/>
              </a:rPr>
              <a:t>издеваться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издевательский </a:t>
            </a:r>
            <a:br>
              <a:rPr lang="cs-CZ" altLang="de-CZ" sz="2800" i="1">
                <a:latin typeface="Times New Roman" panose="02020603050405020304" pitchFamily="18" charset="0"/>
              </a:rPr>
            </a:b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posměvačný, uštěpačný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 –</a:t>
            </a:r>
            <a:r>
              <a:rPr lang="cs-CZ" altLang="de-CZ" sz="2800">
                <a:latin typeface="Times New Roman" panose="02020603050405020304" pitchFamily="18" charset="0"/>
              </a:rPr>
              <a:t>  -</a:t>
            </a:r>
            <a:r>
              <a:rPr lang="ru-RU" altLang="de-CZ" sz="2800" i="1">
                <a:latin typeface="Times New Roman" panose="02020603050405020304" pitchFamily="18" charset="0"/>
              </a:rPr>
              <a:t>тельск</a:t>
            </a:r>
            <a:r>
              <a:rPr lang="cs-CZ" altLang="de-CZ" sz="2800">
                <a:latin typeface="Times New Roman" panose="02020603050405020304" pitchFamily="18" charset="0"/>
              </a:rPr>
              <a:t> je považován za alomorf</a:t>
            </a:r>
            <a:r>
              <a:rPr lang="ru-RU" altLang="de-CZ" sz="2800">
                <a:latin typeface="Times New Roman" panose="02020603050405020304" pitchFamily="18" charset="0"/>
              </a:rPr>
              <a:t>)</a:t>
            </a:r>
            <a:r>
              <a:rPr lang="de-DE" altLang="de-CZ" sz="2800">
                <a:latin typeface="Times New Roman" panose="02020603050405020304" pitchFamily="18" charset="0"/>
              </a:rPr>
              <a:t>, sufix -</a:t>
            </a:r>
            <a:r>
              <a:rPr lang="ru-RU" altLang="de-CZ" sz="2800" i="1">
                <a:latin typeface="Times New Roman" panose="02020603050405020304" pitchFamily="18" charset="0"/>
              </a:rPr>
              <a:t>к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едкий</a:t>
            </a:r>
            <a:r>
              <a:rPr lang="de-DE" altLang="de-CZ" sz="2800" i="1">
                <a:latin typeface="Times New Roman" panose="02020603050405020304" pitchFamily="18" charset="0"/>
              </a:rPr>
              <a:t> </a:t>
            </a:r>
            <a:r>
              <a:rPr lang="de-DE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žíravý (kyselina</a:t>
            </a:r>
            <a:r>
              <a:rPr lang="de-DE" altLang="de-CZ" sz="2800">
                <a:latin typeface="Times New Roman" panose="02020603050405020304" pitchFamily="18" charset="0"/>
              </a:rPr>
              <a:t>)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de-DE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варкий</a:t>
            </a:r>
            <a:r>
              <a:rPr lang="de-DE" altLang="ja-JP" sz="2800">
                <a:latin typeface="Times New Roman" panose="02020603050405020304" pitchFamily="18" charset="0"/>
              </a:rPr>
              <a:t> ,</a:t>
            </a:r>
            <a:r>
              <a:rPr lang="cs-CZ" altLang="ja-JP" sz="2800">
                <a:latin typeface="Times New Roman" panose="02020603050405020304" pitchFamily="18" charset="0"/>
              </a:rPr>
              <a:t>dobře vařící, vařivý (potravina)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de-DE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жалкий</a:t>
            </a:r>
            <a:r>
              <a:rPr lang="ru-RU" altLang="ja-JP" sz="2800">
                <a:latin typeface="Times New Roman" panose="02020603050405020304" pitchFamily="18" charset="0"/>
              </a:rPr>
              <a:t> (</a:t>
            </a:r>
            <a:r>
              <a:rPr lang="ru-RU" altLang="ja-JP" sz="2800" i="1">
                <a:latin typeface="Times New Roman" panose="02020603050405020304" pitchFamily="18" charset="0"/>
              </a:rPr>
              <a:t>жалеть</a:t>
            </a:r>
            <a:r>
              <a:rPr lang="ru-RU" altLang="ja-JP" sz="2800">
                <a:latin typeface="Times New Roman" panose="02020603050405020304" pitchFamily="18" charset="0"/>
              </a:rPr>
              <a:t>)</a:t>
            </a:r>
            <a:r>
              <a:rPr lang="cs-CZ" altLang="ja-JP" sz="2800">
                <a:latin typeface="Times New Roman" panose="02020603050405020304" pitchFamily="18" charset="0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§657 </a:t>
            </a:r>
            <a:r>
              <a:rPr lang="cs-CZ" altLang="de-CZ" sz="2800">
                <a:latin typeface="Times New Roman" panose="02020603050405020304" pitchFamily="18" charset="0"/>
              </a:rPr>
              <a:t>sufix</a:t>
            </a:r>
            <a:r>
              <a:rPr lang="de-DE" altLang="de-CZ" sz="2800">
                <a:latin typeface="Times New Roman" panose="02020603050405020304" pitchFamily="18" charset="0"/>
              </a:rPr>
              <a:t> -</a:t>
            </a:r>
            <a:r>
              <a:rPr lang="ru-RU" altLang="de-CZ" sz="2800" i="1">
                <a:latin typeface="Times New Roman" panose="02020603050405020304" pitchFamily="18" charset="0"/>
              </a:rPr>
              <a:t>ом/</a:t>
            </a:r>
            <a:r>
              <a:rPr lang="de-CH" altLang="de-CZ" sz="2800" i="1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им</a:t>
            </a:r>
            <a:r>
              <a:rPr lang="de-DE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>
                <a:latin typeface="Times New Roman" panose="02020603050405020304" pitchFamily="18" charset="0"/>
              </a:rPr>
              <a:t>«значение "способный подвергнуться действию, названному мотивирующим словом, или (редко) произвести это действие": </a:t>
            </a:r>
            <a:r>
              <a:rPr lang="ru-RU" altLang="de-CZ" sz="2800" i="1">
                <a:latin typeface="Times New Roman" panose="02020603050405020304" pitchFamily="18" charset="0"/>
              </a:rPr>
              <a:t>ощутимый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citelný, znatelný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применимый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použitelný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допустимый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Inhaltsplatzhalter 2">
            <a:extLst>
              <a:ext uri="{FF2B5EF4-FFF2-40B4-BE49-F238E27FC236}">
                <a16:creationId xmlns:a16="http://schemas.microsoft.com/office/drawing/2014/main" id="{4B9BCEAF-E2CC-BBD3-B2F4-253C403F662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23850"/>
            <a:ext cx="9359900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přípustný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. Семантически несколько обособлены прилагательные </a:t>
            </a:r>
            <a:r>
              <a:rPr lang="ru-RU" altLang="de-CZ" sz="2800" i="1">
                <a:latin typeface="Times New Roman" panose="02020603050405020304" pitchFamily="18" charset="0"/>
              </a:rPr>
              <a:t>значимый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зависимый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угрожаемый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hrozivý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весомый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(z)važitelný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близкие по значению к действит. причастиям наст. вр., а также </a:t>
            </a:r>
            <a:r>
              <a:rPr lang="ru-RU" altLang="ja-JP" sz="2800" i="1">
                <a:latin typeface="Times New Roman" panose="02020603050405020304" pitchFamily="18" charset="0"/>
              </a:rPr>
              <a:t>знакомый</a:t>
            </a:r>
            <a:r>
              <a:rPr lang="ru-RU" altLang="ja-JP" sz="2800">
                <a:latin typeface="Times New Roman" panose="02020603050405020304" pitchFamily="18" charset="0"/>
              </a:rPr>
              <a:t> (мотивирующее - </a:t>
            </a:r>
            <a:r>
              <a:rPr lang="ru-RU" altLang="ja-JP" sz="2800" i="1">
                <a:latin typeface="Times New Roman" panose="02020603050405020304" pitchFamily="18" charset="0"/>
              </a:rPr>
              <a:t>знать</a:t>
            </a:r>
            <a:r>
              <a:rPr lang="ru-RU" altLang="ja-JP" sz="2800">
                <a:latin typeface="Times New Roman" panose="02020603050405020304" pitchFamily="18" charset="0"/>
              </a:rPr>
              <a:t>) и </a:t>
            </a:r>
            <a:r>
              <a:rPr lang="ru-RU" altLang="ja-JP" sz="2800" i="1">
                <a:latin typeface="Times New Roman" panose="02020603050405020304" pitchFamily="18" charset="0"/>
              </a:rPr>
              <a:t>обитаемый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cs-CZ" altLang="ja-JP" sz="2800">
                <a:latin typeface="Times New Roman" panose="02020603050405020304" pitchFamily="18" charset="0"/>
              </a:rPr>
              <a:t>,obydlený, obyvatelný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. Тип обнаруживает продуктивность в книжной речи и в научно-технической терминологии: </a:t>
            </a:r>
            <a:r>
              <a:rPr lang="ru-RU" altLang="ja-JP" sz="2800" i="1">
                <a:latin typeface="Times New Roman" panose="02020603050405020304" pitchFamily="18" charset="0"/>
              </a:rPr>
              <a:t>пренебрежимые</a:t>
            </a:r>
            <a:r>
              <a:rPr lang="ru-RU" altLang="ja-JP" sz="2800">
                <a:latin typeface="Times New Roman" panose="02020603050405020304" pitchFamily="18" charset="0"/>
              </a:rPr>
              <a:t> (или </a:t>
            </a:r>
            <a:r>
              <a:rPr lang="ru-RU" altLang="ja-JP" sz="2800" i="1">
                <a:latin typeface="Times New Roman" panose="02020603050405020304" pitchFamily="18" charset="0"/>
              </a:rPr>
              <a:t>пренебрежимо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малые</a:t>
            </a:r>
            <a:r>
              <a:rPr lang="ru-RU" altLang="ja-JP" sz="2800">
                <a:latin typeface="Times New Roman" panose="02020603050405020304" pitchFamily="18" charset="0"/>
              </a:rPr>
              <a:t>) </a:t>
            </a:r>
            <a:r>
              <a:rPr lang="ru-RU" altLang="ja-JP" sz="2800" i="1">
                <a:latin typeface="Times New Roman" panose="02020603050405020304" pitchFamily="18" charset="0"/>
              </a:rPr>
              <a:t>величины</a:t>
            </a:r>
            <a:r>
              <a:rPr lang="ru-RU" altLang="ja-JP" sz="2800">
                <a:latin typeface="Times New Roman" panose="02020603050405020304" pitchFamily="18" charset="0"/>
              </a:rPr>
              <a:t> (в математике, физике: (величины, которыми можно пренебречь)). Ср.: </a:t>
            </a:r>
            <a:r>
              <a:rPr lang="ru-RU" altLang="ja-JP" sz="2800" i="1">
                <a:latin typeface="Times New Roman" panose="02020603050405020304" pitchFamily="18" charset="0"/>
              </a:rPr>
              <a:t>проходимый</a:t>
            </a:r>
            <a:r>
              <a:rPr lang="ru-RU" altLang="ja-JP" sz="2800">
                <a:latin typeface="Times New Roman" panose="02020603050405020304" pitchFamily="18" charset="0"/>
              </a:rPr>
              <a:t> (такой, через который можно пройти) (</a:t>
            </a:r>
            <a:r>
              <a:rPr lang="ru-RU" altLang="ja-JP" sz="2800" i="1">
                <a:latin typeface="Times New Roman" panose="02020603050405020304" pitchFamily="18" charset="0"/>
              </a:rPr>
              <a:t>проходимое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болото</a:t>
            </a:r>
            <a:r>
              <a:rPr lang="ru-RU" altLang="ja-JP" sz="2800">
                <a:latin typeface="Times New Roman" panose="02020603050405020304" pitchFamily="18" charset="0"/>
              </a:rPr>
              <a:t>) и нов. разг. </a:t>
            </a:r>
            <a:r>
              <a:rPr lang="ru-RU" altLang="ja-JP" sz="2800" i="1">
                <a:latin typeface="Times New Roman" panose="02020603050405020304" pitchFamily="18" charset="0"/>
              </a:rPr>
              <a:t>проходимый</a:t>
            </a:r>
            <a:r>
              <a:rPr lang="ru-RU" altLang="ja-JP" sz="2800">
                <a:latin typeface="Times New Roman" panose="02020603050405020304" pitchFamily="18" charset="0"/>
              </a:rPr>
              <a:t> (способный пройти (быть принятым, утвержденным где-л.)): </a:t>
            </a:r>
            <a:r>
              <a:rPr lang="ru-RU" altLang="ja-JP" sz="2800" i="1">
                <a:latin typeface="Times New Roman" panose="02020603050405020304" pitchFamily="18" charset="0"/>
              </a:rPr>
              <a:t>проходимый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сценарий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диссертация</a:t>
            </a:r>
            <a:r>
              <a:rPr lang="ru-RU" altLang="ja-JP" sz="2800">
                <a:latin typeface="Times New Roman" panose="02020603050405020304" pitchFamily="18" charset="0"/>
              </a:rPr>
              <a:t> (газ.).»</a:t>
            </a:r>
            <a:endParaRPr lang="de-DE" altLang="ja-JP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Inhaltsplatzhalter 2">
            <a:extLst>
              <a:ext uri="{FF2B5EF4-FFF2-40B4-BE49-F238E27FC236}">
                <a16:creationId xmlns:a16="http://schemas.microsoft.com/office/drawing/2014/main" id="{754974A4-A5C9-72B2-3D3C-ABA646CFEB8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95288"/>
            <a:ext cx="9432925" cy="691356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Dále: sufixy </a:t>
            </a:r>
            <a:r>
              <a:rPr lang="de-DE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ист</a:t>
            </a:r>
            <a:r>
              <a:rPr lang="de-DE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прерывистый</a:t>
            </a:r>
            <a:r>
              <a:rPr lang="ru-RU" altLang="de-CZ" sz="2800">
                <a:latin typeface="Times New Roman" panose="02020603050405020304" pitchFamily="18" charset="0"/>
              </a:rPr>
              <a:t> ,</a:t>
            </a:r>
            <a:r>
              <a:rPr lang="cs-CZ" altLang="de-CZ" sz="2800">
                <a:latin typeface="Times New Roman" panose="02020603050405020304" pitchFamily="18" charset="0"/>
              </a:rPr>
              <a:t>přerušovaný, přerývaný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поджаристый</a:t>
            </a:r>
            <a:r>
              <a:rPr lang="ru-RU" altLang="de-CZ" sz="2800">
                <a:latin typeface="Times New Roman" panose="02020603050405020304" pitchFamily="18" charset="0"/>
              </a:rPr>
              <a:t> ,</a:t>
            </a:r>
            <a:r>
              <a:rPr lang="cs-CZ" altLang="de-CZ" sz="2800">
                <a:latin typeface="Times New Roman" panose="02020603050405020304" pitchFamily="18" charset="0"/>
              </a:rPr>
              <a:t>vypečený, chřupavý, dobře usmažený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)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de-CH" altLang="de-CZ" sz="2800">
                <a:latin typeface="Times New Roman" panose="02020603050405020304" pitchFamily="18" charset="0"/>
              </a:rPr>
              <a:t>-</a:t>
            </a:r>
            <a:r>
              <a:rPr lang="de-DE" altLang="de-CZ" sz="2800" i="1">
                <a:latin typeface="Times New Roman" panose="02020603050405020304" pitchFamily="18" charset="0"/>
              </a:rPr>
              <a:t>чат</a:t>
            </a:r>
            <a:r>
              <a:rPr lang="de-CH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взрывчатый</a:t>
            </a:r>
            <a:r>
              <a:rPr lang="de-CH" altLang="de-CZ" sz="2800" i="1">
                <a:latin typeface="Times New Roman" panose="02020603050405020304" pitchFamily="18" charset="0"/>
              </a:rPr>
              <a:t> </a:t>
            </a:r>
            <a:r>
              <a:rPr lang="de-CH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výbušný, třaskavý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de-CH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размывчатый</a:t>
            </a:r>
            <a:r>
              <a:rPr lang="de-CH" altLang="de-CZ" sz="2800" i="1">
                <a:latin typeface="Times New Roman" panose="02020603050405020304" pitchFamily="18" charset="0"/>
              </a:rPr>
              <a:t> </a:t>
            </a:r>
            <a:r>
              <a:rPr lang="de-CH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lehce rozrušitelný vodou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de-CH" altLang="ja-JP" sz="2800">
                <a:latin typeface="Times New Roman" panose="02020603050405020304" pitchFamily="18" charset="0"/>
              </a:rPr>
              <a:t>) – </a:t>
            </a:r>
            <a:r>
              <a:rPr lang="ru-RU" altLang="ja-JP" sz="2800">
                <a:latin typeface="Times New Roman" panose="02020603050405020304" pitchFamily="18" charset="0"/>
              </a:rPr>
              <a:t>«Продуктивность типа ограничена образованиями с корнями глаголов </a:t>
            </a:r>
            <a:r>
              <a:rPr lang="ru-RU" altLang="ja-JP" sz="2800" i="1">
                <a:latin typeface="Times New Roman" panose="02020603050405020304" pitchFamily="18" charset="0"/>
              </a:rPr>
              <a:t>лить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мыть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плыть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рыть</a:t>
            </a:r>
            <a:r>
              <a:rPr lang="ru-RU" altLang="ja-JP" sz="2800">
                <a:latin typeface="Times New Roman" panose="02020603050405020304" pitchFamily="18" charset="0"/>
              </a:rPr>
              <a:t> и </a:t>
            </a:r>
            <a:r>
              <a:rPr lang="ru-RU" altLang="ja-JP" sz="2800" i="1">
                <a:latin typeface="Times New Roman" panose="02020603050405020304" pitchFamily="18" charset="0"/>
              </a:rPr>
              <a:t>сыпать</a:t>
            </a:r>
            <a:r>
              <a:rPr lang="ru-RU" altLang="ja-JP" sz="2800">
                <a:latin typeface="Times New Roman" panose="02020603050405020304" pitchFamily="18" charset="0"/>
              </a:rPr>
              <a:t>»</a:t>
            </a:r>
            <a:endParaRPr lang="cs-CZ" altLang="ja-JP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§660 sufix -</a:t>
            </a:r>
            <a:r>
              <a:rPr lang="de-DE" altLang="de-CZ" sz="2800" i="1">
                <a:latin typeface="Times New Roman" panose="02020603050405020304" pitchFamily="18" charset="0"/>
              </a:rPr>
              <a:t>уч</a:t>
            </a:r>
            <a:r>
              <a:rPr lang="de-DE" altLang="de-CZ" sz="2800">
                <a:latin typeface="Times New Roman" panose="02020603050405020304" pitchFamily="18" charset="0"/>
              </a:rPr>
              <a:t>/-</a:t>
            </a:r>
            <a:r>
              <a:rPr lang="de-DE" altLang="de-CZ" sz="2800" i="1">
                <a:latin typeface="Times New Roman" panose="02020603050405020304" pitchFamily="18" charset="0"/>
              </a:rPr>
              <a:t>ач</a:t>
            </a:r>
            <a:r>
              <a:rPr lang="de-DE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>
                <a:latin typeface="Times New Roman" panose="02020603050405020304" pitchFamily="18" charset="0"/>
              </a:rPr>
              <a:t>«значение "характеризующийся действием, названным мотивирующим словом: </a:t>
            </a:r>
            <a:r>
              <a:rPr lang="ru-RU" altLang="de-CZ" sz="2800" i="1">
                <a:latin typeface="Times New Roman" panose="02020603050405020304" pitchFamily="18" charset="0"/>
              </a:rPr>
              <a:t>жгучий </a:t>
            </a:r>
            <a:br>
              <a:rPr lang="cs-CZ" altLang="de-CZ" sz="2800" i="1">
                <a:latin typeface="Times New Roman" panose="02020603050405020304" pitchFamily="18" charset="0"/>
              </a:rPr>
            </a:b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žhavý, pálivý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плакучий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plačtivý</a:t>
            </a:r>
            <a:r>
              <a:rPr lang="ru-RU" altLang="de-DE" sz="2800" i="1">
                <a:latin typeface="Times New Roman" panose="02020603050405020304" pitchFamily="18" charset="0"/>
              </a:rPr>
              <a:t>‘</a:t>
            </a:r>
            <a:r>
              <a:rPr lang="cs-CZ" altLang="ja-JP" sz="2800" i="1">
                <a:latin typeface="Times New Roman" panose="02020603050405020304" pitchFamily="18" charset="0"/>
              </a:rPr>
              <a:t> (</a:t>
            </a:r>
            <a:r>
              <a:rPr lang="ru-RU" altLang="ja-JP" sz="2800" i="1">
                <a:latin typeface="Times New Roman" panose="02020603050405020304" pitchFamily="18" charset="0"/>
              </a:rPr>
              <a:t>плакучая ива –</a:t>
            </a:r>
            <a:r>
              <a:rPr lang="de-CH" altLang="ja-JP" sz="2800" i="1">
                <a:latin typeface="Times New Roman" panose="02020603050405020304" pitchFamily="18" charset="0"/>
              </a:rPr>
              <a:t> </a:t>
            </a:r>
            <a:r>
              <a:rPr lang="cs-CZ" altLang="ja-JP" sz="2800" i="1">
                <a:latin typeface="Times New Roman" panose="02020603050405020304" pitchFamily="18" charset="0"/>
              </a:rPr>
              <a:t>smuteční vrba)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летучий</a:t>
            </a:r>
            <a:r>
              <a:rPr lang="cs-CZ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létavý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везучий</a:t>
            </a:r>
            <a:r>
              <a:rPr lang="ru-RU" altLang="ja-JP" sz="2800">
                <a:latin typeface="Times New Roman" panose="02020603050405020304" pitchFamily="18" charset="0"/>
              </a:rPr>
              <a:t> (такой, которому везёт); </a:t>
            </a:r>
            <a:r>
              <a:rPr lang="ru-RU" altLang="ja-JP" sz="2800" i="1">
                <a:latin typeface="Times New Roman" panose="02020603050405020304" pitchFamily="18" charset="0"/>
              </a:rPr>
              <a:t>висячий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visací, visutý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лежачий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ležící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стоячий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stojací, stojatý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. </a:t>
            </a:r>
            <a:r>
              <a:rPr lang="ru-RU" altLang="ja-JP" sz="2800">
                <a:latin typeface="Times New Roman" panose="02020603050405020304" pitchFamily="18" charset="0"/>
              </a:rPr>
              <a:t>Тип продуктивен в разг. и художественной речи</a:t>
            </a:r>
            <a:r>
              <a:rPr lang="cs-CZ" altLang="ja-JP" sz="2800">
                <a:latin typeface="Times New Roman" panose="02020603050405020304" pitchFamily="18" charset="0"/>
              </a:rPr>
              <a:t>.</a:t>
            </a:r>
            <a:r>
              <a:rPr lang="ru-RU" altLang="ja-JP" sz="2800">
                <a:latin typeface="Times New Roman" panose="02020603050405020304" pitchFamily="18" charset="0"/>
              </a:rPr>
              <a:t>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Jedná se o původní (vsl.) sufix příčestí přítomného činného, který ve své původní funkci ve spisovné ruštině byl vytlačen csl. sufixem -</a:t>
            </a:r>
            <a:r>
              <a:rPr lang="ru-RU" altLang="de-CZ" sz="2800" i="1">
                <a:latin typeface="Times New Roman" panose="02020603050405020304" pitchFamily="18" charset="0"/>
              </a:rPr>
              <a:t>ущий</a:t>
            </a:r>
            <a:r>
              <a:rPr lang="cs-CZ" altLang="de-CZ" sz="2800" i="1">
                <a:latin typeface="Times New Roman" panose="02020603050405020304" pitchFamily="18" charset="0"/>
              </a:rPr>
              <a:t>/-</a:t>
            </a:r>
            <a:r>
              <a:rPr lang="ru-RU" altLang="de-CZ" sz="2800" i="1">
                <a:latin typeface="Times New Roman" panose="02020603050405020304" pitchFamily="18" charset="0"/>
              </a:rPr>
              <a:t>ащий</a:t>
            </a:r>
            <a:endParaRPr lang="de-DE" altLang="de-CZ" sz="2800" i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Inhaltsplatzhalter 2">
            <a:extLst>
              <a:ext uri="{FF2B5EF4-FFF2-40B4-BE49-F238E27FC236}">
                <a16:creationId xmlns:a16="http://schemas.microsoft.com/office/drawing/2014/main" id="{AE83D89A-C53E-C4CB-D368-A4E024F6216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5900" y="395288"/>
            <a:ext cx="9504363" cy="67691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Sufix -</a:t>
            </a:r>
            <a:r>
              <a:rPr lang="ru-RU" altLang="de-CZ" sz="2800" i="1">
                <a:latin typeface="Times New Roman" panose="02020603050405020304" pitchFamily="18" charset="0"/>
              </a:rPr>
              <a:t>ин</a:t>
            </a:r>
            <a:r>
              <a:rPr lang="cs-CZ" altLang="de-CZ" sz="2800">
                <a:latin typeface="Times New Roman" panose="02020603050405020304" pitchFamily="18" charset="0"/>
              </a:rPr>
              <a:t>: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produktivní od substantiv na -</a:t>
            </a:r>
            <a:r>
              <a:rPr lang="ru-RU" altLang="de-CZ" sz="2800" i="1">
                <a:latin typeface="Times New Roman" panose="02020603050405020304" pitchFamily="18" charset="0"/>
              </a:rPr>
              <a:t>а </a:t>
            </a:r>
            <a:r>
              <a:rPr lang="ru-RU" altLang="de-CZ" sz="2800">
                <a:latin typeface="Times New Roman" panose="02020603050405020304" pitchFamily="18" charset="0"/>
              </a:rPr>
              <a:t>(</a:t>
            </a:r>
            <a:r>
              <a:rPr lang="cs-CZ" altLang="de-CZ" sz="2800">
                <a:latin typeface="Times New Roman" panose="02020603050405020304" pitchFamily="18" charset="0"/>
              </a:rPr>
              <a:t>m. i ž. rodu</a:t>
            </a:r>
            <a:r>
              <a:rPr lang="ru-RU" altLang="de-CZ" sz="2800">
                <a:latin typeface="Times New Roman" panose="02020603050405020304" pitchFamily="18" charset="0"/>
              </a:rPr>
              <a:t>)</a:t>
            </a:r>
            <a:r>
              <a:rPr lang="cs-CZ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мамин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сестрин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материн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бабушкин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ведьмин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дядин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старостин</a:t>
            </a:r>
            <a:r>
              <a:rPr lang="ru-RU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Иринин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Танин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Володин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Колин</a:t>
            </a: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«</a:t>
            </a:r>
            <a:r>
              <a:rPr lang="uk-UA" altLang="de-CZ" sz="2800">
                <a:latin typeface="Times New Roman" panose="02020603050405020304" pitchFamily="18" charset="0"/>
              </a:rPr>
              <a:t>Тип продуктивен в разг. и художественной речи: </a:t>
            </a:r>
            <a:r>
              <a:rPr lang="uk-UA" altLang="de-CZ" sz="2800" i="1">
                <a:latin typeface="Times New Roman" panose="02020603050405020304" pitchFamily="18" charset="0"/>
              </a:rPr>
              <a:t>ювелиршина</a:t>
            </a:r>
            <a:r>
              <a:rPr lang="uk-UA" altLang="de-CZ" sz="2800">
                <a:latin typeface="Times New Roman" panose="02020603050405020304" pitchFamily="18" charset="0"/>
              </a:rPr>
              <a:t> </a:t>
            </a:r>
            <a:r>
              <a:rPr lang="uk-UA" altLang="de-CZ" sz="2800" i="1">
                <a:latin typeface="Times New Roman" panose="02020603050405020304" pitchFamily="18" charset="0"/>
              </a:rPr>
              <a:t>квартира, </a:t>
            </a:r>
            <a:r>
              <a:rPr lang="ru-RU" altLang="de-CZ" sz="2800" i="1">
                <a:latin typeface="Times New Roman" panose="02020603050405020304" pitchFamily="18" charset="0"/>
              </a:rPr>
              <a:t>медузины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друзья, Мэри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Мэрин</a:t>
            </a:r>
            <a:r>
              <a:rPr lang="ru-RU" altLang="de-CZ" sz="2800">
                <a:latin typeface="Times New Roman" panose="02020603050405020304" pitchFamily="18" charset="0"/>
              </a:rPr>
              <a:t>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Některá jednotlivá přivlastňovací adjektiva mají sufix </a:t>
            </a:r>
            <a:r>
              <a:rPr lang="de-DE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нин</a:t>
            </a:r>
            <a:r>
              <a:rPr lang="ru-RU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братнин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мужнин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зятнин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девернин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дочернин</a:t>
            </a:r>
            <a:r>
              <a:rPr lang="ru-RU" altLang="de-CZ" sz="2800">
                <a:latin typeface="Times New Roman" panose="02020603050405020304" pitchFamily="18" charset="0"/>
              </a:rPr>
              <a:t> (устар.)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§614 sufix -</a:t>
            </a:r>
            <a:r>
              <a:rPr lang="de-DE" altLang="de-CZ" sz="2800" i="1">
                <a:latin typeface="Times New Roman" panose="02020603050405020304" pitchFamily="18" charset="0"/>
              </a:rPr>
              <a:t>j</a:t>
            </a:r>
            <a:r>
              <a:rPr lang="de-DE" altLang="de-CZ" sz="2800">
                <a:latin typeface="Times New Roman" panose="02020603050405020304" pitchFamily="18" charset="0"/>
              </a:rPr>
              <a:t>-: </a:t>
            </a:r>
            <a:r>
              <a:rPr lang="ru-RU" altLang="de-CZ" sz="2800">
                <a:latin typeface="Times New Roman" panose="02020603050405020304" pitchFamily="18" charset="0"/>
              </a:rPr>
              <a:t>«Прилагательные (…) имеют значение "свойственный, присущий (реже - принадлежащий) тому, кто назван (что названо) мотивирующим словом": </a:t>
            </a:r>
            <a:r>
              <a:rPr lang="ru-RU" altLang="de-CZ" sz="2800" i="1">
                <a:latin typeface="Times New Roman" panose="02020603050405020304" pitchFamily="18" charset="0"/>
              </a:rPr>
              <a:t>человечий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мужичий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казачий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вдовий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внучий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птичий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бараний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рыбий</a:t>
            </a:r>
            <a:r>
              <a:rPr lang="ru-RU" altLang="de-CZ" sz="2800">
                <a:latin typeface="Times New Roman" panose="02020603050405020304" pitchFamily="18" charset="0"/>
              </a:rPr>
              <a:t>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«Кроме морфа -</a:t>
            </a:r>
            <a:r>
              <a:rPr lang="ru-RU" altLang="de-CZ" sz="2800" i="1">
                <a:latin typeface="Times New Roman" panose="02020603050405020304" pitchFamily="18" charset="0"/>
              </a:rPr>
              <a:t>ий</a:t>
            </a:r>
            <a:r>
              <a:rPr lang="ru-RU" altLang="de-CZ" sz="2800">
                <a:latin typeface="Times New Roman" panose="02020603050405020304" pitchFamily="18" charset="0"/>
              </a:rPr>
              <a:t> этот суффикс представлен - в словах, мотивированных названиями животных, - морфами -</a:t>
            </a:r>
            <a:r>
              <a:rPr lang="ru-RU" altLang="de-CZ" sz="2800" i="1">
                <a:latin typeface="Times New Roman" panose="02020603050405020304" pitchFamily="18" charset="0"/>
              </a:rPr>
              <a:t>ачий</a:t>
            </a:r>
            <a:r>
              <a:rPr lang="ru-RU" altLang="de-CZ" sz="2800">
                <a:latin typeface="Times New Roman" panose="02020603050405020304" pitchFamily="18" charset="0"/>
              </a:rPr>
              <a:t>, -</a:t>
            </a:r>
            <a:r>
              <a:rPr lang="ru-RU" altLang="de-CZ" sz="2800" i="1">
                <a:latin typeface="Times New Roman" panose="02020603050405020304" pitchFamily="18" charset="0"/>
              </a:rPr>
              <a:t>ичий</a:t>
            </a:r>
            <a:r>
              <a:rPr lang="ru-RU" altLang="de-CZ" sz="2800">
                <a:latin typeface="Times New Roman" panose="02020603050405020304" pitchFamily="18" charset="0"/>
              </a:rPr>
              <a:t> и -</a:t>
            </a:r>
            <a:r>
              <a:rPr lang="ru-RU" altLang="de-CZ" sz="2800" i="1">
                <a:latin typeface="Times New Roman" panose="02020603050405020304" pitchFamily="18" charset="0"/>
              </a:rPr>
              <a:t>овий</a:t>
            </a:r>
            <a:r>
              <a:rPr lang="ru-RU" altLang="de-CZ" sz="2800">
                <a:latin typeface="Times New Roman" panose="02020603050405020304" pitchFamily="18" charset="0"/>
              </a:rPr>
              <a:t>: а) </a:t>
            </a:r>
            <a:r>
              <a:rPr lang="ru-RU" altLang="de-CZ" sz="2800" i="1">
                <a:latin typeface="Times New Roman" panose="02020603050405020304" pitchFamily="18" charset="0"/>
              </a:rPr>
              <a:t>бык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бычачий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кошка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кошачий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Bild 3">
            <a:extLst>
              <a:ext uri="{FF2B5EF4-FFF2-40B4-BE49-F238E27FC236}">
                <a16:creationId xmlns:a16="http://schemas.microsoft.com/office/drawing/2014/main" id="{F8D5075E-171B-4F0B-2036-D893D8E498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0"/>
            <a:ext cx="5664200" cy="755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2" name="Textfeld 5">
            <a:extLst>
              <a:ext uri="{FF2B5EF4-FFF2-40B4-BE49-F238E27FC236}">
                <a16:creationId xmlns:a16="http://schemas.microsoft.com/office/drawing/2014/main" id="{C671EDAA-B194-59D7-98D2-9A4BA15FAE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0175" y="6804025"/>
            <a:ext cx="1971675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de-CZ" sz="2400" i="1">
                <a:solidFill>
                  <a:srgbClr val="000000"/>
                </a:solidFill>
                <a:latin typeface="Times New Roman" panose="02020603050405020304" pitchFamily="18" charset="0"/>
              </a:rPr>
              <a:t>плакучая ива </a:t>
            </a:r>
            <a:endParaRPr lang="de-DE" altLang="de-CZ" sz="2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Bild 3">
            <a:extLst>
              <a:ext uri="{FF2B5EF4-FFF2-40B4-BE49-F238E27FC236}">
                <a16:creationId xmlns:a16="http://schemas.microsoft.com/office/drawing/2014/main" id="{39CAC9CA-649A-1888-0A0D-8D113209E0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10079037" cy="694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6" name="Textfeld 4">
            <a:extLst>
              <a:ext uri="{FF2B5EF4-FFF2-40B4-BE49-F238E27FC236}">
                <a16:creationId xmlns:a16="http://schemas.microsoft.com/office/drawing/2014/main" id="{4B69CFBB-09AD-F697-7F1F-10FAD97946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4913" y="7107238"/>
            <a:ext cx="2157412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de-CZ" sz="2400" i="1">
                <a:solidFill>
                  <a:srgbClr val="000000"/>
                </a:solidFill>
                <a:latin typeface="Times New Roman" panose="02020603050405020304" pitchFamily="18" charset="0"/>
              </a:rPr>
              <a:t>летучая</a:t>
            </a:r>
            <a:r>
              <a:rPr lang="cs-CZ" altLang="de-CZ" sz="240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de-CZ" sz="240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de-CZ" sz="2400" i="1">
                <a:solidFill>
                  <a:srgbClr val="000000"/>
                </a:solidFill>
                <a:latin typeface="Times New Roman" panose="02020603050405020304" pitchFamily="18" charset="0"/>
              </a:rPr>
              <a:t>рыба</a:t>
            </a:r>
            <a:endParaRPr lang="de-DE" altLang="de-CZ" sz="2400" i="1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Bild 3">
            <a:extLst>
              <a:ext uri="{FF2B5EF4-FFF2-40B4-BE49-F238E27FC236}">
                <a16:creationId xmlns:a16="http://schemas.microsoft.com/office/drawing/2014/main" id="{C563800F-9BA3-1F61-3331-F7AFB76CD0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25" y="323850"/>
            <a:ext cx="7620000" cy="56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0" name="Textfeld 4">
            <a:extLst>
              <a:ext uri="{FF2B5EF4-FFF2-40B4-BE49-F238E27FC236}">
                <a16:creationId xmlns:a16="http://schemas.microsoft.com/office/drawing/2014/main" id="{174A6103-027D-6C6F-2519-9995B4506B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1525" y="6443663"/>
            <a:ext cx="3324225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de-CZ" sz="2400" i="1">
                <a:solidFill>
                  <a:srgbClr val="000000"/>
                </a:solidFill>
              </a:rPr>
              <a:t>лежачий полицейский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Inhaltsplatzhalter 2">
            <a:extLst>
              <a:ext uri="{FF2B5EF4-FFF2-40B4-BE49-F238E27FC236}">
                <a16:creationId xmlns:a16="http://schemas.microsoft.com/office/drawing/2014/main" id="{60637CA2-803E-CA14-5A52-6C0DB2BD7FE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466725"/>
            <a:ext cx="9361488" cy="669766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§661 sufix -</a:t>
            </a:r>
            <a:r>
              <a:rPr lang="ru-RU" altLang="de-CZ" sz="2800" i="1">
                <a:latin typeface="Times New Roman" panose="02020603050405020304" pitchFamily="18" charset="0"/>
              </a:rPr>
              <a:t>(</a:t>
            </a:r>
            <a:r>
              <a:rPr lang="de-DE" altLang="de-CZ" sz="2800" i="1">
                <a:latin typeface="Times New Roman" panose="02020603050405020304" pitchFamily="18" charset="0"/>
              </a:rPr>
              <a:t>л</a:t>
            </a:r>
            <a:r>
              <a:rPr lang="ru-RU" altLang="de-CZ" sz="2800" i="1">
                <a:latin typeface="Times New Roman" panose="02020603050405020304" pitchFamily="18" charset="0"/>
              </a:rPr>
              <a:t>)</a:t>
            </a:r>
            <a:r>
              <a:rPr lang="de-DE" altLang="de-CZ" sz="2800" i="1">
                <a:latin typeface="Times New Roman" panose="02020603050405020304" pitchFamily="18" charset="0"/>
              </a:rPr>
              <a:t>ив</a:t>
            </a:r>
            <a:r>
              <a:rPr lang="de-DE" altLang="de-CZ" sz="2800">
                <a:latin typeface="Times New Roman" panose="02020603050405020304" pitchFamily="18" charset="0"/>
              </a:rPr>
              <a:t>/-</a:t>
            </a:r>
            <a:r>
              <a:rPr lang="de-DE" altLang="de-CZ" sz="2800" i="1">
                <a:latin typeface="Times New Roman" panose="02020603050405020304" pitchFamily="18" charset="0"/>
              </a:rPr>
              <a:t>чив</a:t>
            </a:r>
            <a:r>
              <a:rPr lang="de-DE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>
                <a:latin typeface="Times New Roman" panose="02020603050405020304" pitchFamily="18" charset="0"/>
              </a:rPr>
              <a:t>«значение "склонный к действию, названному мотивирующим словом": </a:t>
            </a:r>
            <a:r>
              <a:rPr lang="ru-RU" altLang="de-CZ" sz="2800" i="1">
                <a:latin typeface="Times New Roman" panose="02020603050405020304" pitchFamily="18" charset="0"/>
              </a:rPr>
              <a:t>говорливый</a:t>
            </a:r>
            <a:r>
              <a:rPr lang="de-CH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povídavý, hovorný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de-CH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льстивый, изменчивый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nestálý, proměnlivý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доверчивый</a:t>
            </a:r>
            <a:r>
              <a:rPr lang="cs-CZ" altLang="ja-JP" sz="2800" i="1">
                <a:latin typeface="Times New Roman" panose="02020603050405020304" pitchFamily="18" charset="0"/>
              </a:rPr>
              <a:t> ,</a:t>
            </a:r>
            <a:r>
              <a:rPr lang="cs-CZ" altLang="ja-JP" sz="2800">
                <a:latin typeface="Times New Roman" panose="02020603050405020304" pitchFamily="18" charset="0"/>
              </a:rPr>
              <a:t>důvěřivý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.»</a:t>
            </a:r>
            <a:endParaRPr lang="cs-CZ" altLang="ja-JP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</a:t>
            </a:r>
            <a:r>
              <a:rPr lang="de-DE" altLang="de-CZ" sz="2800">
                <a:latin typeface="Times New Roman" panose="02020603050405020304" pitchFamily="18" charset="0"/>
              </a:rPr>
              <a:t>ufix -</a:t>
            </a:r>
            <a:r>
              <a:rPr lang="ru-RU" altLang="de-CZ" sz="2800" i="1">
                <a:latin typeface="Times New Roman" panose="02020603050405020304" pitchFamily="18" charset="0"/>
              </a:rPr>
              <a:t>л</a:t>
            </a:r>
            <a:r>
              <a:rPr lang="de-DE" altLang="de-CZ" sz="2800">
                <a:latin typeface="Times New Roman" panose="02020603050405020304" pitchFamily="18" charset="0"/>
              </a:rPr>
              <a:t>:</a:t>
            </a:r>
            <a:r>
              <a:rPr lang="ru-RU" altLang="de-CZ" sz="2800">
                <a:latin typeface="Times New Roman" panose="02020603050405020304" pitchFamily="18" charset="0"/>
              </a:rPr>
              <a:t> «значение "находящийся в состоянии, возникшем в результате процесса, названного мотивирующим словом". Мотивирующие - непереходные глаголы обоих видов, преимущественно со знач. превращения в состояние: </a:t>
            </a:r>
            <a:r>
              <a:rPr lang="ru-RU" altLang="de-CZ" sz="2800" i="1">
                <a:latin typeface="Times New Roman" panose="02020603050405020304" pitchFamily="18" charset="0"/>
              </a:rPr>
              <a:t>усталый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тухлый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zatuchlý, zkažený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облезлый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olezlý, sešlý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гнилой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поблёклый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vybledlý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обрюзглый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otylý, ztloustlý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позеленелый</a:t>
            </a:r>
            <a:r>
              <a:rPr lang="cs-CZ" altLang="ja-JP" sz="2800">
                <a:latin typeface="Times New Roman" panose="02020603050405020304" pitchFamily="18" charset="0"/>
              </a:rPr>
              <a:t> ,</a:t>
            </a:r>
            <a:r>
              <a:rPr lang="ru-RU" altLang="ja-JP" sz="2800">
                <a:latin typeface="Times New Roman" panose="02020603050405020304" pitchFamily="18" charset="0"/>
              </a:rPr>
              <a:t>ставший зеленым; позеленевший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 (</a:t>
            </a:r>
            <a:r>
              <a:rPr lang="ru-RU" altLang="ja-JP" sz="2800">
                <a:latin typeface="Times New Roman" panose="02020603050405020304" pitchFamily="18" charset="0"/>
              </a:rPr>
              <a:t>Ефремова</a:t>
            </a:r>
            <a:r>
              <a:rPr lang="cs-CZ" altLang="ja-JP" sz="2800">
                <a:latin typeface="Times New Roman" panose="02020603050405020304" pitchFamily="18" charset="0"/>
              </a:rPr>
              <a:t>)</a:t>
            </a:r>
            <a:r>
              <a:rPr lang="ru-RU" altLang="ja-JP" sz="2800">
                <a:latin typeface="Times New Roman" panose="02020603050405020304" pitchFamily="18" charset="0"/>
              </a:rPr>
              <a:t>; отдельные прилагательные мотивированы глаголами других значений: </a:t>
            </a:r>
            <a:r>
              <a:rPr lang="ru-RU" altLang="ja-JP" sz="2800" i="1">
                <a:latin typeface="Times New Roman" panose="02020603050405020304" pitchFamily="18" charset="0"/>
              </a:rPr>
              <a:t>лежалый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přeleželý (mouka), uleželý (plody), zatvrdlý (země)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умелый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dovedný, šikovný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Inhaltsplatzhalter 2">
            <a:extLst>
              <a:ext uri="{FF2B5EF4-FFF2-40B4-BE49-F238E27FC236}">
                <a16:creationId xmlns:a16="http://schemas.microsoft.com/office/drawing/2014/main" id="{3AD4AAB8-C18E-76E6-FCEC-AABA4428061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395288"/>
            <a:ext cx="9288463" cy="669766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служилый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služebný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 (hist.; </a:t>
            </a:r>
            <a:r>
              <a:rPr lang="ru-RU" altLang="ja-JP" sz="2800" i="1">
                <a:latin typeface="Times New Roman" panose="02020603050405020304" pitchFamily="18" charset="0"/>
              </a:rPr>
              <a:t>служилые люди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služební lidé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),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бывалый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cs-CZ" altLang="ja-JP" sz="2800">
                <a:latin typeface="Times New Roman" panose="02020603050405020304" pitchFamily="18" charset="0"/>
              </a:rPr>
              <a:t>,zkušený, ostřílený; bývalý, starý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.»</a:t>
            </a:r>
            <a:endParaRPr lang="cs-CZ" altLang="ja-JP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Sufix je v češtině produktivnější a konkuruje u části sloves aktivnímu minulému příčestí (zpřídavnělému přechodníku minulému) na -</a:t>
            </a:r>
            <a:r>
              <a:rPr lang="cs-CZ" altLang="de-CZ" sz="2800" i="1">
                <a:latin typeface="Times New Roman" panose="02020603050405020304" pitchFamily="18" charset="0"/>
              </a:rPr>
              <a:t>(v)ší</a:t>
            </a:r>
            <a:r>
              <a:rPr lang="cs-CZ" altLang="de-CZ" sz="2800">
                <a:latin typeface="Times New Roman" panose="02020603050405020304" pitchFamily="18" charset="0"/>
              </a:rPr>
              <a:t>, srov. </a:t>
            </a:r>
            <a:r>
              <a:rPr lang="cs-CZ" altLang="de-CZ" sz="2800" i="1">
                <a:latin typeface="Times New Roman" panose="02020603050405020304" pitchFamily="18" charset="0"/>
              </a:rPr>
              <a:t>zvadlý, padlý, přišlý (přišedší), vzniklý (vzniknuvší), vyběhlý (vyběhnuvší) </a:t>
            </a:r>
            <a:r>
              <a:rPr lang="cs-CZ" altLang="de-CZ" sz="2800">
                <a:latin typeface="Times New Roman" panose="02020603050405020304" pitchFamily="18" charset="0"/>
              </a:rPr>
              <a:t>atd. Jsou nicméně náznaky toho, že současný stav v ruštině je výsledkem postupného omezení tvoření a funkcí (domácího) sufixu -</a:t>
            </a:r>
            <a:r>
              <a:rPr lang="ru-RU" altLang="de-CZ" sz="2800" i="1">
                <a:latin typeface="Times New Roman" panose="02020603050405020304" pitchFamily="18" charset="0"/>
              </a:rPr>
              <a:t>л</a:t>
            </a:r>
            <a:r>
              <a:rPr lang="cs-CZ" altLang="de-CZ" sz="2800">
                <a:latin typeface="Times New Roman" panose="02020603050405020304" pitchFamily="18" charset="0"/>
              </a:rPr>
              <a:t> v prospěch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csl. sufixu -</a:t>
            </a:r>
            <a:r>
              <a:rPr lang="cs-CZ" altLang="de-CZ" sz="2800" i="1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в</a:t>
            </a:r>
            <a:r>
              <a:rPr lang="cs-CZ" altLang="de-CZ" sz="2800" i="1">
                <a:latin typeface="Times New Roman" panose="02020603050405020304" pitchFamily="18" charset="0"/>
              </a:rPr>
              <a:t>)</a:t>
            </a:r>
            <a:r>
              <a:rPr lang="ru-RU" altLang="de-CZ" sz="2800" i="1">
                <a:latin typeface="Times New Roman" panose="02020603050405020304" pitchFamily="18" charset="0"/>
              </a:rPr>
              <a:t>ший</a:t>
            </a:r>
            <a:r>
              <a:rPr lang="cs-CZ" altLang="de-CZ" sz="2800">
                <a:latin typeface="Times New Roman" panose="02020603050405020304" pitchFamily="18" charset="0"/>
              </a:rPr>
              <a:t> na začátku 19. stol. Není však vyloučeno, že jednotlivé tvary zachovávají participiální funkci, srov. výklad tvaru </a:t>
            </a:r>
            <a:r>
              <a:rPr lang="ru-RU" altLang="de-CZ" sz="2800" i="1">
                <a:latin typeface="Times New Roman" panose="02020603050405020304" pitchFamily="18" charset="0"/>
              </a:rPr>
              <a:t>позеленелый</a:t>
            </a:r>
            <a:r>
              <a:rPr lang="cs-CZ" altLang="de-CZ" sz="2800">
                <a:latin typeface="Times New Roman" panose="02020603050405020304" pitchFamily="18" charset="0"/>
              </a:rPr>
              <a:t> právě příčestím minulým činným na -</a:t>
            </a:r>
            <a:r>
              <a:rPr lang="ru-RU" altLang="de-CZ" sz="2800" i="1">
                <a:latin typeface="Times New Roman" panose="02020603050405020304" pitchFamily="18" charset="0"/>
              </a:rPr>
              <a:t>вший</a:t>
            </a:r>
            <a:r>
              <a:rPr lang="cs-CZ" altLang="de-CZ" sz="2800">
                <a:latin typeface="Times New Roman" panose="02020603050405020304" pitchFamily="18" charset="0"/>
              </a:rPr>
              <a:t>.</a:t>
            </a:r>
            <a:endParaRPr lang="ru-RU" altLang="de-CZ" sz="2800" i="1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Inhaltsplatzhalter 2">
            <a:extLst>
              <a:ext uri="{FF2B5EF4-FFF2-40B4-BE49-F238E27FC236}">
                <a16:creationId xmlns:a16="http://schemas.microsoft.com/office/drawing/2014/main" id="{C6862DB4-70B9-373F-96F0-7E11A9C162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466725"/>
            <a:ext cx="9432925" cy="684212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§663 sufix -</a:t>
            </a:r>
            <a:r>
              <a:rPr lang="de-DE" altLang="de-CZ" sz="2800" i="1">
                <a:latin typeface="Times New Roman" panose="02020603050405020304" pitchFamily="18" charset="0"/>
              </a:rPr>
              <a:t>(е)н</a:t>
            </a:r>
            <a:r>
              <a:rPr lang="de-DE" altLang="de-CZ" sz="2800">
                <a:latin typeface="Times New Roman" panose="02020603050405020304" pitchFamily="18" charset="0"/>
              </a:rPr>
              <a:t>-/-</a:t>
            </a:r>
            <a:r>
              <a:rPr lang="de-DE" altLang="de-CZ" sz="2800" i="1">
                <a:latin typeface="Times New Roman" panose="02020603050405020304" pitchFamily="18" charset="0"/>
              </a:rPr>
              <a:t>т</a:t>
            </a:r>
            <a:r>
              <a:rPr lang="de-DE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>
                <a:latin typeface="Times New Roman" panose="02020603050405020304" pitchFamily="18" charset="0"/>
              </a:rPr>
              <a:t>«значение "подвергшийся действию, названному мотивирующим словом, и содержащий результат этого действия": </a:t>
            </a:r>
            <a:r>
              <a:rPr lang="ru-RU" altLang="de-CZ" sz="2800" i="1">
                <a:latin typeface="Times New Roman" panose="02020603050405020304" pitchFamily="18" charset="0"/>
              </a:rPr>
              <a:t>варёный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жареный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мороженый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краденый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деланый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дрессированный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дутый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крытый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битый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мятый</a:t>
            </a:r>
            <a:r>
              <a:rPr lang="ru-RU" altLang="de-CZ" sz="2800">
                <a:latin typeface="Times New Roman" panose="02020603050405020304" pitchFamily="18" charset="0"/>
              </a:rPr>
              <a:t>. Мотивирующие - глаголы несов. вида, беспрефиксальные (исключения: </a:t>
            </a:r>
            <a:r>
              <a:rPr lang="ru-RU" altLang="de-CZ" sz="2800" i="1">
                <a:latin typeface="Times New Roman" panose="02020603050405020304" pitchFamily="18" charset="0"/>
              </a:rPr>
              <a:t>надёванный</a:t>
            </a:r>
            <a:r>
              <a:rPr lang="ru-RU" altLang="de-CZ" sz="2800">
                <a:latin typeface="Times New Roman" panose="02020603050405020304" pitchFamily="18" charset="0"/>
              </a:rPr>
              <a:t> ,</a:t>
            </a:r>
            <a:r>
              <a:rPr lang="cs-CZ" altLang="de-CZ" sz="2800">
                <a:latin typeface="Times New Roman" panose="02020603050405020304" pitchFamily="18" charset="0"/>
              </a:rPr>
              <a:t>používaný, nošený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- разг., </a:t>
            </a:r>
            <a:r>
              <a:rPr lang="ru-RU" altLang="de-CZ" sz="2800" i="1">
                <a:latin typeface="Times New Roman" panose="02020603050405020304" pitchFamily="18" charset="0"/>
              </a:rPr>
              <a:t>разливанный</a:t>
            </a:r>
            <a:r>
              <a:rPr lang="ru-RU" altLang="de-CZ" sz="2800">
                <a:latin typeface="Times New Roman" panose="02020603050405020304" pitchFamily="18" charset="0"/>
              </a:rPr>
              <a:t> в выражении </a:t>
            </a:r>
            <a:r>
              <a:rPr lang="ru-RU" altLang="de-CZ" sz="2800" i="1">
                <a:latin typeface="Times New Roman" panose="02020603050405020304" pitchFamily="18" charset="0"/>
              </a:rPr>
              <a:t>разливанное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море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,pitka, hýření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), преимущественно переходные</a:t>
            </a:r>
            <a:r>
              <a:rPr lang="cs-CZ" altLang="de-CZ" sz="2800">
                <a:latin typeface="Times New Roman" panose="02020603050405020304" pitchFamily="18" charset="0"/>
              </a:rPr>
              <a:t>.</a:t>
            </a:r>
            <a:r>
              <a:rPr lang="ru-RU" altLang="de-CZ" sz="2800">
                <a:latin typeface="Times New Roman" panose="02020603050405020304" pitchFamily="18" charset="0"/>
              </a:rPr>
              <a:t> О причастиях глаголов несов. вида типа </a:t>
            </a:r>
            <a:r>
              <a:rPr lang="ru-RU" altLang="de-CZ" sz="2800" i="1">
                <a:latin typeface="Times New Roman" panose="02020603050405020304" pitchFamily="18" charset="0"/>
              </a:rPr>
              <a:t>писанный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читанный</a:t>
            </a:r>
            <a:r>
              <a:rPr lang="ru-RU" altLang="de-CZ" sz="2800">
                <a:latin typeface="Times New Roman" panose="02020603050405020304" pitchFamily="18" charset="0"/>
              </a:rPr>
              <a:t> см. § </a:t>
            </a:r>
            <a:r>
              <a:rPr lang="ru-RU" altLang="de-CZ" sz="2800" u="sng">
                <a:latin typeface="Times New Roman" panose="02020603050405020304" pitchFamily="18" charset="0"/>
              </a:rPr>
              <a:t>1580</a:t>
            </a:r>
            <a:r>
              <a:rPr lang="ru-RU" altLang="de-CZ" sz="2800" u="sng"/>
              <a:t>.</a:t>
            </a:r>
            <a:r>
              <a:rPr lang="ru-RU" altLang="de-CZ" sz="2800">
                <a:latin typeface="Times New Roman" panose="02020603050405020304" pitchFamily="18" charset="0"/>
              </a:rPr>
              <a:t>»</a:t>
            </a: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«По форме не отличаются от страдат. причастий прош. вр. прилагательные с суф. -</a:t>
            </a:r>
            <a:r>
              <a:rPr lang="ru-RU" altLang="de-CZ" sz="2800" i="1">
                <a:latin typeface="Times New Roman" panose="02020603050405020304" pitchFamily="18" charset="0"/>
              </a:rPr>
              <a:t>ённ</a:t>
            </a:r>
            <a:r>
              <a:rPr lang="ru-RU" altLang="de-CZ" sz="2800">
                <a:latin typeface="Times New Roman" panose="02020603050405020304" pitchFamily="18" charset="0"/>
              </a:rPr>
              <a:t>-/-</a:t>
            </a:r>
            <a:r>
              <a:rPr lang="ru-RU" altLang="de-CZ" sz="2800" i="1">
                <a:latin typeface="Times New Roman" panose="02020603050405020304" pitchFamily="18" charset="0"/>
              </a:rPr>
              <a:t>нн</a:t>
            </a:r>
            <a:r>
              <a:rPr lang="ru-RU" altLang="de-CZ" sz="2800">
                <a:latin typeface="Times New Roman" panose="02020603050405020304" pitchFamily="18" charset="0"/>
              </a:rPr>
              <a:t>-. В силу непереходности мотивирующего глагола такие образования не могут рассматриваться как причастия: </a:t>
            </a:r>
            <a:r>
              <a:rPr lang="ru-RU" altLang="de-CZ" sz="2800" i="1">
                <a:latin typeface="Times New Roman" panose="02020603050405020304" pitchFamily="18" charset="0"/>
              </a:rPr>
              <a:t>пресытиться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пресыщенный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убедиться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убеждённый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изнемочь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изнеможённый</a:t>
            </a:r>
            <a:r>
              <a:rPr lang="ru-RU" altLang="de-CZ" sz="2800">
                <a:latin typeface="Times New Roman" panose="02020603050405020304" pitchFamily="18" charset="0"/>
              </a:rPr>
              <a:t>.»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Inhaltsplatzhalter 2">
            <a:extLst>
              <a:ext uri="{FF2B5EF4-FFF2-40B4-BE49-F238E27FC236}">
                <a16:creationId xmlns:a16="http://schemas.microsoft.com/office/drawing/2014/main" id="{088A6F8E-815C-B6AE-F190-14F5389D0BE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466725"/>
            <a:ext cx="9504362" cy="669766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Další, neproduktivní typy §665.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Deadjektivní sufigovaná adjektiva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§666 sufix -</a:t>
            </a:r>
            <a:r>
              <a:rPr lang="ru-RU" altLang="de-CZ" sz="2800" i="1">
                <a:latin typeface="Times New Roman" panose="02020603050405020304" pitchFamily="18" charset="0"/>
              </a:rPr>
              <a:t>оват</a:t>
            </a:r>
            <a:r>
              <a:rPr lang="cs-CZ" altLang="de-CZ" sz="2800">
                <a:latin typeface="Times New Roman" panose="02020603050405020304" pitchFamily="18" charset="0"/>
              </a:rPr>
              <a:t>:</a:t>
            </a:r>
            <a:r>
              <a:rPr lang="ru-RU" altLang="de-CZ" sz="2800">
                <a:latin typeface="Times New Roman" panose="02020603050405020304" pitchFamily="18" charset="0"/>
              </a:rPr>
              <a:t> «орфогр. также -</a:t>
            </a:r>
            <a:r>
              <a:rPr lang="ru-RU" altLang="de-CZ" sz="2800" i="1">
                <a:latin typeface="Times New Roman" panose="02020603050405020304" pitchFamily="18" charset="0"/>
              </a:rPr>
              <a:t>еват</a:t>
            </a:r>
            <a:r>
              <a:rPr lang="ru-RU" altLang="de-CZ" sz="2800">
                <a:latin typeface="Times New Roman" panose="02020603050405020304" pitchFamily="18" charset="0"/>
              </a:rPr>
              <a:t>-, имеют значение "обладающий в смягченной, уменьшенной степени качеством, названным мотивирующим словом": </a:t>
            </a:r>
            <a:r>
              <a:rPr lang="ru-RU" altLang="de-CZ" sz="2800" i="1">
                <a:latin typeface="Times New Roman" panose="02020603050405020304" pitchFamily="18" charset="0"/>
              </a:rPr>
              <a:t>слабоватый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грубоватый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солоноватый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солёный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солон</a:t>
            </a:r>
            <a:r>
              <a:rPr lang="ru-RU" altLang="de-CZ" sz="2800">
                <a:latin typeface="Times New Roman" panose="02020603050405020304" pitchFamily="18" charset="0"/>
              </a:rPr>
              <a:t>)»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Sufix </a:t>
            </a:r>
            <a:r>
              <a:rPr lang="uk-UA" altLang="de-CZ" sz="2800">
                <a:latin typeface="Times New Roman" panose="02020603050405020304" pitchFamily="18" charset="0"/>
              </a:rPr>
              <a:t>-</a:t>
            </a:r>
            <a:r>
              <a:rPr lang="uk-UA" altLang="de-CZ" sz="2800" i="1">
                <a:latin typeface="Times New Roman" panose="02020603050405020304" pitchFamily="18" charset="0"/>
              </a:rPr>
              <a:t>оньк</a:t>
            </a:r>
            <a:r>
              <a:rPr lang="cs-CZ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>
                <a:latin typeface="Times New Roman" panose="02020603050405020304" pitchFamily="18" charset="0"/>
              </a:rPr>
              <a:t>«орфогр. обычно -</a:t>
            </a:r>
            <a:r>
              <a:rPr lang="ru-RU" altLang="de-CZ" sz="2800" i="1">
                <a:latin typeface="Times New Roman" panose="02020603050405020304" pitchFamily="18" charset="0"/>
              </a:rPr>
              <a:t>еньк</a:t>
            </a:r>
            <a:r>
              <a:rPr lang="ru-RU" altLang="de-CZ" sz="2800">
                <a:latin typeface="Times New Roman" panose="02020603050405020304" pitchFamily="18" charset="0"/>
              </a:rPr>
              <a:t>-, имеют ласкательное значение: </a:t>
            </a:r>
            <a:r>
              <a:rPr lang="ru-RU" altLang="de-CZ" sz="2800" i="1">
                <a:latin typeface="Times New Roman" panose="02020603050405020304" pitchFamily="18" charset="0"/>
              </a:rPr>
              <a:t>бледненький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молоденький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глупенький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высоконький</a:t>
            </a:r>
            <a:r>
              <a:rPr lang="ru-RU" altLang="de-CZ" sz="2800">
                <a:latin typeface="Times New Roman" panose="02020603050405020304" pitchFamily="18" charset="0"/>
              </a:rPr>
              <a:t>.»</a:t>
            </a: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Sufix -</a:t>
            </a:r>
            <a:r>
              <a:rPr lang="uk-UA" altLang="de-CZ" sz="2800" i="1">
                <a:latin typeface="Times New Roman" panose="02020603050405020304" pitchFamily="18" charset="0"/>
              </a:rPr>
              <a:t>охоньк</a:t>
            </a:r>
            <a:r>
              <a:rPr lang="uk-UA" altLang="de-CZ" sz="2800">
                <a:latin typeface="Times New Roman" panose="02020603050405020304" pitchFamily="18" charset="0"/>
              </a:rPr>
              <a:t>/-</a:t>
            </a:r>
            <a:r>
              <a:rPr lang="uk-UA" altLang="de-CZ" sz="2800" i="1">
                <a:latin typeface="Times New Roman" panose="02020603050405020304" pitchFamily="18" charset="0"/>
              </a:rPr>
              <a:t>ошеньк</a:t>
            </a:r>
            <a:r>
              <a:rPr lang="cs-CZ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>
                <a:latin typeface="Times New Roman" panose="02020603050405020304" pitchFamily="18" charset="0"/>
              </a:rPr>
              <a:t>«обозначают усиленную степень качества в сочетании с ласкательностью: </a:t>
            </a:r>
            <a:r>
              <a:rPr lang="ru-RU" altLang="de-CZ" sz="2800" i="1">
                <a:latin typeface="Times New Roman" panose="02020603050405020304" pitchFamily="18" charset="0"/>
              </a:rPr>
              <a:t>сытехонький</a:t>
            </a:r>
            <a:r>
              <a:rPr lang="ru-RU" altLang="de-CZ" sz="2800">
                <a:latin typeface="Times New Roman" panose="02020603050405020304" pitchFamily="18" charset="0"/>
              </a:rPr>
              <a:t> и </a:t>
            </a:r>
            <a:r>
              <a:rPr lang="ru-RU" altLang="de-CZ" sz="2800" i="1">
                <a:latin typeface="Times New Roman" panose="02020603050405020304" pitchFamily="18" charset="0"/>
              </a:rPr>
              <a:t>сытешенький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здоровехонький</a:t>
            </a:r>
            <a:r>
              <a:rPr lang="ru-RU" altLang="de-CZ" sz="2800">
                <a:latin typeface="Times New Roman" panose="02020603050405020304" pitchFamily="18" charset="0"/>
              </a:rPr>
              <a:t> и </a:t>
            </a:r>
            <a:r>
              <a:rPr lang="ru-RU" altLang="de-CZ" sz="2800" i="1">
                <a:latin typeface="Times New Roman" panose="02020603050405020304" pitchFamily="18" charset="0"/>
              </a:rPr>
              <a:t>здоровешенький</a:t>
            </a:r>
            <a:r>
              <a:rPr lang="ru-RU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Снег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ложится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на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поля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Вся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белешенька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земля</a:t>
            </a:r>
            <a:r>
              <a:rPr lang="ru-RU" altLang="de-CZ" sz="2800">
                <a:latin typeface="Times New Roman" panose="02020603050405020304" pitchFamily="18" charset="0"/>
              </a:rPr>
              <a:t> (Пушк.).»</a:t>
            </a: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Inhaltsplatzhalter 2">
            <a:extLst>
              <a:ext uri="{FF2B5EF4-FFF2-40B4-BE49-F238E27FC236}">
                <a16:creationId xmlns:a16="http://schemas.microsoft.com/office/drawing/2014/main" id="{496A8CF9-B7E1-E635-793B-6E00C0D1509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466725"/>
            <a:ext cx="9359900" cy="684212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Podobně sufix </a:t>
            </a:r>
            <a:r>
              <a:rPr lang="ru-RU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усеньк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 i="1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малюсенький</a:t>
            </a:r>
            <a:r>
              <a:rPr lang="cs-CZ" altLang="de-CZ" sz="2800" i="1">
                <a:latin typeface="Times New Roman" panose="02020603050405020304" pitchFamily="18" charset="0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§671 sufix -</a:t>
            </a:r>
            <a:r>
              <a:rPr lang="ru-RU" altLang="de-CZ" sz="2800" i="1">
                <a:latin typeface="Times New Roman" panose="02020603050405020304" pitchFamily="18" charset="0"/>
              </a:rPr>
              <a:t>ущ</a:t>
            </a:r>
            <a:r>
              <a:rPr lang="de-DE" altLang="de-CZ" sz="2800">
                <a:latin typeface="Times New Roman" panose="02020603050405020304" pitchFamily="18" charset="0"/>
              </a:rPr>
              <a:t>:</a:t>
            </a:r>
            <a:r>
              <a:rPr lang="ru-RU" altLang="de-CZ" sz="2800">
                <a:latin typeface="Times New Roman" panose="02020603050405020304" pitchFamily="18" charset="0"/>
              </a:rPr>
              <a:t> «обозначают усиленную степень качества: </a:t>
            </a:r>
            <a:r>
              <a:rPr lang="ru-RU" altLang="de-CZ" sz="2800" i="1">
                <a:latin typeface="Times New Roman" panose="02020603050405020304" pitchFamily="18" charset="0"/>
              </a:rPr>
              <a:t>большущий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здоровущий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злой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злющий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подлый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подлющий</a:t>
            </a:r>
            <a:r>
              <a:rPr lang="ru-RU" altLang="de-CZ" sz="2800">
                <a:latin typeface="Times New Roman" panose="02020603050405020304" pitchFamily="18" charset="0"/>
              </a:rPr>
              <a:t>. Ударение на суффиксе.»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§ </a:t>
            </a:r>
            <a:r>
              <a:rPr lang="ru-RU" altLang="de-CZ" sz="2800">
                <a:latin typeface="Times New Roman" panose="02020603050405020304" pitchFamily="18" charset="0"/>
              </a:rPr>
              <a:t>672 </a:t>
            </a:r>
            <a:r>
              <a:rPr lang="cs-CZ" altLang="de-CZ" sz="2800">
                <a:latin typeface="Times New Roman" panose="02020603050405020304" pitchFamily="18" charset="0"/>
              </a:rPr>
              <a:t>sufix -</a:t>
            </a:r>
            <a:r>
              <a:rPr lang="de-DE" altLang="de-CZ" sz="2800" i="1">
                <a:latin typeface="Times New Roman" panose="02020603050405020304" pitchFamily="18" charset="0"/>
              </a:rPr>
              <a:t>ейш</a:t>
            </a:r>
            <a:r>
              <a:rPr lang="de-DE" altLang="de-CZ" sz="2800">
                <a:latin typeface="Times New Roman" panose="02020603050405020304" pitchFamily="18" charset="0"/>
              </a:rPr>
              <a:t>/-</a:t>
            </a:r>
            <a:r>
              <a:rPr lang="de-DE" altLang="de-CZ" sz="2800" i="1">
                <a:latin typeface="Times New Roman" panose="02020603050405020304" pitchFamily="18" charset="0"/>
              </a:rPr>
              <a:t>айш</a:t>
            </a:r>
            <a:r>
              <a:rPr lang="ru-RU" altLang="de-CZ" sz="2800">
                <a:latin typeface="Times New Roman" panose="02020603050405020304" pitchFamily="18" charset="0"/>
              </a:rPr>
              <a:t>: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«означают высшую степень проявления признака: </a:t>
            </a:r>
            <a:r>
              <a:rPr lang="ru-RU" altLang="de-CZ" sz="2800" i="1">
                <a:latin typeface="Times New Roman" panose="02020603050405020304" pitchFamily="18" charset="0"/>
              </a:rPr>
              <a:t>богатейший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простейший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злейший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новейший</a:t>
            </a:r>
            <a:r>
              <a:rPr lang="ru-RU" altLang="de-CZ" sz="2800">
                <a:latin typeface="Times New Roman" panose="02020603050405020304" pitchFamily="18" charset="0"/>
              </a:rPr>
              <a:t>. Морф -</a:t>
            </a:r>
            <a:r>
              <a:rPr lang="ru-RU" altLang="de-CZ" sz="2800" i="1">
                <a:latin typeface="Times New Roman" panose="02020603050405020304" pitchFamily="18" charset="0"/>
              </a:rPr>
              <a:t>айш</a:t>
            </a:r>
            <a:r>
              <a:rPr lang="ru-RU" altLang="de-CZ" sz="2800">
                <a:latin typeface="Times New Roman" panose="02020603050405020304" pitchFamily="18" charset="0"/>
              </a:rPr>
              <a:t>- выступает после шипящих при чередованиях |к - ч|, |г - ж|, |х - ш|, |з - ж| (см. ниже); в остальных случаях (после согласных) - морф -</a:t>
            </a:r>
            <a:r>
              <a:rPr lang="ru-RU" altLang="de-CZ" sz="2800" i="1">
                <a:latin typeface="Times New Roman" panose="02020603050405020304" pitchFamily="18" charset="0"/>
              </a:rPr>
              <a:t>ейш</a:t>
            </a:r>
            <a:r>
              <a:rPr lang="ru-RU" altLang="de-CZ" sz="2800">
                <a:latin typeface="Times New Roman" panose="02020603050405020304" pitchFamily="18" charset="0"/>
              </a:rPr>
              <a:t>-. Если шипящая фонема, предшествующая суф. морфу, принадлежит уже основе мотивирующего слова, то чаще употребляется морф -</a:t>
            </a:r>
            <a:r>
              <a:rPr lang="ru-RU" altLang="de-CZ" sz="2800" i="1">
                <a:latin typeface="Times New Roman" panose="02020603050405020304" pitchFamily="18" charset="0"/>
              </a:rPr>
              <a:t>ейш</a:t>
            </a:r>
            <a:r>
              <a:rPr lang="ru-RU" altLang="de-CZ" sz="2800">
                <a:latin typeface="Times New Roman" panose="02020603050405020304" pitchFamily="18" charset="0"/>
              </a:rPr>
              <a:t>-: </a:t>
            </a:r>
            <a:r>
              <a:rPr lang="ru-RU" altLang="de-CZ" sz="2800" i="1">
                <a:latin typeface="Times New Roman" panose="02020603050405020304" pitchFamily="18" charset="0"/>
              </a:rPr>
              <a:t>рыжейший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горячейший</a:t>
            </a:r>
            <a:r>
              <a:rPr lang="ru-RU" altLang="de-CZ" sz="2800">
                <a:latin typeface="Times New Roman" panose="02020603050405020304" pitchFamily="18" charset="0"/>
              </a:rPr>
              <a:t>. Мотивирующие - качественные прилагательные: немотивированные, а также страдат. прич. прош. вр. в адъективном значении (</a:t>
            </a:r>
            <a:r>
              <a:rPr lang="ru-RU" altLang="de-CZ" sz="2800" i="1">
                <a:latin typeface="Times New Roman" panose="02020603050405020304" pitchFamily="18" charset="0"/>
              </a:rPr>
              <a:t>убеждённейший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одарённейший</a:t>
            </a:r>
            <a:r>
              <a:rPr lang="ru-RU" altLang="de-CZ" sz="2800">
                <a:latin typeface="Times New Roman" panose="02020603050405020304" pitchFamily="18" charset="0"/>
              </a:rPr>
              <a:t>)»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Inhaltsplatzhalter 2">
            <a:extLst>
              <a:ext uri="{FF2B5EF4-FFF2-40B4-BE49-F238E27FC236}">
                <a16:creationId xmlns:a16="http://schemas.microsoft.com/office/drawing/2014/main" id="{59D44EDD-8F70-73FC-5151-848FA107030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5900" y="323850"/>
            <a:ext cx="9720263" cy="67691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NB: Jinde často považovány za syntetické tvary stupňování. To odpovídá i jejich původu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§ 673 </a:t>
            </a:r>
            <a:r>
              <a:rPr lang="cs-CZ" altLang="de-CZ" sz="2800">
                <a:latin typeface="Times New Roman" panose="02020603050405020304" pitchFamily="18" charset="0"/>
              </a:rPr>
              <a:t>sufix </a:t>
            </a:r>
            <a:r>
              <a:rPr lang="ru-RU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ист</a:t>
            </a:r>
            <a:r>
              <a:rPr lang="cs-CZ" altLang="de-CZ" sz="2800">
                <a:latin typeface="Times New Roman" panose="02020603050405020304" pitchFamily="18" charset="0"/>
              </a:rPr>
              <a:t>:</a:t>
            </a:r>
            <a:r>
              <a:rPr lang="ru-RU" altLang="de-CZ" sz="2800">
                <a:latin typeface="Times New Roman" panose="02020603050405020304" pitchFamily="18" charset="0"/>
              </a:rPr>
              <a:t> «имеют значение "содержащий то или (реже) сходный с тем, что названо в основе мотивирующего прилагательного»: </a:t>
            </a:r>
            <a:r>
              <a:rPr lang="ru-RU" altLang="de-CZ" sz="2800" i="1">
                <a:latin typeface="Times New Roman" panose="02020603050405020304" pitchFamily="18" charset="0"/>
              </a:rPr>
              <a:t>песчанистый</a:t>
            </a:r>
            <a:r>
              <a:rPr lang="ru-RU" altLang="de-CZ" sz="2800">
                <a:latin typeface="Times New Roman" panose="02020603050405020304" pitchFamily="18" charset="0"/>
              </a:rPr>
              <a:t> (содержащий песок), аналогично </a:t>
            </a:r>
            <a:r>
              <a:rPr lang="ru-RU" altLang="de-CZ" sz="2800" i="1">
                <a:latin typeface="Times New Roman" panose="02020603050405020304" pitchFamily="18" charset="0"/>
              </a:rPr>
              <a:t>водянистый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кровянистый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травянистый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маслянистый</a:t>
            </a:r>
            <a:r>
              <a:rPr lang="ru-RU" altLang="de-CZ" sz="2800">
                <a:latin typeface="Times New Roman" panose="02020603050405020304" pitchFamily="18" charset="0"/>
              </a:rPr>
              <a:t>.»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altLang="de-CZ" sz="2800">
                <a:latin typeface="Times New Roman" panose="02020603050405020304" pitchFamily="18" charset="0"/>
              </a:rPr>
              <a:t>Sufix </a:t>
            </a:r>
            <a:r>
              <a:rPr lang="ru-RU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ов</a:t>
            </a:r>
            <a:r>
              <a:rPr lang="de-CH" altLang="de-CZ" sz="2800">
                <a:latin typeface="Times New Roman" panose="02020603050405020304" pitchFamily="18" charset="0"/>
              </a:rPr>
              <a:t>:</a:t>
            </a:r>
            <a:r>
              <a:rPr lang="ru-RU" altLang="de-CZ" sz="2800">
                <a:latin typeface="Times New Roman" panose="02020603050405020304" pitchFamily="18" charset="0"/>
              </a:rPr>
              <a:t> «означают "относящийся к признаку или характеризуемый признаком, названным мотивирующим словом": </a:t>
            </a:r>
            <a:r>
              <a:rPr lang="ru-RU" altLang="de-CZ" sz="2800" i="1">
                <a:latin typeface="Times New Roman" panose="02020603050405020304" pitchFamily="18" charset="0"/>
              </a:rPr>
              <a:t>легковой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черновой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чистовой</a:t>
            </a:r>
            <a:r>
              <a:rPr lang="ru-RU" altLang="de-CZ" sz="2800">
                <a:latin typeface="Times New Roman" panose="02020603050405020304" pitchFamily="18" charset="0"/>
              </a:rPr>
              <a:t>; мотивированные несклоняемыми прилагательными-цветообозначениями: </a:t>
            </a:r>
            <a:r>
              <a:rPr lang="ru-RU" altLang="de-CZ" sz="2800" i="1">
                <a:latin typeface="Times New Roman" panose="02020603050405020304" pitchFamily="18" charset="0"/>
              </a:rPr>
              <a:t>бежевый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беж</a:t>
            </a:r>
            <a:r>
              <a:rPr lang="ru-RU" altLang="de-CZ" sz="2800">
                <a:latin typeface="Times New Roman" panose="02020603050405020304" pitchFamily="18" charset="0"/>
              </a:rPr>
              <a:t>), </a:t>
            </a:r>
            <a:r>
              <a:rPr lang="ru-RU" altLang="de-CZ" sz="2800" i="1">
                <a:latin typeface="Times New Roman" panose="02020603050405020304" pitchFamily="18" charset="0"/>
              </a:rPr>
              <a:t>бордовый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бордо</a:t>
            </a:r>
            <a:r>
              <a:rPr lang="ru-RU" altLang="de-CZ" sz="2800">
                <a:latin typeface="Times New Roman" panose="02020603050405020304" pitchFamily="18" charset="0"/>
              </a:rPr>
              <a:t>). Ударение на флексии, кроме </a:t>
            </a:r>
            <a:r>
              <a:rPr lang="ru-RU" altLang="de-CZ" sz="2800" i="1">
                <a:latin typeface="Times New Roman" panose="02020603050405020304" pitchFamily="18" charset="0"/>
              </a:rPr>
              <a:t>б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жевый</a:t>
            </a:r>
            <a:r>
              <a:rPr lang="ru-RU" altLang="de-CZ" sz="2800">
                <a:latin typeface="Times New Roman" panose="02020603050405020304" pitchFamily="18" charset="0"/>
              </a:rPr>
              <a:t> и </a:t>
            </a:r>
            <a:r>
              <a:rPr lang="ru-RU" altLang="de-CZ" sz="2800" i="1">
                <a:latin typeface="Times New Roman" panose="02020603050405020304" pitchFamily="18" charset="0"/>
              </a:rPr>
              <a:t>борд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вый</a:t>
            </a:r>
            <a:r>
              <a:rPr lang="ru-RU" altLang="de-CZ" sz="2800">
                <a:latin typeface="Times New Roman" panose="02020603050405020304" pitchFamily="18" charset="0"/>
              </a:rPr>
              <a:t>.»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§675 několik dalších sufixů</a:t>
            </a:r>
            <a:endParaRPr lang="ru-RU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Inhaltsplatzhalter 2">
            <a:extLst>
              <a:ext uri="{FF2B5EF4-FFF2-40B4-BE49-F238E27FC236}">
                <a16:creationId xmlns:a16="http://schemas.microsoft.com/office/drawing/2014/main" id="{79E843AC-1937-832D-725C-52E915C18C0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539750"/>
            <a:ext cx="9288462" cy="67691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 dirty="0" err="1">
                <a:latin typeface="Times New Roman" panose="02020603050405020304" pitchFamily="18" charset="0"/>
              </a:rPr>
              <a:t>Další</a:t>
            </a:r>
            <a:r>
              <a:rPr lang="de-DE" altLang="de-CZ" sz="2800" dirty="0">
                <a:latin typeface="Times New Roman" panose="02020603050405020304" pitchFamily="18" charset="0"/>
              </a:rPr>
              <a:t> </a:t>
            </a:r>
            <a:r>
              <a:rPr lang="de-DE" altLang="de-CZ" sz="2800" dirty="0" err="1">
                <a:latin typeface="Times New Roman" panose="02020603050405020304" pitchFamily="18" charset="0"/>
              </a:rPr>
              <a:t>adjektiva</a:t>
            </a:r>
            <a:endParaRPr lang="de-DE" altLang="de-CZ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 dirty="0" err="1">
                <a:latin typeface="Times New Roman" panose="02020603050405020304" pitchFamily="18" charset="0"/>
              </a:rPr>
              <a:t>Denumerální</a:t>
            </a:r>
            <a:r>
              <a:rPr lang="de-DE" altLang="de-CZ" sz="2800" dirty="0">
                <a:latin typeface="Times New Roman" panose="02020603050405020304" pitchFamily="18" charset="0"/>
              </a:rPr>
              <a:t>: </a:t>
            </a:r>
            <a:r>
              <a:rPr lang="ru-RU" altLang="de-CZ" sz="2800" dirty="0">
                <a:latin typeface="Times New Roman" panose="02020603050405020304" pitchFamily="18" charset="0"/>
              </a:rPr>
              <a:t>«</a:t>
            </a:r>
            <a:r>
              <a:rPr lang="ru-RU" altLang="de-CZ" sz="2800" i="1" dirty="0">
                <a:latin typeface="Times New Roman" panose="02020603050405020304" pitchFamily="18" charset="0"/>
              </a:rPr>
              <a:t>двойной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тройной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четверной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пятерной </a:t>
            </a:r>
            <a:r>
              <a:rPr lang="de-CH" altLang="de-CZ" sz="2800" i="1" dirty="0">
                <a:latin typeface="Times New Roman" panose="02020603050405020304" pitchFamily="18" charset="0"/>
              </a:rPr>
              <a:t>- </a:t>
            </a:r>
            <a:r>
              <a:rPr lang="ru-RU" altLang="de-CZ" sz="2800" dirty="0">
                <a:latin typeface="Times New Roman" panose="02020603050405020304" pitchFamily="18" charset="0"/>
              </a:rPr>
              <a:t>значение "больший во столько раз или состоящий из стольких однородных частей, сколько названо мотивирующим числительным»</a:t>
            </a:r>
            <a:endParaRPr lang="de-CH" altLang="de-CZ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 dirty="0" err="1">
                <a:latin typeface="Times New Roman" panose="02020603050405020304" pitchFamily="18" charset="0"/>
              </a:rPr>
              <a:t>Deadverbiální</a:t>
            </a:r>
            <a:r>
              <a:rPr lang="de-DE" altLang="de-CZ" sz="2800" dirty="0">
                <a:latin typeface="Times New Roman" panose="02020603050405020304" pitchFamily="18" charset="0"/>
              </a:rPr>
              <a:t>: </a:t>
            </a:r>
            <a:r>
              <a:rPr lang="ru-RU" altLang="de-CZ" sz="2800" dirty="0">
                <a:latin typeface="Times New Roman" panose="02020603050405020304" pitchFamily="18" charset="0"/>
              </a:rPr>
              <a:t>«</a:t>
            </a:r>
            <a:r>
              <a:rPr lang="ru-RU" altLang="de-CZ" sz="2800" i="1" dirty="0">
                <a:latin typeface="Times New Roman" panose="02020603050405020304" pitchFamily="18" charset="0"/>
              </a:rPr>
              <a:t>рано</a:t>
            </a:r>
            <a:r>
              <a:rPr lang="ru-RU" altLang="de-CZ" sz="2800" dirty="0">
                <a:latin typeface="Times New Roman" panose="02020603050405020304" pitchFamily="18" charset="0"/>
              </a:rPr>
              <a:t> - </a:t>
            </a:r>
            <a:r>
              <a:rPr lang="ru-RU" altLang="de-CZ" sz="2800" i="1" dirty="0">
                <a:latin typeface="Times New Roman" panose="02020603050405020304" pitchFamily="18" charset="0"/>
              </a:rPr>
              <a:t>ранний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прежде</a:t>
            </a:r>
            <a:r>
              <a:rPr lang="ru-RU" altLang="de-CZ" sz="2800" dirty="0">
                <a:latin typeface="Times New Roman" panose="02020603050405020304" pitchFamily="18" charset="0"/>
              </a:rPr>
              <a:t> - </a:t>
            </a:r>
            <a:r>
              <a:rPr lang="ru-RU" altLang="de-CZ" sz="2800" i="1" dirty="0">
                <a:latin typeface="Times New Roman" panose="02020603050405020304" pitchFamily="18" charset="0"/>
              </a:rPr>
              <a:t>прежний</a:t>
            </a:r>
            <a:r>
              <a:rPr lang="ru-RU" altLang="de-CZ" sz="2800" dirty="0">
                <a:latin typeface="Times New Roman" panose="02020603050405020304" pitchFamily="18" charset="0"/>
              </a:rPr>
              <a:t>; </a:t>
            </a:r>
            <a:r>
              <a:rPr lang="ru-RU" altLang="de-CZ" sz="2800" i="1" dirty="0">
                <a:latin typeface="Times New Roman" panose="02020603050405020304" pitchFamily="18" charset="0"/>
              </a:rPr>
              <a:t>замуж</a:t>
            </a:r>
            <a:r>
              <a:rPr lang="ru-RU" altLang="de-CZ" sz="2800" dirty="0">
                <a:latin typeface="Times New Roman" panose="02020603050405020304" pitchFamily="18" charset="0"/>
              </a:rPr>
              <a:t> и </a:t>
            </a:r>
            <a:r>
              <a:rPr lang="ru-RU" altLang="de-CZ" sz="2800" i="1" dirty="0">
                <a:latin typeface="Times New Roman" panose="02020603050405020304" pitchFamily="18" charset="0"/>
              </a:rPr>
              <a:t>замужем</a:t>
            </a:r>
            <a:r>
              <a:rPr lang="ru-RU" altLang="de-CZ" sz="2800" dirty="0">
                <a:latin typeface="Times New Roman" panose="02020603050405020304" pitchFamily="18" charset="0"/>
              </a:rPr>
              <a:t> - </a:t>
            </a:r>
            <a:r>
              <a:rPr lang="ru-RU" altLang="de-CZ" sz="2800" i="1" dirty="0">
                <a:latin typeface="Times New Roman" panose="02020603050405020304" pitchFamily="18" charset="0"/>
              </a:rPr>
              <a:t>замужняя</a:t>
            </a:r>
            <a:r>
              <a:rPr lang="de-CH" altLang="de-CZ" sz="2800" i="1" dirty="0">
                <a:latin typeface="Times New Roman" panose="02020603050405020304" pitchFamily="18" charset="0"/>
              </a:rPr>
              <a:t>;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внутрь</a:t>
            </a:r>
            <a:r>
              <a:rPr lang="ru-RU" altLang="de-CZ" sz="2800" dirty="0">
                <a:latin typeface="Times New Roman" panose="02020603050405020304" pitchFamily="18" charset="0"/>
              </a:rPr>
              <a:t> и </a:t>
            </a:r>
            <a:r>
              <a:rPr lang="ru-RU" altLang="de-CZ" sz="2800" i="1" dirty="0">
                <a:latin typeface="Times New Roman" panose="02020603050405020304" pitchFamily="18" charset="0"/>
              </a:rPr>
              <a:t>внутри</a:t>
            </a:r>
            <a:r>
              <a:rPr lang="ru-RU" altLang="de-CZ" sz="2800" dirty="0">
                <a:latin typeface="Times New Roman" panose="02020603050405020304" pitchFamily="18" charset="0"/>
              </a:rPr>
              <a:t> - </a:t>
            </a:r>
            <a:r>
              <a:rPr lang="ru-RU" altLang="de-CZ" sz="2800" i="1" dirty="0">
                <a:latin typeface="Times New Roman" panose="02020603050405020304" pitchFamily="18" charset="0"/>
              </a:rPr>
              <a:t>внутренний</a:t>
            </a:r>
            <a:r>
              <a:rPr lang="de-CH" altLang="de-CZ" sz="2800" dirty="0">
                <a:latin typeface="Times New Roman" panose="02020603050405020304" pitchFamily="18" charset="0"/>
              </a:rPr>
              <a:t>; </a:t>
            </a:r>
            <a:r>
              <a:rPr lang="ru-RU" altLang="de-CZ" sz="2800" i="1" dirty="0">
                <a:latin typeface="Times New Roman" panose="02020603050405020304" pitchFamily="18" charset="0"/>
              </a:rPr>
              <a:t>вне</a:t>
            </a:r>
            <a:r>
              <a:rPr lang="ru-RU" altLang="de-CZ" sz="2800" dirty="0">
                <a:latin typeface="Times New Roman" panose="02020603050405020304" pitchFamily="18" charset="0"/>
              </a:rPr>
              <a:t> - </a:t>
            </a:r>
            <a:r>
              <a:rPr lang="ru-RU" altLang="de-CZ" sz="2800" i="1" dirty="0">
                <a:latin typeface="Times New Roman" panose="02020603050405020304" pitchFamily="18" charset="0"/>
              </a:rPr>
              <a:t>внешний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дома</a:t>
            </a:r>
            <a:r>
              <a:rPr lang="ru-RU" altLang="de-CZ" sz="2800" dirty="0">
                <a:latin typeface="Times New Roman" panose="02020603050405020304" pitchFamily="18" charset="0"/>
              </a:rPr>
              <a:t> - </a:t>
            </a:r>
            <a:r>
              <a:rPr lang="ru-RU" altLang="de-CZ" sz="2800" i="1" dirty="0">
                <a:latin typeface="Times New Roman" panose="02020603050405020304" pitchFamily="18" charset="0"/>
              </a:rPr>
              <a:t>домашний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всегда</a:t>
            </a:r>
            <a:r>
              <a:rPr lang="ru-RU" altLang="de-CZ" sz="2800" dirty="0">
                <a:latin typeface="Times New Roman" panose="02020603050405020304" pitchFamily="18" charset="0"/>
              </a:rPr>
              <a:t> - </a:t>
            </a:r>
            <a:r>
              <a:rPr lang="ru-RU" altLang="de-CZ" sz="2800" i="1" dirty="0">
                <a:latin typeface="Times New Roman" panose="02020603050405020304" pitchFamily="18" charset="0"/>
              </a:rPr>
              <a:t>всегдашний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тогдашний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вчерашний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завтрашний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сегодняшний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третьего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дня</a:t>
            </a:r>
            <a:r>
              <a:rPr lang="ru-RU" altLang="de-CZ" sz="2800" dirty="0">
                <a:latin typeface="Times New Roman" panose="02020603050405020304" pitchFamily="18" charset="0"/>
              </a:rPr>
              <a:t> - </a:t>
            </a:r>
            <a:r>
              <a:rPr lang="ru-RU" altLang="de-CZ" sz="2800" i="1" dirty="0">
                <a:latin typeface="Times New Roman" panose="02020603050405020304" pitchFamily="18" charset="0"/>
              </a:rPr>
              <a:t>третьегодняшний</a:t>
            </a:r>
            <a:r>
              <a:rPr lang="ru-RU" altLang="de-CZ" sz="2800" dirty="0">
                <a:latin typeface="Times New Roman" panose="02020603050405020304" pitchFamily="18" charset="0"/>
              </a:rPr>
              <a:t> (устар.); </a:t>
            </a:r>
            <a:r>
              <a:rPr lang="ru-RU" altLang="de-CZ" sz="2800" i="1" dirty="0">
                <a:latin typeface="Times New Roman" panose="02020603050405020304" pitchFamily="18" charset="0"/>
              </a:rPr>
              <a:t>там</a:t>
            </a:r>
            <a:r>
              <a:rPr lang="ru-RU" altLang="de-CZ" sz="2800" dirty="0">
                <a:latin typeface="Times New Roman" panose="02020603050405020304" pitchFamily="18" charset="0"/>
              </a:rPr>
              <a:t> - </a:t>
            </a:r>
            <a:r>
              <a:rPr lang="ru-RU" altLang="de-CZ" sz="2800" i="1" dirty="0">
                <a:latin typeface="Times New Roman" panose="02020603050405020304" pitchFamily="18" charset="0"/>
              </a:rPr>
              <a:t>тамошний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теперь</a:t>
            </a:r>
            <a:r>
              <a:rPr lang="ru-RU" altLang="de-CZ" sz="2800" dirty="0">
                <a:latin typeface="Times New Roman" panose="02020603050405020304" pitchFamily="18" charset="0"/>
              </a:rPr>
              <a:t> - </a:t>
            </a:r>
            <a:r>
              <a:rPr lang="ru-RU" altLang="de-CZ" sz="2800" i="1" dirty="0">
                <a:latin typeface="Times New Roman" panose="02020603050405020304" pitchFamily="18" charset="0"/>
              </a:rPr>
              <a:t>теперешний</a:t>
            </a:r>
            <a:r>
              <a:rPr lang="ru-RU" altLang="de-CZ" sz="2800" dirty="0">
                <a:latin typeface="Times New Roman" panose="02020603050405020304" pitchFamily="18" charset="0"/>
              </a:rPr>
              <a:t>»</a:t>
            </a:r>
            <a:r>
              <a:rPr lang="de-DE" altLang="de-CZ" sz="2800" dirty="0">
                <a:latin typeface="Times New Roman" panose="02020603050405020304" pitchFamily="18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Inhaltsplatzhalter 2">
            <a:extLst>
              <a:ext uri="{FF2B5EF4-FFF2-40B4-BE49-F238E27FC236}">
                <a16:creationId xmlns:a16="http://schemas.microsoft.com/office/drawing/2014/main" id="{571FD541-C488-3667-3DBE-080B3B72BB0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395288"/>
            <a:ext cx="9288463" cy="67691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медведь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медвежачий</a:t>
            </a:r>
            <a:r>
              <a:rPr lang="ru-RU" altLang="de-CZ" sz="2800">
                <a:latin typeface="Times New Roman" panose="02020603050405020304" pitchFamily="18" charset="0"/>
              </a:rPr>
              <a:t> (прост.), </a:t>
            </a:r>
            <a:r>
              <a:rPr lang="ru-RU" altLang="de-CZ" sz="2800" i="1">
                <a:latin typeface="Times New Roman" panose="02020603050405020304" pitchFamily="18" charset="0"/>
              </a:rPr>
              <a:t>лягушка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лягушачий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утка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утячий</a:t>
            </a:r>
            <a:r>
              <a:rPr lang="de-CH" altLang="de-CZ" sz="2800">
                <a:latin typeface="Times New Roman" panose="02020603050405020304" pitchFamily="18" charset="0"/>
              </a:rPr>
              <a:t>;</a:t>
            </a:r>
            <a:r>
              <a:rPr lang="ru-RU" altLang="de-CZ" sz="2800">
                <a:latin typeface="Times New Roman" panose="02020603050405020304" pitchFamily="18" charset="0"/>
              </a:rPr>
              <a:t> б) </a:t>
            </a:r>
            <a:r>
              <a:rPr lang="ru-RU" altLang="de-CZ" sz="2800" i="1">
                <a:latin typeface="Times New Roman" panose="02020603050405020304" pitchFamily="18" charset="0"/>
              </a:rPr>
              <a:t>белка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беличий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попугай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попугаичий</a:t>
            </a:r>
            <a:r>
              <a:rPr lang="ru-RU" altLang="de-CZ" sz="2800">
                <a:latin typeface="Times New Roman" panose="02020603050405020304" pitchFamily="18" charset="0"/>
              </a:rPr>
              <a:t>»</a:t>
            </a:r>
            <a:endParaRPr lang="de-DE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«Продуктивны морфы -</a:t>
            </a:r>
            <a:r>
              <a:rPr lang="ru-RU" altLang="de-CZ" sz="2800" i="1">
                <a:latin typeface="Times New Roman" panose="02020603050405020304" pitchFamily="18" charset="0"/>
              </a:rPr>
              <a:t>ий</a:t>
            </a:r>
            <a:r>
              <a:rPr lang="ru-RU" altLang="de-CZ" sz="2800">
                <a:latin typeface="Times New Roman" panose="02020603050405020304" pitchFamily="18" charset="0"/>
              </a:rPr>
              <a:t> и -</a:t>
            </a:r>
            <a:r>
              <a:rPr lang="ru-RU" altLang="de-CZ" sz="2800" i="1">
                <a:latin typeface="Times New Roman" panose="02020603050405020304" pitchFamily="18" charset="0"/>
              </a:rPr>
              <a:t>ачий</a:t>
            </a:r>
            <a:r>
              <a:rPr lang="ru-RU" altLang="de-CZ" sz="2800">
                <a:latin typeface="Times New Roman" panose="02020603050405020304" pitchFamily="18" charset="0"/>
              </a:rPr>
              <a:t>. Новообразования (от названий животных, с морфом -</a:t>
            </a:r>
            <a:r>
              <a:rPr lang="ru-RU" altLang="de-CZ" sz="2800" i="1">
                <a:latin typeface="Times New Roman" panose="02020603050405020304" pitchFamily="18" charset="0"/>
              </a:rPr>
              <a:t>ий</a:t>
            </a:r>
            <a:r>
              <a:rPr lang="ru-RU" altLang="de-CZ" sz="2800">
                <a:latin typeface="Times New Roman" panose="02020603050405020304" pitchFamily="18" charset="0"/>
              </a:rPr>
              <a:t> - также от слов со знач. лица) характерны для разг. и художественной речи: [</a:t>
            </a:r>
            <a:r>
              <a:rPr lang="ru-RU" altLang="de-CZ" sz="2800" i="1">
                <a:latin typeface="Times New Roman" panose="02020603050405020304" pitchFamily="18" charset="0"/>
              </a:rPr>
              <a:t>люди</a:t>
            </a:r>
            <a:r>
              <a:rPr lang="ru-RU" altLang="de-CZ" sz="2800">
                <a:latin typeface="Times New Roman" panose="02020603050405020304" pitchFamily="18" charset="0"/>
              </a:rPr>
              <a:t>] </a:t>
            </a:r>
            <a:r>
              <a:rPr lang="ru-RU" altLang="de-CZ" sz="2800" i="1">
                <a:latin typeface="Times New Roman" panose="02020603050405020304" pitchFamily="18" charset="0"/>
              </a:rPr>
              <a:t>с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томными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антилопьими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взглядами</a:t>
            </a:r>
            <a:r>
              <a:rPr lang="ru-RU" altLang="de-CZ" sz="2800">
                <a:latin typeface="Times New Roman" panose="02020603050405020304" pitchFamily="18" charset="0"/>
              </a:rPr>
              <a:t> (Бунин); </a:t>
            </a:r>
            <a:r>
              <a:rPr lang="ru-RU" altLang="de-CZ" sz="2800" i="1">
                <a:latin typeface="Times New Roman" panose="02020603050405020304" pitchFamily="18" charset="0"/>
              </a:rPr>
              <a:t>Как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дружья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улыбка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в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лице</a:t>
            </a:r>
            <a:r>
              <a:rPr lang="ru-RU" altLang="de-CZ" sz="2800">
                <a:latin typeface="Times New Roman" panose="02020603050405020304" pitchFamily="18" charset="0"/>
              </a:rPr>
              <a:t> (Есен.); </a:t>
            </a:r>
            <a:r>
              <a:rPr lang="ru-RU" altLang="de-CZ" sz="2800" i="1">
                <a:latin typeface="Times New Roman" panose="02020603050405020304" pitchFamily="18" charset="0"/>
              </a:rPr>
              <a:t>Вот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вам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заданье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Белье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партизанье</a:t>
            </a:r>
            <a:r>
              <a:rPr lang="ru-RU" altLang="de-CZ" sz="2800">
                <a:latin typeface="Times New Roman" panose="02020603050405020304" pitchFamily="18" charset="0"/>
              </a:rPr>
              <a:t>. </a:t>
            </a:r>
            <a:r>
              <a:rPr lang="ru-RU" altLang="de-CZ" sz="2800" i="1">
                <a:latin typeface="Times New Roman" panose="02020603050405020304" pitchFamily="18" charset="0"/>
              </a:rPr>
              <a:t>Постирать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погладить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Немного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быт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наладить</a:t>
            </a:r>
            <a:r>
              <a:rPr lang="ru-RU" altLang="de-CZ" sz="2800">
                <a:latin typeface="Times New Roman" panose="02020603050405020304" pitchFamily="18" charset="0"/>
              </a:rPr>
              <a:t> (Боков). В художественной и публицистической речи возможны окказионализмы, мотивированные неодушевленными сущ.: </a:t>
            </a:r>
            <a:r>
              <a:rPr lang="ru-RU" altLang="de-CZ" sz="2800" i="1">
                <a:latin typeface="Times New Roman" panose="02020603050405020304" pitchFamily="18" charset="0"/>
              </a:rPr>
              <a:t>вопли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автомобильи</a:t>
            </a:r>
            <a:r>
              <a:rPr lang="ru-RU" altLang="de-CZ" sz="2800">
                <a:latin typeface="Times New Roman" panose="02020603050405020304" pitchFamily="18" charset="0"/>
              </a:rPr>
              <a:t> (Маяк.), </a:t>
            </a:r>
            <a:r>
              <a:rPr lang="ru-RU" altLang="de-CZ" sz="2800" i="1">
                <a:latin typeface="Times New Roman" panose="02020603050405020304" pitchFamily="18" charset="0"/>
              </a:rPr>
              <a:t>мухоморья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шляпка</a:t>
            </a:r>
            <a:r>
              <a:rPr lang="ru-RU" altLang="de-CZ" sz="2800">
                <a:latin typeface="Times New Roman" panose="02020603050405020304" pitchFamily="18" charset="0"/>
              </a:rPr>
              <a:t> (газ.).»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altLang="de-CZ" sz="2800">
                <a:latin typeface="Times New Roman" panose="02020603050405020304" pitchFamily="18" charset="0"/>
              </a:rPr>
              <a:t>§616 sufix -</a:t>
            </a:r>
            <a:r>
              <a:rPr lang="ru-RU" altLang="de-CZ" sz="2800" i="1">
                <a:latin typeface="Times New Roman" panose="02020603050405020304" pitchFamily="18" charset="0"/>
              </a:rPr>
              <a:t>ин</a:t>
            </a:r>
            <a:r>
              <a:rPr lang="ru-RU" altLang="de-CZ" sz="2800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ый</a:t>
            </a:r>
            <a:r>
              <a:rPr lang="ru-RU" altLang="de-CZ" sz="2800">
                <a:latin typeface="Times New Roman" panose="02020603050405020304" pitchFamily="18" charset="0"/>
              </a:rPr>
              <a:t>)</a:t>
            </a:r>
            <a:r>
              <a:rPr lang="de-CH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>
                <a:latin typeface="Times New Roman" panose="02020603050405020304" pitchFamily="18" charset="0"/>
              </a:rPr>
              <a:t>«имеют значение "свойственный тому, что названо мотивирующим словом"»: </a:t>
            </a:r>
            <a:r>
              <a:rPr lang="ru-RU" altLang="de-CZ" sz="2800" i="1">
                <a:latin typeface="Times New Roman" panose="02020603050405020304" pitchFamily="18" charset="0"/>
              </a:rPr>
              <a:t>звериный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львиный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лошадиный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воробьиный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змеиный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мышиный</a:t>
            </a:r>
            <a:endParaRPr lang="ru-RU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Inhaltsplatzhalter 2">
            <a:extLst>
              <a:ext uri="{FF2B5EF4-FFF2-40B4-BE49-F238E27FC236}">
                <a16:creationId xmlns:a16="http://schemas.microsoft.com/office/drawing/2014/main" id="{79E843AC-1937-832D-725C-52E915C18C0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539750"/>
            <a:ext cx="9288462" cy="67691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§679 </a:t>
            </a:r>
            <a:r>
              <a:rPr lang="de-DE" altLang="de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nulový</a:t>
            </a:r>
            <a:r>
              <a:rPr lang="de-DE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altLang="de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sufix</a:t>
            </a:r>
            <a:r>
              <a:rPr lang="de-DE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de-DE" altLang="de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konverze</a:t>
            </a:r>
            <a:r>
              <a:rPr lang="de-DE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deverbální</a:t>
            </a:r>
            <a:r>
              <a:rPr lang="de-DE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входить</a:t>
            </a: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- </a:t>
            </a:r>
            <a:r>
              <a:rPr lang="ru-RU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вхожий</a:t>
            </a:r>
            <a:r>
              <a:rPr lang="cs-CZ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жить</a:t>
            </a: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живут</a:t>
            </a: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 - </a:t>
            </a:r>
            <a:r>
              <a:rPr lang="ru-RU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живой</a:t>
            </a:r>
            <a:r>
              <a:rPr lang="cs-CZ" sz="2800" b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cs-CZ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b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desubstantivní</a:t>
            </a:r>
            <a:r>
              <a:rPr lang="cs-CZ" sz="2800" b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золото</a:t>
            </a: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- </a:t>
            </a:r>
            <a:r>
              <a:rPr lang="ru-RU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золотой</a:t>
            </a: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 </a:t>
            </a:r>
            <a:r>
              <a:rPr lang="ru-RU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- </a:t>
            </a:r>
            <a:r>
              <a:rPr lang="ru-RU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рабочий</a:t>
            </a:r>
            <a:r>
              <a:rPr lang="cs-CZ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орёл</a:t>
            </a: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- </a:t>
            </a:r>
            <a:r>
              <a:rPr lang="ru-RU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орлий</a:t>
            </a: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|л - л'|, </a:t>
            </a:r>
            <a:r>
              <a:rPr lang="ru-RU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патриарх</a:t>
            </a: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- </a:t>
            </a:r>
            <a:r>
              <a:rPr lang="ru-RU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патриарший</a:t>
            </a:r>
            <a:r>
              <a:rPr lang="cs-CZ" sz="2800" b="0" i="1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Тип непродуктивный; относящиеся к нему слова весьма неоднородны и в семантическом, и в стилистическом отношении.»</a:t>
            </a:r>
            <a:endParaRPr lang="de-DE" alt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330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Inhaltsplatzhalter 2">
            <a:extLst>
              <a:ext uri="{FF2B5EF4-FFF2-40B4-BE49-F238E27FC236}">
                <a16:creationId xmlns:a16="http://schemas.microsoft.com/office/drawing/2014/main" id="{D26527F4-21F7-91AE-B7DF-075E4B246A8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250825"/>
            <a:ext cx="9359900" cy="73088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altLang="de-CZ" sz="2800">
                <a:latin typeface="Times New Roman" panose="02020603050405020304" pitchFamily="18" charset="0"/>
              </a:rPr>
              <a:t>Sufix -</a:t>
            </a:r>
            <a:r>
              <a:rPr lang="ru-RU" altLang="de-CZ" sz="2800" i="1">
                <a:latin typeface="Times New Roman" panose="02020603050405020304" pitchFamily="18" charset="0"/>
              </a:rPr>
              <a:t>н</a:t>
            </a:r>
            <a:r>
              <a:rPr lang="de-CH" altLang="de-CZ" sz="2800">
                <a:latin typeface="Times New Roman" panose="02020603050405020304" pitchFamily="18" charset="0"/>
              </a:rPr>
              <a:t>-: </a:t>
            </a:r>
            <a:r>
              <a:rPr lang="ru-RU" altLang="de-CZ" sz="2800">
                <a:latin typeface="Times New Roman" panose="02020603050405020304" pitchFamily="18" charset="0"/>
              </a:rPr>
              <a:t>Прилагательные с суффиксом, представленным морфом -</a:t>
            </a:r>
            <a:r>
              <a:rPr lang="ru-RU" altLang="de-CZ" sz="2800" i="1">
                <a:latin typeface="Times New Roman" panose="02020603050405020304" pitchFamily="18" charset="0"/>
              </a:rPr>
              <a:t>н</a:t>
            </a:r>
            <a:r>
              <a:rPr lang="ru-RU" altLang="de-CZ" sz="2800">
                <a:latin typeface="Times New Roman" panose="02020603050405020304" pitchFamily="18" charset="0"/>
              </a:rPr>
              <a:t>1-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обозначают признак, относящийся к предмету, явлению, названному мотивирующим словом:</a:t>
            </a:r>
            <a:endParaRPr lang="de-DE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хлебный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водный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лесной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морковный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инженерный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ведомственный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туберкулезный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стоимостный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глубинный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радостный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массажный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трансляционный</a:t>
            </a:r>
            <a:endParaRPr lang="de-DE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«Для прилагательных этого типа характерны многообразные конкретизации выражаемого в них общего значения отношения к предмету. Конкретизации эти выявляются, как правило, контекстуально. Ср., например, различные контекстуально выявляемые значения прилагательных </a:t>
            </a:r>
            <a:r>
              <a:rPr lang="ru-RU" altLang="de-CZ" sz="2800" i="1">
                <a:latin typeface="Times New Roman" panose="02020603050405020304" pitchFamily="18" charset="0"/>
              </a:rPr>
              <a:t>лесной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картофельный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кирпичный</a:t>
            </a:r>
            <a:r>
              <a:rPr lang="ru-RU" altLang="de-CZ" sz="2800">
                <a:latin typeface="Times New Roman" panose="02020603050405020304" pitchFamily="18" charset="0"/>
              </a:rPr>
              <a:t> в сочетаниях: </a:t>
            </a:r>
            <a:r>
              <a:rPr lang="ru-RU" altLang="de-CZ" sz="2800" i="1">
                <a:latin typeface="Times New Roman" panose="02020603050405020304" pitchFamily="18" charset="0"/>
              </a:rPr>
              <a:t>лесная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чаща</a:t>
            </a:r>
            <a:r>
              <a:rPr lang="ru-RU" altLang="de-CZ" sz="2800">
                <a:latin typeface="Times New Roman" panose="02020603050405020304" pitchFamily="18" charset="0"/>
              </a:rPr>
              <a:t> ,</a:t>
            </a:r>
            <a:r>
              <a:rPr lang="cs-CZ" altLang="de-CZ" sz="2800">
                <a:latin typeface="Times New Roman" panose="02020603050405020304" pitchFamily="18" charset="0"/>
              </a:rPr>
              <a:t>houští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лесные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птицы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лесной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край</a:t>
            </a:r>
            <a:r>
              <a:rPr lang="ru-RU" altLang="de-CZ" sz="2800">
                <a:latin typeface="Times New Roman" panose="02020603050405020304" pitchFamily="18" charset="0"/>
              </a:rPr>
              <a:t> и </a:t>
            </a:r>
            <a:r>
              <a:rPr lang="ru-RU" altLang="de-CZ" sz="2800" i="1">
                <a:latin typeface="Times New Roman" panose="02020603050405020304" pitchFamily="18" charset="0"/>
              </a:rPr>
              <a:t>лесные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заготовки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kácení lesa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картофельное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пюре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картофельная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ботва</a:t>
            </a:r>
            <a:r>
              <a:rPr lang="ru-RU" altLang="de-CZ" sz="2800">
                <a:latin typeface="Times New Roman" panose="02020603050405020304" pitchFamily="18" charset="0"/>
              </a:rPr>
              <a:t> ,</a:t>
            </a:r>
            <a:r>
              <a:rPr lang="cs-CZ" altLang="de-CZ" sz="2800">
                <a:latin typeface="Times New Roman" panose="02020603050405020304" pitchFamily="18" charset="0"/>
              </a:rPr>
              <a:t>nať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 и </a:t>
            </a:r>
            <a:r>
              <a:rPr lang="ru-RU" altLang="de-CZ" sz="2800" i="1">
                <a:latin typeface="Times New Roman" panose="02020603050405020304" pitchFamily="18" charset="0"/>
              </a:rPr>
              <a:t>картофельное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поле</a:t>
            </a:r>
            <a:r>
              <a:rPr lang="ru-RU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кирпичный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дом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кирпичный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завод</a:t>
            </a:r>
            <a:r>
              <a:rPr lang="ru-RU" altLang="de-CZ" sz="2800">
                <a:latin typeface="Times New Roman" panose="02020603050405020304" pitchFamily="18" charset="0"/>
              </a:rPr>
              <a:t> и </a:t>
            </a:r>
            <a:r>
              <a:rPr lang="ru-RU" altLang="de-CZ" sz="2800" i="1">
                <a:latin typeface="Times New Roman" panose="02020603050405020304" pitchFamily="18" charset="0"/>
              </a:rPr>
              <a:t>кирпичный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цвет</a:t>
            </a:r>
            <a:r>
              <a:rPr lang="ru-RU" altLang="de-CZ" sz="2800">
                <a:latin typeface="Times New Roman" panose="02020603050405020304" pitchFamily="18" charset="0"/>
              </a:rPr>
              <a:t>.»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Inhaltsplatzhalter 2">
            <a:extLst>
              <a:ext uri="{FF2B5EF4-FFF2-40B4-BE49-F238E27FC236}">
                <a16:creationId xmlns:a16="http://schemas.microsoft.com/office/drawing/2014/main" id="{3B0A2CD3-7398-8948-B9E7-B24D8488997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5900" y="395288"/>
            <a:ext cx="9648825" cy="68405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«Из конкретизации общего относительного значения следующие являются основными, наиболее распростра</a:t>
            </a:r>
            <a:r>
              <a:rPr lang="cs-CZ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>
                <a:latin typeface="Times New Roman" panose="02020603050405020304" pitchFamily="18" charset="0"/>
              </a:rPr>
              <a:t>ненными: "</a:t>
            </a:r>
            <a:r>
              <a:rPr lang="ru-RU" altLang="de-CZ" sz="2800" u="sng">
                <a:latin typeface="Times New Roman" panose="02020603050405020304" pitchFamily="18" charset="0"/>
              </a:rPr>
              <a:t>свойственный, принадлежащий тому, что названо мотивирующим словом</a:t>
            </a:r>
            <a:r>
              <a:rPr lang="ru-RU" altLang="de-CZ" sz="2800">
                <a:latin typeface="Times New Roman" panose="02020603050405020304" pitchFamily="18" charset="0"/>
              </a:rPr>
              <a:t>": </a:t>
            </a:r>
            <a:r>
              <a:rPr lang="ru-RU" altLang="de-CZ" sz="2800" i="1">
                <a:latin typeface="Times New Roman" panose="02020603050405020304" pitchFamily="18" charset="0"/>
              </a:rPr>
              <a:t>лесная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чаща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картофельная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ботва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кирпичный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цвет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колокольный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звон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колхозные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поля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склерозные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явления</a:t>
            </a:r>
            <a:r>
              <a:rPr lang="ru-RU" altLang="de-CZ" sz="2800">
                <a:latin typeface="Times New Roman" panose="02020603050405020304" pitchFamily="18" charset="0"/>
              </a:rPr>
              <a:t>; "</a:t>
            </a:r>
            <a:r>
              <a:rPr lang="ru-RU" altLang="de-CZ" sz="2800" u="sng">
                <a:latin typeface="Times New Roman" panose="02020603050405020304" pitchFamily="18" charset="0"/>
              </a:rPr>
              <a:t>состоящий, сделанный из того, что названо мотивирующим словом</a:t>
            </a:r>
            <a:r>
              <a:rPr lang="ru-RU" altLang="de-CZ" sz="2800">
                <a:latin typeface="Times New Roman" panose="02020603050405020304" pitchFamily="18" charset="0"/>
              </a:rPr>
              <a:t>": </a:t>
            </a:r>
            <a:r>
              <a:rPr lang="ru-RU" altLang="de-CZ" sz="2800" i="1">
                <a:latin typeface="Times New Roman" panose="02020603050405020304" pitchFamily="18" charset="0"/>
              </a:rPr>
              <a:t>картофельное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пюре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кирпичный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дом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медный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самовар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бархатное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платье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снежная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пелен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pokrývka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;</a:t>
            </a:r>
            <a:r>
              <a:rPr lang="de-DE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"</a:t>
            </a:r>
            <a:r>
              <a:rPr lang="ru-RU" altLang="de-CZ" sz="2800" u="sng">
                <a:latin typeface="Times New Roman" panose="02020603050405020304" pitchFamily="18" charset="0"/>
              </a:rPr>
              <a:t>имеющий, содержащий то, обладающий тем, что названо мотивиру</a:t>
            </a:r>
            <a:r>
              <a:rPr lang="cs-CZ" altLang="de-CZ" sz="2800" u="sng">
                <a:latin typeface="Times New Roman" panose="02020603050405020304" pitchFamily="18" charset="0"/>
              </a:rPr>
              <a:t>-</a:t>
            </a:r>
            <a:r>
              <a:rPr lang="ru-RU" altLang="de-CZ" sz="2800" u="sng">
                <a:latin typeface="Times New Roman" panose="02020603050405020304" pitchFamily="18" charset="0"/>
              </a:rPr>
              <a:t>ющим словом</a:t>
            </a:r>
            <a:r>
              <a:rPr lang="ru-RU" altLang="de-CZ" sz="2800">
                <a:latin typeface="Times New Roman" panose="02020603050405020304" pitchFamily="18" charset="0"/>
              </a:rPr>
              <a:t>": </a:t>
            </a:r>
            <a:r>
              <a:rPr lang="ru-RU" altLang="de-CZ" sz="2800" i="1">
                <a:latin typeface="Times New Roman" panose="02020603050405020304" pitchFamily="18" charset="0"/>
              </a:rPr>
              <a:t>лесной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край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картофельное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поле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яблочный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пирог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мясной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суп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парусное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с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дно</a:t>
            </a:r>
            <a:r>
              <a:rPr lang="ru-RU" altLang="de-CZ" sz="2800">
                <a:latin typeface="Times New Roman" panose="02020603050405020304" pitchFamily="18" charset="0"/>
              </a:rPr>
              <a:t> ,plachetnice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u="sng">
                <a:latin typeface="Times New Roman" panose="02020603050405020304" pitchFamily="18" charset="0"/>
              </a:rPr>
              <a:t>нередко с дополнительным указанием на высокую степень прояв</a:t>
            </a:r>
            <a:r>
              <a:rPr lang="cs-CZ" altLang="de-CZ" sz="2800" u="sng">
                <a:latin typeface="Times New Roman" panose="02020603050405020304" pitchFamily="18" charset="0"/>
              </a:rPr>
              <a:t>-</a:t>
            </a:r>
            <a:r>
              <a:rPr lang="ru-RU" altLang="de-CZ" sz="2800" u="sng">
                <a:latin typeface="Times New Roman" panose="02020603050405020304" pitchFamily="18" charset="0"/>
              </a:rPr>
              <a:t>ления или большое количество того, что названо мотивиру</a:t>
            </a:r>
            <a:r>
              <a:rPr lang="cs-CZ" altLang="de-CZ" sz="2800" u="sng">
                <a:latin typeface="Times New Roman" panose="02020603050405020304" pitchFamily="18" charset="0"/>
              </a:rPr>
              <a:t>-</a:t>
            </a:r>
            <a:r>
              <a:rPr lang="ru-RU" altLang="de-CZ" sz="2800" u="sng">
                <a:latin typeface="Times New Roman" panose="02020603050405020304" pitchFamily="18" charset="0"/>
              </a:rPr>
              <a:t>ющим словом</a:t>
            </a:r>
            <a:r>
              <a:rPr lang="ru-RU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качественные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продукты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питания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скорост</a:t>
            </a:r>
            <a:r>
              <a:rPr lang="cs-CZ" altLang="de-CZ" sz="2800" i="1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ной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вид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транспорта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масштабный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проект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частотное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явление</a:t>
            </a:r>
            <a:r>
              <a:rPr lang="ru-RU" altLang="de-CZ" sz="2800">
                <a:latin typeface="Times New Roman" panose="02020603050405020304" pitchFamily="18" charset="0"/>
              </a:rPr>
              <a:t> ("характеризующееся высокой частотой"); 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Inhaltsplatzhalter 2">
            <a:extLst>
              <a:ext uri="{FF2B5EF4-FFF2-40B4-BE49-F238E27FC236}">
                <a16:creationId xmlns:a16="http://schemas.microsoft.com/office/drawing/2014/main" id="{896F2208-4183-BB98-83CF-3DF6E7C974B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23850"/>
            <a:ext cx="9505950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"</a:t>
            </a:r>
            <a:r>
              <a:rPr lang="ru-RU" altLang="de-CZ" sz="2800" u="sng">
                <a:latin typeface="Times New Roman" panose="02020603050405020304" pitchFamily="18" charset="0"/>
              </a:rPr>
              <a:t>предназначенный для того, что названо мотивирующим словом</a:t>
            </a:r>
            <a:r>
              <a:rPr lang="ru-RU" altLang="de-CZ" sz="2800">
                <a:latin typeface="Times New Roman" panose="02020603050405020304" pitchFamily="18" charset="0"/>
              </a:rPr>
              <a:t>": </a:t>
            </a:r>
            <a:r>
              <a:rPr lang="ru-RU" altLang="de-CZ" sz="2800" i="1">
                <a:latin typeface="Times New Roman" panose="02020603050405020304" pitchFamily="18" charset="0"/>
              </a:rPr>
              <a:t>книжный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шкаф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футбольный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мяч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праздничное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платье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корабельный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лес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машинное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масло</a:t>
            </a:r>
            <a:r>
              <a:rPr lang="ru-RU" altLang="de-CZ" sz="2800">
                <a:latin typeface="Times New Roman" panose="02020603050405020304" pitchFamily="18" charset="0"/>
              </a:rPr>
              <a:t>; "</a:t>
            </a:r>
            <a:r>
              <a:rPr lang="ru-RU" altLang="de-CZ" sz="2800" u="sng">
                <a:latin typeface="Times New Roman" panose="02020603050405020304" pitchFamily="18" charset="0"/>
              </a:rPr>
              <a:t>находящийся в том месте, которое названо мотивирующим словом</a:t>
            </a:r>
            <a:r>
              <a:rPr lang="ru-RU" altLang="de-CZ" sz="2800">
                <a:latin typeface="Times New Roman" panose="02020603050405020304" pitchFamily="18" charset="0"/>
              </a:rPr>
              <a:t>": </a:t>
            </a:r>
            <a:r>
              <a:rPr lang="ru-RU" altLang="de-CZ" sz="2800" i="1">
                <a:latin typeface="Times New Roman" panose="02020603050405020304" pitchFamily="18" charset="0"/>
              </a:rPr>
              <a:t>лесные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птицы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лимонная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кислота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древесный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червь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цветочный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нектар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южные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города</a:t>
            </a:r>
            <a:r>
              <a:rPr lang="ru-RU" altLang="de-CZ" sz="2800">
                <a:latin typeface="Times New Roman" panose="02020603050405020304" pitchFamily="18" charset="0"/>
              </a:rPr>
              <a:t>; "</a:t>
            </a:r>
            <a:r>
              <a:rPr lang="ru-RU" altLang="de-CZ" sz="2800" u="sng">
                <a:latin typeface="Times New Roman" panose="02020603050405020304" pitchFamily="18" charset="0"/>
              </a:rPr>
              <a:t>существующий в то время, которое названо мотивирующим словом</a:t>
            </a:r>
            <a:r>
              <a:rPr lang="ru-RU" altLang="de-CZ" sz="2800">
                <a:latin typeface="Times New Roman" panose="02020603050405020304" pitchFamily="18" charset="0"/>
              </a:rPr>
              <a:t>": </a:t>
            </a:r>
            <a:r>
              <a:rPr lang="ru-RU" altLang="de-CZ" sz="2800" i="1">
                <a:latin typeface="Times New Roman" panose="02020603050405020304" pitchFamily="18" charset="0"/>
              </a:rPr>
              <a:t>дневной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жар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ночные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страхи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военное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положение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воскресная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прогулка</a:t>
            </a:r>
            <a:r>
              <a:rPr lang="ru-RU" altLang="de-CZ" sz="2800">
                <a:latin typeface="Times New Roman" panose="02020603050405020304" pitchFamily="18" charset="0"/>
              </a:rPr>
              <a:t>; "</a:t>
            </a:r>
            <a:r>
              <a:rPr lang="ru-RU" altLang="de-CZ" sz="2800" u="sng">
                <a:latin typeface="Times New Roman" panose="02020603050405020304" pitchFamily="18" charset="0"/>
              </a:rPr>
              <a:t>связанный с производством, изготовлением того, что названо мотивирующим словом</a:t>
            </a:r>
            <a:r>
              <a:rPr lang="ru-RU" altLang="de-CZ" sz="2800">
                <a:latin typeface="Times New Roman" panose="02020603050405020304" pitchFamily="18" charset="0"/>
              </a:rPr>
              <a:t>": </a:t>
            </a:r>
            <a:r>
              <a:rPr lang="ru-RU" altLang="de-CZ" sz="2800" i="1">
                <a:latin typeface="Times New Roman" panose="02020603050405020304" pitchFamily="18" charset="0"/>
              </a:rPr>
              <a:t>лесные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заготовки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кирпичный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завод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молочная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ферма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консервная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промышленность</a:t>
            </a:r>
            <a:r>
              <a:rPr lang="ru-RU" altLang="de-CZ" sz="2800">
                <a:latin typeface="Times New Roman" panose="02020603050405020304" pitchFamily="18" charset="0"/>
              </a:rPr>
              <a:t>; "</a:t>
            </a:r>
            <a:r>
              <a:rPr lang="ru-RU" altLang="de-CZ" sz="2800" u="sng">
                <a:latin typeface="Times New Roman" panose="02020603050405020304" pitchFamily="18" charset="0"/>
              </a:rPr>
              <a:t>действующий или осуществляемый с помощью того, что названо мотивирующим словом</a:t>
            </a:r>
            <a:r>
              <a:rPr lang="ru-RU" altLang="de-CZ" sz="2800">
                <a:latin typeface="Times New Roman" panose="02020603050405020304" pitchFamily="18" charset="0"/>
              </a:rPr>
              <a:t>": </a:t>
            </a:r>
            <a:r>
              <a:rPr lang="ru-RU" altLang="de-CZ" sz="2800" i="1">
                <a:latin typeface="Times New Roman" panose="02020603050405020304" pitchFamily="18" charset="0"/>
              </a:rPr>
              <a:t>солнечные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часы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карандашная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зарисовка</a:t>
            </a:r>
            <a:r>
              <a:rPr lang="ru-RU" altLang="de-CZ" sz="2800">
                <a:latin typeface="Times New Roman" panose="02020603050405020304" pitchFamily="18" charset="0"/>
              </a:rPr>
              <a:t> ,náčrt, kresba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;</a:t>
            </a:r>
            <a:r>
              <a:rPr lang="cs-CZ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"</a:t>
            </a:r>
            <a:r>
              <a:rPr lang="ru-RU" altLang="ja-JP" sz="2800" u="sng">
                <a:latin typeface="Times New Roman" panose="02020603050405020304" pitchFamily="18" charset="0"/>
              </a:rPr>
              <a:t>представляющий собой то, являющийся тем, что названо мотивирующим словом</a:t>
            </a:r>
            <a:r>
              <a:rPr lang="ru-RU" altLang="ja-JP" sz="2800">
                <a:latin typeface="Times New Roman" panose="02020603050405020304" pitchFamily="18" charset="0"/>
              </a:rPr>
              <a:t>": </a:t>
            </a:r>
            <a:r>
              <a:rPr lang="ru-RU" altLang="ja-JP" sz="2800" i="1">
                <a:latin typeface="Times New Roman" panose="02020603050405020304" pitchFamily="18" charset="0"/>
              </a:rPr>
              <a:t>мемуарная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литература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трофейное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оружие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шоссейная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дорога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Inhaltsplatzhalter 2">
            <a:extLst>
              <a:ext uri="{FF2B5EF4-FFF2-40B4-BE49-F238E27FC236}">
                <a16:creationId xmlns:a16="http://schemas.microsoft.com/office/drawing/2014/main" id="{8DAE6AF2-7901-B360-3466-8D327FF9100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466725"/>
            <a:ext cx="9505950" cy="684212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реставрационный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процесс</a:t>
            </a:r>
            <a:r>
              <a:rPr lang="ru-RU" altLang="de-CZ" sz="2800">
                <a:latin typeface="Times New Roman" panose="02020603050405020304" pitchFamily="18" charset="0"/>
              </a:rPr>
              <a:t>; "</a:t>
            </a:r>
            <a:r>
              <a:rPr lang="ru-RU" altLang="de-CZ" sz="2800" u="sng">
                <a:latin typeface="Times New Roman" panose="02020603050405020304" pitchFamily="18" charset="0"/>
              </a:rPr>
              <a:t>похожий на то, напоминающий собой то, что названо мотивирующим словом</a:t>
            </a:r>
            <a:r>
              <a:rPr lang="ru-RU" altLang="de-CZ" sz="2800">
                <a:latin typeface="Times New Roman" panose="02020603050405020304" pitchFamily="18" charset="0"/>
              </a:rPr>
              <a:t>": </a:t>
            </a:r>
            <a:r>
              <a:rPr lang="ru-RU" altLang="de-CZ" sz="2800" i="1">
                <a:latin typeface="Times New Roman" panose="02020603050405020304" pitchFamily="18" charset="0"/>
              </a:rPr>
              <a:t>стальные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мускулы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молочный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туман</a:t>
            </a:r>
            <a:r>
              <a:rPr lang="ru-RU" altLang="de-CZ" sz="2800">
                <a:latin typeface="Times New Roman" panose="02020603050405020304" pitchFamily="18" charset="0"/>
              </a:rPr>
              <a:t>; "</a:t>
            </a:r>
            <a:r>
              <a:rPr lang="ru-RU" altLang="de-CZ" sz="2800" u="sng">
                <a:latin typeface="Times New Roman" panose="02020603050405020304" pitchFamily="18" charset="0"/>
              </a:rPr>
              <a:t>касающийся того, что названо мотивирующим словом</a:t>
            </a:r>
            <a:r>
              <a:rPr lang="ru-RU" altLang="de-CZ" sz="2800">
                <a:latin typeface="Times New Roman" panose="02020603050405020304" pitchFamily="18" charset="0"/>
              </a:rPr>
              <a:t>": </a:t>
            </a:r>
            <a:r>
              <a:rPr lang="ru-RU" altLang="de-CZ" sz="2800" i="1">
                <a:latin typeface="Times New Roman" panose="02020603050405020304" pitchFamily="18" charset="0"/>
              </a:rPr>
              <a:t>земельный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закон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военная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наука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любовные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стихи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восточный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вопрос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школьные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заботы</a:t>
            </a:r>
            <a:r>
              <a:rPr lang="ru-RU" altLang="de-CZ" sz="2800">
                <a:latin typeface="Times New Roman" panose="02020603050405020304" pitchFamily="18" charset="0"/>
              </a:rPr>
              <a:t>.»</a:t>
            </a: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«Значительное количество словоупотреблений, однако, не укладывается в приведенные рубрики, например: </a:t>
            </a:r>
            <a:r>
              <a:rPr lang="ru-RU" altLang="de-CZ" sz="2800" i="1">
                <a:latin typeface="Times New Roman" panose="02020603050405020304" pitchFamily="18" charset="0"/>
              </a:rPr>
              <a:t>военные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приготовления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карманный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вор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лесной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эксперт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зубной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врач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грибное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удовольствие</a:t>
            </a:r>
            <a:r>
              <a:rPr lang="ru-RU" altLang="de-CZ" sz="2800">
                <a:latin typeface="Times New Roman" panose="02020603050405020304" pitchFamily="18" charset="0"/>
              </a:rPr>
              <a:t> ("удовольствие от сбора грибов", устн. речь). Живая речь, в особенности художественная, содержит неисчерпаемые возможности семантического сцепления слов, отражающиеся на контекстуальной семантике относительных прилагательных.»</a:t>
            </a:r>
            <a:endParaRPr lang="de-DE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Inhaltsplatzhalter 2">
            <a:extLst>
              <a:ext uri="{FF2B5EF4-FFF2-40B4-BE49-F238E27FC236}">
                <a16:creationId xmlns:a16="http://schemas.microsoft.com/office/drawing/2014/main" id="{52388700-AD60-DDF9-8BC7-EA6E0E43EAA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23850"/>
            <a:ext cx="9359900" cy="69119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«Некоторые прилагательные данного типа являются качественными. Среди них - прилагательные со знач. "содержащий то, характеризующийся тем, что названо мотивирующим словом", иногда с дополнительной качественной или количественной характеристикой (</a:t>
            </a:r>
            <a:r>
              <a:rPr lang="ru-RU" altLang="de-CZ" sz="2800" i="1">
                <a:latin typeface="Times New Roman" panose="02020603050405020304" pitchFamily="18" charset="0"/>
              </a:rPr>
              <a:t>вкусный</a:t>
            </a:r>
            <a:r>
              <a:rPr lang="ru-RU" altLang="de-CZ" sz="2800">
                <a:latin typeface="Times New Roman" panose="02020603050405020304" pitchFamily="18" charset="0"/>
              </a:rPr>
              <a:t> ,имеющий приятный вкус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сильный</a:t>
            </a:r>
            <a:r>
              <a:rPr lang="ru-RU" altLang="de-CZ" sz="2800">
                <a:latin typeface="Times New Roman" panose="02020603050405020304" pitchFamily="18" charset="0"/>
              </a:rPr>
              <a:t> ,обладающий большой силой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жирный</a:t>
            </a:r>
            <a:r>
              <a:rPr lang="ru-RU" altLang="de-CZ" sz="2800">
                <a:latin typeface="Times New Roman" panose="02020603050405020304" pitchFamily="18" charset="0"/>
              </a:rPr>
              <a:t> ,содержащий много жира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людный</a:t>
            </a:r>
            <a:r>
              <a:rPr lang="ru-RU" altLang="de-CZ" sz="2800">
                <a:latin typeface="Times New Roman" panose="02020603050405020304" pitchFamily="18" charset="0"/>
              </a:rPr>
              <a:t> ,с большим количеством людей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шумный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ароматный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авторитетный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полезный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целостный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ритмичный</a:t>
            </a:r>
            <a:r>
              <a:rPr lang="ru-RU" altLang="de-CZ" sz="2800">
                <a:latin typeface="Times New Roman" panose="02020603050405020304" pitchFamily="18" charset="0"/>
              </a:rPr>
              <a:t>), иногда с оттенком "склонный к тому, что названо этим словом" (</a:t>
            </a:r>
            <a:r>
              <a:rPr lang="ru-RU" altLang="de-CZ" sz="2800" i="1">
                <a:latin typeface="Times New Roman" panose="02020603050405020304" pitchFamily="18" charset="0"/>
              </a:rPr>
              <a:t>ироничный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апатичный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патетичный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эмоциональный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импульсивный</a:t>
            </a:r>
            <a:r>
              <a:rPr lang="ru-RU" altLang="de-CZ" sz="2800">
                <a:latin typeface="Times New Roman" panose="02020603050405020304" pitchFamily="18" charset="0"/>
              </a:rPr>
              <a:t>), а также со знач. "представляющий собой то, что названо мотивирующим словом" (</a:t>
            </a:r>
            <a:r>
              <a:rPr lang="ru-RU" altLang="de-CZ" sz="2800" i="1">
                <a:latin typeface="Times New Roman" panose="02020603050405020304" pitchFamily="18" charset="0"/>
              </a:rPr>
              <a:t>контрастный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типичный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иллюстративный</a:t>
            </a:r>
            <a:r>
              <a:rPr lang="ru-RU" altLang="de-CZ" sz="2800">
                <a:latin typeface="Times New Roman" panose="02020603050405020304" pitchFamily="18" charset="0"/>
              </a:rPr>
              <a:t>).»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 Unicode MS"/>
      </a:majorFont>
      <a:minorFont>
        <a:latin typeface="Arial"/>
        <a:ea typeface="ＭＳ Ｐゴシック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4403</Words>
  <Application>Microsoft Macintosh PowerPoint</Application>
  <PresentationFormat>Benutzerdefiniert</PresentationFormat>
  <Paragraphs>92</Paragraphs>
  <Slides>40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40</vt:i4>
      </vt:variant>
    </vt:vector>
  </HeadingPairs>
  <TitlesOfParts>
    <vt:vector size="44" baseType="lpstr">
      <vt:lpstr>Arial Unicode MS</vt:lpstr>
      <vt:lpstr>Arial</vt:lpstr>
      <vt:lpstr>Times New Roman</vt:lpstr>
      <vt:lpstr>Office-Design</vt:lpstr>
      <vt:lpstr>Lexikologie a slovotvorba ruštiny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Aktuální otázky gramatické struktury ruštiny</dc:title>
  <dc:creator>Markus Giger</dc:creator>
  <cp:lastModifiedBy>Giger, Markus</cp:lastModifiedBy>
  <cp:revision>1032</cp:revision>
  <cp:lastPrinted>2014-04-01T09:02:10Z</cp:lastPrinted>
  <dcterms:created xsi:type="dcterms:W3CDTF">2012-10-11T18:59:19Z</dcterms:created>
  <dcterms:modified xsi:type="dcterms:W3CDTF">2026-04-29T08:22:30Z</dcterms:modified>
</cp:coreProperties>
</file>