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90" r:id="rId5"/>
    <p:sldId id="288" r:id="rId6"/>
    <p:sldId id="283" r:id="rId7"/>
    <p:sldId id="289" r:id="rId8"/>
    <p:sldId id="284" r:id="rId9"/>
    <p:sldId id="285" r:id="rId10"/>
    <p:sldId id="286" r:id="rId11"/>
    <p:sldId id="294" r:id="rId12"/>
    <p:sldId id="293" r:id="rId13"/>
    <p:sldId id="292" r:id="rId14"/>
    <p:sldId id="291" r:id="rId15"/>
    <p:sldId id="263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10"/>
    <p:restoredTop sz="95064"/>
  </p:normalViewPr>
  <p:slideViewPr>
    <p:cSldViewPr snapToGrid="0" snapToObjects="1">
      <p:cViewPr varScale="1">
        <p:scale>
          <a:sx n="93" d="100"/>
          <a:sy n="93" d="100"/>
        </p:scale>
        <p:origin x="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569" y="1694329"/>
            <a:ext cx="9764862" cy="2191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5000" b="1" dirty="0"/>
              <a:t>Fyzická příprava vojsk (1) </a:t>
            </a:r>
            <a:br>
              <a:rPr lang="cs-CZ" sz="5000" b="1" dirty="0"/>
            </a:br>
            <a:r>
              <a:rPr lang="cs-CZ" sz="5000" b="1" dirty="0"/>
              <a:t>Základní rozdělení cviků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76E8166F-4DEB-D040-A75B-D93869ADD586}"/>
              </a:ext>
            </a:extLst>
          </p:cNvPr>
          <p:cNvSpPr txBox="1"/>
          <p:nvPr/>
        </p:nvSpPr>
        <p:spPr>
          <a:xfrm>
            <a:off x="873252" y="1803744"/>
            <a:ext cx="1079449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cs-CZ" sz="3600" dirty="0"/>
              <a:t>Cviky na rozvoj maximálního mechanického výkonu (power) jako je např. </a:t>
            </a:r>
            <a:r>
              <a:rPr lang="cs-CZ" sz="3600" b="1" dirty="0"/>
              <a:t>nadhoz, silové přemístění, výraz s činkou</a:t>
            </a:r>
            <a:r>
              <a:rPr lang="cs-CZ" sz="3600" dirty="0"/>
              <a:t>, by se měly provádět jako první během tréninku. Po nich by měly následovat další základní cviky a poté pomocné cviky.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5A925E59-0021-AE44-989D-2516A19B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898" y="64008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Posloupnost</a:t>
            </a:r>
          </a:p>
        </p:txBody>
      </p:sp>
    </p:spTree>
    <p:extLst>
      <p:ext uri="{BB962C8B-B14F-4D97-AF65-F5344CB8AC3E}">
        <p14:creationId xmlns:p14="http://schemas.microsoft.com/office/powerpoint/2010/main" val="346383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08C0E58-4068-3A44-B126-6F5262AED62B}"/>
              </a:ext>
            </a:extLst>
          </p:cNvPr>
          <p:cNvSpPr txBox="1"/>
          <p:nvPr/>
        </p:nvSpPr>
        <p:spPr>
          <a:xfrm>
            <a:off x="1060704" y="1443841"/>
            <a:ext cx="105887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cs-CZ" sz="3600" dirty="0"/>
              <a:t>Cviky na rozvoj maximálního mechanického výkonu vyžadují nejvyšší úroveň dovednosti a koncentrace ze všech těchto cviků. Rovněž bývají nejvíce ovlivněné únavou. Začnou-li být sportovci unavení, jsou náchylnější k používání špatné techniky a následně jsou vystaveni </a:t>
            </a:r>
            <a:r>
              <a:rPr lang="cs-CZ" sz="3600" b="1" dirty="0"/>
              <a:t>většímu riziku zranění.</a:t>
            </a:r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051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DED5CD-6A6B-0B4A-8AB3-040ADFF2A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74320"/>
            <a:ext cx="10753344" cy="3581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3200" b="1" dirty="0"/>
              <a:t>Kombinace cviků na horní a dolní polovinu těla (</a:t>
            </a:r>
            <a:r>
              <a:rPr lang="cs-CZ" sz="3200" b="1" dirty="0" err="1"/>
              <a:t>Upper</a:t>
            </a:r>
            <a:r>
              <a:rPr lang="cs-CZ" sz="3200" b="1" dirty="0"/>
              <a:t> </a:t>
            </a:r>
            <a:r>
              <a:rPr lang="cs-CZ" sz="3200" b="1" dirty="0" err="1"/>
              <a:t>x</a:t>
            </a:r>
            <a:r>
              <a:rPr lang="cs-CZ" sz="3200" b="1" dirty="0"/>
              <a:t> Lower)</a:t>
            </a:r>
            <a:endParaRPr lang="cs-CZ" sz="3200" dirty="0"/>
          </a:p>
          <a:p>
            <a:pPr algn="just">
              <a:lnSpc>
                <a:spcPct val="100000"/>
              </a:lnSpc>
            </a:pPr>
            <a:r>
              <a:rPr lang="cs-CZ" sz="3200" dirty="0"/>
              <a:t>Jednou z metod, jak poskytnout sportovci příležitost se lépe regenerovat mezi cviky, je střídat cviky na horní a dolní polovinu těla. Toto uspořádání je obzvláště vhodné pro netrénované jedince, pro které je provedení několika cvičení na horní nebo dolní polovinu těla za sebou příliš namáhavé. V případě, že je také omezen čas tréninku, minimalizuje tato metoda intervaly odpočinku mezi cviky a maximalizuje odpočinek jednotlivých částí těla. Metoda, kdy se cviky provádějí s minimálním časem odpočinku (20-30 sekund), se nazývá </a:t>
            </a:r>
            <a:r>
              <a:rPr lang="cs-CZ" sz="3200" b="1" dirty="0"/>
              <a:t>kruhový trénink</a:t>
            </a:r>
            <a:r>
              <a:rPr lang="cs-CZ" sz="3200" dirty="0"/>
              <a:t>.</a:t>
            </a:r>
          </a:p>
          <a:p>
            <a:pPr algn="just"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1933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939AF-71C2-4640-8CA5-403BCC62F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32" y="365760"/>
            <a:ext cx="11059668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200" b="1" dirty="0"/>
              <a:t>Kombinace "tlakových" a "tahových" cviků (</a:t>
            </a:r>
            <a:r>
              <a:rPr lang="cs-CZ" sz="3200" b="1" dirty="0" err="1"/>
              <a:t>Push</a:t>
            </a:r>
            <a:r>
              <a:rPr lang="cs-CZ" sz="3200" b="1" dirty="0"/>
              <a:t> and </a:t>
            </a:r>
            <a:r>
              <a:rPr lang="cs-CZ" sz="3200" b="1" dirty="0" err="1"/>
              <a:t>Pull</a:t>
            </a:r>
            <a:r>
              <a:rPr lang="cs-CZ" sz="3200" b="1" dirty="0"/>
              <a:t>)</a:t>
            </a:r>
            <a:endParaRPr lang="cs-CZ" sz="3200" dirty="0"/>
          </a:p>
          <a:p>
            <a:pPr algn="just"/>
            <a:r>
              <a:rPr lang="cs-CZ" sz="3200" dirty="0"/>
              <a:t>Další metodou, která zlepšuje regeneraci a zotavení mezi cviky, je střídat tlakové cviky (např. benchpress, tlaky na ramena s činkou a francouzský tlak) s tahovými cviky (např. stahování kladky širokým úchopem, veslování s kladkou v sedě, bicepsový zdvih s činkou). Tato kombinace cviků zajistí, že ve dvou po sobě následujících cvicích (v některých případech sériích) nebudou zapojeny stejné svalové skupiny. Tím se snižuje únava v zapojených svalech. Střídání tlakových a tahových cviků se využívá také v kruhovém tréninku. Aplikace této metody je ideální pro sportovce, kteří začínají se silovým tréninkem, nebo se k němu vrací.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0354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34AE47-16BE-D54B-B494-4DF36D2AD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368" y="0"/>
            <a:ext cx="10536936" cy="35814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cs-CZ" sz="3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3200" b="1" dirty="0"/>
              <a:t>Super série a sloučená série</a:t>
            </a:r>
            <a:endParaRPr lang="cs-CZ" sz="3200" dirty="0"/>
          </a:p>
          <a:p>
            <a:pPr algn="just">
              <a:lnSpc>
                <a:spcPct val="100000"/>
              </a:lnSpc>
            </a:pPr>
            <a:r>
              <a:rPr lang="cs-CZ" sz="3200" dirty="0"/>
              <a:t>Další metodou řazení cviků je nechat sportovce vykonat sérii dvojice cviků s jen malým nebo bez odpočinku mezi sériemi. Jako dva běžné příklady lze uvést super sérii a složenou sérii. Super série zahrnuje dva po sobě následující cviky, které namáhají dva protilehlé svaly nebo skupiny svalů (tj. </a:t>
            </a:r>
            <a:r>
              <a:rPr lang="cs-CZ" sz="3200" b="1" dirty="0"/>
              <a:t>agonistu a antagonistu</a:t>
            </a:r>
            <a:r>
              <a:rPr lang="cs-CZ" sz="3200" dirty="0"/>
              <a:t>). Například kombinace cviků zaměřených na dvojhlavý sval pažní a trojhlavý sval pažní. Při složené sérii se po sobě provádí dva různé cviky na stejné skupiny svalů.</a:t>
            </a:r>
          </a:p>
          <a:p>
            <a:pPr algn="just"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2720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3838"/>
            <a:ext cx="9601200" cy="1485900"/>
          </a:xfrm>
        </p:spPr>
        <p:txBody>
          <a:bodyPr/>
          <a:lstStyle/>
          <a:p>
            <a:pPr algn="ctr"/>
            <a:r>
              <a:rPr lang="cs-CZ" sz="5400" b="1" dirty="0"/>
              <a:t>Otázky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66009"/>
            <a:ext cx="10113818" cy="402291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3200" dirty="0"/>
              <a:t>Co je to super série?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200" dirty="0"/>
              <a:t>Napište příklad cviků na “</a:t>
            </a:r>
            <a:r>
              <a:rPr lang="cs-CZ" sz="3200" dirty="0" err="1"/>
              <a:t>Push</a:t>
            </a:r>
            <a:r>
              <a:rPr lang="cs-CZ" sz="3200" dirty="0"/>
              <a:t> and </a:t>
            </a:r>
            <a:r>
              <a:rPr lang="cs-CZ" sz="3200" dirty="0" err="1"/>
              <a:t>Pull</a:t>
            </a:r>
            <a:r>
              <a:rPr lang="cs-CZ" sz="3200" dirty="0"/>
              <a:t>“?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200" dirty="0"/>
              <a:t>Jakým cvikem by mohl začínat trénink na rozvoj maximálního mechanického výkonu?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200" dirty="0"/>
              <a:t>Napište příklad komplexního cviku.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200" dirty="0"/>
              <a:t>Jak se nazývá roční tréninkový cyklus?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601200" cy="1485900"/>
          </a:xfrm>
        </p:spPr>
        <p:txBody>
          <a:bodyPr/>
          <a:lstStyle/>
          <a:p>
            <a:pPr algn="ctr"/>
            <a:r>
              <a:rPr lang="cs-CZ" b="1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460500"/>
            <a:ext cx="9448802" cy="49403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STOPPANI, J. </a:t>
            </a:r>
            <a:r>
              <a:rPr lang="cs-CZ" sz="2400" b="0" i="1" u="none" strike="noStrike" dirty="0">
                <a:solidFill>
                  <a:srgbClr val="212529"/>
                </a:solidFill>
                <a:effectLst/>
              </a:rPr>
              <a:t>Velká kniha posilování: tréninkové metody a plány : 381 posilovacích cviků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. Druhé, přepracované a rozšíření vydání. Přeložil Libor SOUMAR. Praha: Grada Publishing, 2016. Sport extra. ISBN 9788024756431</a:t>
            </a:r>
          </a:p>
          <a:p>
            <a:pPr algn="just">
              <a:lnSpc>
                <a:spcPct val="100000"/>
              </a:lnSpc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RI</a:t>
            </a:r>
            <a:r>
              <a:rPr lang="cs-CZ" sz="2400" dirty="0">
                <a:solidFill>
                  <a:srgbClr val="212529"/>
                </a:solidFill>
              </a:rPr>
              <a:t>PPETOE, M., &amp; KILGORE, L. (2005). </a:t>
            </a:r>
            <a:r>
              <a:rPr lang="cs-CZ" sz="2400" dirty="0" err="1">
                <a:solidFill>
                  <a:srgbClr val="212529"/>
                </a:solidFill>
              </a:rPr>
              <a:t>Starting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strength</a:t>
            </a:r>
            <a:r>
              <a:rPr lang="cs-CZ" sz="2400" dirty="0">
                <a:solidFill>
                  <a:srgbClr val="212529"/>
                </a:solidFill>
              </a:rPr>
              <a:t>: A </a:t>
            </a:r>
            <a:r>
              <a:rPr lang="cs-CZ" sz="2400" dirty="0" err="1">
                <a:solidFill>
                  <a:srgbClr val="212529"/>
                </a:solidFill>
              </a:rPr>
              <a:t>simple</a:t>
            </a:r>
            <a:r>
              <a:rPr lang="cs-CZ" sz="2400" dirty="0">
                <a:solidFill>
                  <a:srgbClr val="212529"/>
                </a:solidFill>
              </a:rPr>
              <a:t> and practical guide for </a:t>
            </a:r>
            <a:r>
              <a:rPr lang="cs-CZ" sz="2400" dirty="0" err="1">
                <a:solidFill>
                  <a:srgbClr val="212529"/>
                </a:solidFill>
              </a:rPr>
              <a:t>coaching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beginners</a:t>
            </a:r>
            <a:r>
              <a:rPr lang="cs-CZ" sz="2400" dirty="0">
                <a:solidFill>
                  <a:srgbClr val="212529"/>
                </a:solidFill>
              </a:rPr>
              <a:t>. The </a:t>
            </a:r>
            <a:r>
              <a:rPr lang="cs-CZ" sz="2400" dirty="0" err="1">
                <a:solidFill>
                  <a:srgbClr val="212529"/>
                </a:solidFill>
              </a:rPr>
              <a:t>Aasgaard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Company</a:t>
            </a:r>
            <a:r>
              <a:rPr lang="cs-CZ" sz="2400" dirty="0">
                <a:solidFill>
                  <a:srgbClr val="212529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400" dirty="0">
                <a:solidFill>
                  <a:srgbClr val="212529"/>
                </a:solidFill>
              </a:rPr>
              <a:t>RIPPETOE, M., &amp; BRADFORD, S.E. </a:t>
            </a:r>
            <a:r>
              <a:rPr lang="cs-CZ" sz="2400" dirty="0" err="1">
                <a:solidFill>
                  <a:srgbClr val="212529"/>
                </a:solidFill>
              </a:rPr>
              <a:t>Starting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strength</a:t>
            </a:r>
            <a:r>
              <a:rPr lang="cs-CZ" sz="2400" dirty="0">
                <a:solidFill>
                  <a:srgbClr val="212529"/>
                </a:solidFill>
              </a:rPr>
              <a:t>: Basic barbell </a:t>
            </a:r>
            <a:r>
              <a:rPr lang="cs-CZ" sz="2400" dirty="0" err="1">
                <a:solidFill>
                  <a:srgbClr val="212529"/>
                </a:solidFill>
              </a:rPr>
              <a:t>training</a:t>
            </a:r>
            <a:r>
              <a:rPr lang="cs-CZ" sz="2400" dirty="0">
                <a:solidFill>
                  <a:srgbClr val="212529"/>
                </a:solidFill>
              </a:rPr>
              <a:t>. </a:t>
            </a:r>
            <a:r>
              <a:rPr lang="cs-CZ" sz="2400" dirty="0" err="1">
                <a:solidFill>
                  <a:srgbClr val="212529"/>
                </a:solidFill>
              </a:rPr>
              <a:t>Wichita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Falls</a:t>
            </a:r>
            <a:r>
              <a:rPr lang="cs-CZ" sz="2400" dirty="0">
                <a:solidFill>
                  <a:srgbClr val="212529"/>
                </a:solidFill>
              </a:rPr>
              <a:t>, TX: </a:t>
            </a:r>
            <a:r>
              <a:rPr lang="cs-CZ" sz="2400" dirty="0" err="1">
                <a:solidFill>
                  <a:srgbClr val="212529"/>
                </a:solidFill>
              </a:rPr>
              <a:t>Aasgaard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Company</a:t>
            </a:r>
            <a:r>
              <a:rPr lang="cs-CZ" sz="2400" dirty="0">
                <a:solidFill>
                  <a:srgbClr val="212529"/>
                </a:solidFill>
              </a:rPr>
              <a:t>, 2017. </a:t>
            </a:r>
          </a:p>
          <a:p>
            <a:pPr algn="just">
              <a:lnSpc>
                <a:spcPct val="100000"/>
              </a:lnSpc>
            </a:pPr>
            <a:r>
              <a:rPr lang="cs-CZ" sz="2400" b="0" i="1" u="none" strike="noStrike" dirty="0" err="1">
                <a:solidFill>
                  <a:srgbClr val="212529"/>
                </a:solidFill>
                <a:effectLst/>
              </a:rPr>
              <a:t>Benefits</a:t>
            </a:r>
            <a:r>
              <a:rPr lang="cs-CZ" sz="2400" b="0" i="1" u="none" strike="noStrike" dirty="0">
                <a:solidFill>
                  <a:srgbClr val="212529"/>
                </a:solidFill>
                <a:effectLst/>
              </a:rPr>
              <a:t> of squats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 [online]. [cit. 2022-10-14]. Dostupné z: https://</a:t>
            </a:r>
            <a:r>
              <a:rPr lang="cs-CZ" sz="2400" b="0" i="0" u="none" strike="noStrike" dirty="0" err="1">
                <a:solidFill>
                  <a:srgbClr val="212529"/>
                </a:solidFill>
                <a:effectLst/>
              </a:rPr>
              <a:t>www.insider.com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/</a:t>
            </a:r>
            <a:r>
              <a:rPr lang="cs-CZ" sz="2400" b="0" i="0" u="none" strike="noStrike" dirty="0" err="1">
                <a:solidFill>
                  <a:srgbClr val="212529"/>
                </a:solidFill>
                <a:effectLst/>
              </a:rPr>
              <a:t>guides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/</a:t>
            </a:r>
            <a:r>
              <a:rPr lang="cs-CZ" sz="2400" b="0" i="0" u="none" strike="noStrike" dirty="0" err="1">
                <a:solidFill>
                  <a:srgbClr val="212529"/>
                </a:solidFill>
                <a:effectLst/>
              </a:rPr>
              <a:t>health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/fitness/</a:t>
            </a:r>
            <a:r>
              <a:rPr lang="cs-CZ" sz="2400" b="0" i="0" u="none" strike="noStrike" dirty="0" err="1">
                <a:solidFill>
                  <a:srgbClr val="212529"/>
                </a:solidFill>
                <a:effectLst/>
              </a:rPr>
              <a:t>benefits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-of-squats</a:t>
            </a:r>
            <a:endParaRPr lang="cs-CZ" sz="2400" dirty="0">
              <a:solidFill>
                <a:srgbClr val="212529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Trénink silových schopností [online]. [cit. 2022-10-17]. Dostupné z: https://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www.fsps.muni.cz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/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emuni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/data/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reader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/book-5/07.html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018" y="695325"/>
            <a:ext cx="10356272" cy="546734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600" b="1" dirty="0"/>
              <a:t>Cíl: </a:t>
            </a:r>
            <a:r>
              <a:rPr lang="cs-CZ" sz="3600" dirty="0"/>
              <a:t>Poskytnout studentům základní informace pro správné zařazení různých variant cviků do silového tréninku</a:t>
            </a:r>
          </a:p>
          <a:p>
            <a:pPr algn="just">
              <a:lnSpc>
                <a:spcPct val="100000"/>
              </a:lnSpc>
            </a:pPr>
            <a:r>
              <a:rPr lang="cs-CZ" sz="3600" b="1" dirty="0"/>
              <a:t>Průběh: </a:t>
            </a:r>
            <a:r>
              <a:rPr lang="cs-CZ" sz="3600" dirty="0"/>
              <a:t>V rámci praktické výuky, prakticky seznámit studenty s variantami cviků a jejich zařazením do silového tréninku</a:t>
            </a:r>
          </a:p>
          <a:p>
            <a:pPr algn="just">
              <a:lnSpc>
                <a:spcPct val="100000"/>
              </a:lnSpc>
            </a:pPr>
            <a:r>
              <a:rPr lang="cs-CZ" sz="3600" b="1" dirty="0"/>
              <a:t>Klíčová slova:</a:t>
            </a:r>
            <a:r>
              <a:rPr lang="cs-CZ" sz="3600" dirty="0"/>
              <a:t> silový trénink, didaktika, technika, objem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9E182-614B-154D-8517-B7005E6F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16" y="393192"/>
            <a:ext cx="10695432" cy="610001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600" b="1" dirty="0"/>
              <a:t>Silový trénink </a:t>
            </a:r>
            <a:r>
              <a:rPr lang="cs-CZ" sz="3600" dirty="0"/>
              <a:t>absolvuje široké spektrum jedinců, a to z mnoha rozličných důvodů. Nejčastěji je to proto, že se snaží získat svalovou sílu nebo zvětšit svalový objem a současně snížit množství podkožního tuku. Většina lidí očekává, že tyto tělesné změny povedou ke zlepšení sportovního výkonu či k usnadnění běžných denních činností.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A2FE02B-60F1-C547-A3A7-E12D909C0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5320" y="4169664"/>
            <a:ext cx="2578907" cy="2295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9343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33D30-1AB0-A145-A2AC-F182BF88C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688" y="1060704"/>
            <a:ext cx="10789920" cy="35814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600" dirty="0"/>
              <a:t>Silový trénink však vede ke změnám v tělesné stavbě pouze za předpokladu dodržování určitých principů, které jsou dále zmíněny v průběhu tohoto předmětu. Tyto principy jsou nezbytné pochopení účinků silového tréninku – naučí nás, jak trénink individualizovat, aby splnil požadované cíle, a jak jej modifikovat, aby trvale docházelo k rozvoji síly a svalové hmoty.</a:t>
            </a:r>
          </a:p>
        </p:txBody>
      </p:sp>
    </p:spTree>
    <p:extLst>
      <p:ext uri="{BB962C8B-B14F-4D97-AF65-F5344CB8AC3E}">
        <p14:creationId xmlns:p14="http://schemas.microsoft.com/office/powerpoint/2010/main" val="9880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F3AB2-88FD-C142-A646-067A85B4E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808" y="226179"/>
            <a:ext cx="10738104" cy="59301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600" dirty="0"/>
              <a:t>Plán v průběhu celého roku - makrocyklus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Dodržování mezocyklů, specifičnosti ale i variability včetně dostatečného odpočinku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Požadované změny minimálně 6 týdnů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Rozložení 50 % dolní končetiny, 30 % trup, 20 % horní končetiny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Zařazovat i cvičení s vlastním tělem (skoky, sprinty, plyometrická cvičení)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Pracovat na zvýšení vnitrosvalové a mezisvalové koordinace</a:t>
            </a:r>
          </a:p>
        </p:txBody>
      </p:sp>
    </p:spTree>
    <p:extLst>
      <p:ext uri="{BB962C8B-B14F-4D97-AF65-F5344CB8AC3E}">
        <p14:creationId xmlns:p14="http://schemas.microsoft.com/office/powerpoint/2010/main" val="370552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A4D04-0DAF-BC40-8A8C-806B6989D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127" y="1572399"/>
            <a:ext cx="10354056" cy="473843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600" dirty="0"/>
              <a:t>Základní = pohyby ve více kloubech, vyžadují koordinované použití většího počtu svalových skupin (např. mrtvý tah, dřep atd.)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Doplňkové = pohyb se děje většinou v jednom kloubu (např. bicepsový zdvih, předkopávání atd.)</a:t>
            </a:r>
          </a:p>
          <a:p>
            <a:pPr algn="just">
              <a:lnSpc>
                <a:spcPct val="100000"/>
              </a:lnSpc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6890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A4D04-0DAF-BC40-8A8C-806B6989D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327" y="1235442"/>
            <a:ext cx="10021824" cy="473843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600" dirty="0"/>
              <a:t>U svalové hypertrofie lze cviky rozdělit na cviky se zapojením více kloubů a na cviky, při nichž se pohybuje pouze jeden kloub. V kulturistice se používají termíny kombinované a izolované.</a:t>
            </a:r>
          </a:p>
          <a:p>
            <a:pPr algn="just">
              <a:lnSpc>
                <a:spcPct val="100000"/>
              </a:lnSpc>
            </a:pPr>
            <a:r>
              <a:rPr lang="cs-CZ" sz="3600" dirty="0"/>
              <a:t>Svalová skupina hrudník = bench press jako kombinovaný cvik a rozpažování s jednoručkami jako izolovaný cvik</a:t>
            </a:r>
          </a:p>
        </p:txBody>
      </p:sp>
    </p:spTree>
    <p:extLst>
      <p:ext uri="{BB962C8B-B14F-4D97-AF65-F5344CB8AC3E}">
        <p14:creationId xmlns:p14="http://schemas.microsoft.com/office/powerpoint/2010/main" val="136260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4A1142AC-06C3-0D46-B61A-E683FA47A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358640"/>
              </p:ext>
            </p:extLst>
          </p:nvPr>
        </p:nvGraphicFramePr>
        <p:xfrm>
          <a:off x="2066544" y="203702"/>
          <a:ext cx="9235440" cy="645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134518845"/>
                    </a:ext>
                  </a:extLst>
                </a:gridCol>
                <a:gridCol w="4892040">
                  <a:extLst>
                    <a:ext uri="{9D8B030D-6E8A-4147-A177-3AD203B41FA5}">
                      <a16:colId xmlns:a16="http://schemas.microsoft.com/office/drawing/2014/main" val="2290948630"/>
                    </a:ext>
                  </a:extLst>
                </a:gridCol>
              </a:tblGrid>
              <a:tr h="468219">
                <a:tc>
                  <a:txBody>
                    <a:bodyPr/>
                    <a:lstStyle/>
                    <a:p>
                      <a:pPr algn="ctr"/>
                      <a:r>
                        <a:rPr lang="cs-CZ" sz="1900" b="1" dirty="0"/>
                        <a:t>Metodotvorný činitel</a:t>
                      </a:r>
                    </a:p>
                  </a:txBody>
                  <a:tcPr marL="86008" marR="86008" marT="43004" marB="430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b="1" dirty="0"/>
                        <a:t>Popis</a:t>
                      </a:r>
                    </a:p>
                  </a:txBody>
                  <a:tcPr marL="86008" marR="86008" marT="43004" marB="43004"/>
                </a:tc>
                <a:extLst>
                  <a:ext uri="{0D108BD9-81ED-4DB2-BD59-A6C34878D82A}">
                    <a16:rowId xmlns:a16="http://schemas.microsoft.com/office/drawing/2014/main" val="1317747121"/>
                  </a:ext>
                </a:extLst>
              </a:tr>
              <a:tr h="1470073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Výběr cviků</a:t>
                      </a:r>
                    </a:p>
                  </a:txBody>
                  <a:tcPr marL="86008" marR="86008" marT="43004" marB="430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Základní cviky</a:t>
                      </a:r>
                    </a:p>
                    <a:p>
                      <a:pPr algn="ctr"/>
                      <a:r>
                        <a:rPr lang="cs-CZ" sz="1700" b="1" dirty="0"/>
                        <a:t>Doplňkové cviky</a:t>
                      </a:r>
                    </a:p>
                    <a:p>
                      <a:pPr algn="ctr"/>
                      <a:r>
                        <a:rPr lang="cs-CZ" sz="1700" b="1" dirty="0"/>
                        <a:t>Komplexní cviky</a:t>
                      </a:r>
                    </a:p>
                    <a:p>
                      <a:pPr algn="ctr"/>
                      <a:r>
                        <a:rPr lang="cs-CZ" sz="1700" b="1" dirty="0"/>
                        <a:t>Izolované cviky</a:t>
                      </a:r>
                    </a:p>
                    <a:p>
                      <a:pPr algn="ctr"/>
                      <a:r>
                        <a:rPr lang="cs-CZ" sz="1700" b="1" dirty="0"/>
                        <a:t>Nářadí, náčiní</a:t>
                      </a:r>
                    </a:p>
                  </a:txBody>
                  <a:tcPr marL="86008" marR="86008" marT="43004" marB="43004"/>
                </a:tc>
                <a:extLst>
                  <a:ext uri="{0D108BD9-81ED-4DB2-BD59-A6C34878D82A}">
                    <a16:rowId xmlns:a16="http://schemas.microsoft.com/office/drawing/2014/main" val="678967544"/>
                  </a:ext>
                </a:extLst>
              </a:tr>
              <a:tr h="1608260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Pořadí cviků</a:t>
                      </a:r>
                    </a:p>
                  </a:txBody>
                  <a:tcPr marL="86008" marR="86008" marT="43004" marB="430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Základní cviky následované doplňkovými</a:t>
                      </a:r>
                    </a:p>
                    <a:p>
                      <a:pPr algn="ctr"/>
                      <a:r>
                        <a:rPr lang="cs-CZ" sz="1700" b="1" dirty="0"/>
                        <a:t>Velké svalové skupiny před malými</a:t>
                      </a:r>
                    </a:p>
                    <a:p>
                      <a:pPr algn="ctr"/>
                      <a:r>
                        <a:rPr lang="cs-CZ" sz="1700" b="1" dirty="0"/>
                        <a:t>Zaostávající svalové skupiny na začátek</a:t>
                      </a:r>
                    </a:p>
                    <a:p>
                      <a:pPr algn="ctr"/>
                      <a:r>
                        <a:rPr lang="cs-CZ" sz="1700" b="1" dirty="0"/>
                        <a:t>Všechny série cviku v řadě</a:t>
                      </a:r>
                    </a:p>
                    <a:p>
                      <a:pPr algn="ctr"/>
                      <a:r>
                        <a:rPr lang="cs-CZ" sz="1700" b="1" dirty="0"/>
                        <a:t>Super série</a:t>
                      </a:r>
                    </a:p>
                  </a:txBody>
                  <a:tcPr marL="86008" marR="86008" marT="43004" marB="43004"/>
                </a:tc>
                <a:extLst>
                  <a:ext uri="{0D108BD9-81ED-4DB2-BD59-A6C34878D82A}">
                    <a16:rowId xmlns:a16="http://schemas.microsoft.com/office/drawing/2014/main" val="1164661609"/>
                  </a:ext>
                </a:extLst>
              </a:tr>
              <a:tr h="1194435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Počet sérií</a:t>
                      </a:r>
                    </a:p>
                  </a:txBody>
                  <a:tcPr marL="86008" marR="86008" marT="43004" marB="430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Objem</a:t>
                      </a:r>
                    </a:p>
                    <a:p>
                      <a:pPr algn="ctr"/>
                      <a:r>
                        <a:rPr lang="cs-CZ" sz="1700" b="1" dirty="0"/>
                        <a:t>Jedna série</a:t>
                      </a:r>
                    </a:p>
                    <a:p>
                      <a:pPr algn="ctr"/>
                      <a:r>
                        <a:rPr lang="cs-CZ" sz="1700" b="1" dirty="0"/>
                        <a:t>Více sérií</a:t>
                      </a:r>
                    </a:p>
                    <a:p>
                      <a:pPr algn="ctr"/>
                      <a:r>
                        <a:rPr lang="cs-CZ" sz="1700" b="1" dirty="0"/>
                        <a:t>Počet sérií v tréninkové jednotce</a:t>
                      </a:r>
                    </a:p>
                  </a:txBody>
                  <a:tcPr marL="86008" marR="86008" marT="43004" marB="43004"/>
                </a:tc>
                <a:extLst>
                  <a:ext uri="{0D108BD9-81ED-4DB2-BD59-A6C34878D82A}">
                    <a16:rowId xmlns:a16="http://schemas.microsoft.com/office/drawing/2014/main" val="580980098"/>
                  </a:ext>
                </a:extLst>
              </a:tr>
              <a:tr h="918796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Odpor (intenzita)</a:t>
                      </a:r>
                    </a:p>
                  </a:txBody>
                  <a:tcPr marL="86008" marR="86008" marT="43004" marB="430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Procenta 1 OM</a:t>
                      </a:r>
                    </a:p>
                    <a:p>
                      <a:pPr algn="ctr"/>
                      <a:r>
                        <a:rPr lang="cs-CZ" sz="1700" b="1" dirty="0"/>
                        <a:t>Cílový interval OM</a:t>
                      </a:r>
                    </a:p>
                    <a:p>
                      <a:pPr algn="ctr"/>
                      <a:r>
                        <a:rPr lang="cs-CZ" sz="1700" b="1" dirty="0"/>
                        <a:t>Škála OMNI-</a:t>
                      </a:r>
                      <a:r>
                        <a:rPr lang="cs-CZ" sz="1700" b="1" dirty="0" err="1"/>
                        <a:t>Resistance</a:t>
                      </a:r>
                      <a:endParaRPr lang="cs-CZ" sz="1700" b="1" dirty="0"/>
                    </a:p>
                  </a:txBody>
                  <a:tcPr marL="86008" marR="86008" marT="43004" marB="43004"/>
                </a:tc>
                <a:extLst>
                  <a:ext uri="{0D108BD9-81ED-4DB2-BD59-A6C34878D82A}">
                    <a16:rowId xmlns:a16="http://schemas.microsoft.com/office/drawing/2014/main" val="3158068653"/>
                  </a:ext>
                </a:extLst>
              </a:tr>
              <a:tr h="790812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Přestávka mezi sériemi</a:t>
                      </a:r>
                    </a:p>
                  </a:txBody>
                  <a:tcPr marL="86008" marR="86008" marT="43004" marB="430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/>
                        <a:t>Dle odporu, požadované adaptaci, energetické zóně, technice</a:t>
                      </a:r>
                    </a:p>
                  </a:txBody>
                  <a:tcPr marL="86008" marR="86008" marT="43004" marB="43004"/>
                </a:tc>
                <a:extLst>
                  <a:ext uri="{0D108BD9-81ED-4DB2-BD59-A6C34878D82A}">
                    <a16:rowId xmlns:a16="http://schemas.microsoft.com/office/drawing/2014/main" val="235741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94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C621454-56C4-BD41-B6CE-68AD2745FF5C}"/>
              </a:ext>
            </a:extLst>
          </p:cNvPr>
          <p:cNvSpPr txBox="1"/>
          <p:nvPr/>
        </p:nvSpPr>
        <p:spPr>
          <a:xfrm>
            <a:off x="1041584" y="2069539"/>
            <a:ext cx="101088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cs-CZ" sz="3600" b="1" dirty="0"/>
              <a:t>Lineární periodizace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sz="3600" b="1" dirty="0"/>
              <a:t>Reverzní lineární periodizace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sz="3600" b="1" dirty="0"/>
              <a:t>Vlnová periodizace</a:t>
            </a:r>
          </a:p>
        </p:txBody>
      </p:sp>
    </p:spTree>
    <p:extLst>
      <p:ext uri="{BB962C8B-B14F-4D97-AF65-F5344CB8AC3E}">
        <p14:creationId xmlns:p14="http://schemas.microsoft.com/office/powerpoint/2010/main" val="3007935477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4096</TotalTime>
  <Words>1013</Words>
  <Application>Microsoft Macintosh PowerPoint</Application>
  <PresentationFormat>Širokoúhlá obrazovka</PresentationFormat>
  <Paragraphs>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Franklin Gothic Book</vt:lpstr>
      <vt:lpstr>Wingdings</vt:lpstr>
      <vt:lpstr>Oříznutí</vt:lpstr>
      <vt:lpstr>Fyzická příprava vojsk (1)  Základní rozdělení cviků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Posloupnost</vt:lpstr>
      <vt:lpstr>Prezentace aplikace PowerPoint</vt:lpstr>
      <vt:lpstr>Prezentace aplikace PowerPoint</vt:lpstr>
      <vt:lpstr>Prezentace aplikace PowerPoint</vt:lpstr>
      <vt:lpstr>Prezentace aplikace PowerPoint</vt:lpstr>
      <vt:lpstr>Otázky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26</cp:revision>
  <dcterms:created xsi:type="dcterms:W3CDTF">2021-12-28T14:12:37Z</dcterms:created>
  <dcterms:modified xsi:type="dcterms:W3CDTF">2022-10-17T16:42:42Z</dcterms:modified>
</cp:coreProperties>
</file>