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63" r:id="rId4"/>
    <p:sldId id="269" r:id="rId5"/>
    <p:sldId id="264" r:id="rId6"/>
    <p:sldId id="266" r:id="rId7"/>
    <p:sldId id="265" r:id="rId8"/>
    <p:sldId id="270" r:id="rId9"/>
    <p:sldId id="268" r:id="rId10"/>
    <p:sldId id="258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6876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61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129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44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696430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8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83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18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38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414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83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DD3D3D9-A8E9-4484-B454-CCB8470FE5ED}" type="datetimeFigureOut">
              <a:rPr lang="cs-CZ" smtClean="0"/>
              <a:t>4.5.2020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B7BF549-57E6-4150-BEA4-46B24948E3C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824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5ABA7F3F-D56F-4C06-84AC-03FC83B064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715374B5-D7C8-4AA9-BE65-DB7A0CA9B4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xmlns="" id="{C73A7452-ED0F-4903-A620-8D103E556C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xmlns="" id="{F6A3F6CE-D581-4C37-8822-4F4A68325E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8A62F08-DABE-4B06-BE30-71D9CEA0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>
            <a:normAutofit/>
          </a:bodyPr>
          <a:lstStyle/>
          <a:p>
            <a:r>
              <a:rPr lang="cs-CZ" dirty="0"/>
              <a:t>Stanislav Svačina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BB87EE3-DAA3-421E-97A8-8E666C144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/>
          <a:p>
            <a:pPr>
              <a:lnSpc>
                <a:spcPct val="102000"/>
              </a:lnSpc>
              <a:spcAft>
                <a:spcPts val="600"/>
              </a:spcAft>
            </a:pPr>
            <a:r>
              <a:rPr lang="cs-CZ" sz="1800">
                <a:solidFill>
                  <a:schemeClr val="tx1"/>
                </a:solidFill>
              </a:rPr>
              <a:t>Co se do Průvodce nevešlo 2020</a:t>
            </a:r>
          </a:p>
          <a:p>
            <a:pPr>
              <a:lnSpc>
                <a:spcPct val="102000"/>
              </a:lnSpc>
              <a:spcAft>
                <a:spcPts val="600"/>
              </a:spcAft>
            </a:pPr>
            <a:endParaRPr lang="cs-CZ" sz="1800">
              <a:solidFill>
                <a:schemeClr val="tx1"/>
              </a:solidFill>
            </a:endParaRPr>
          </a:p>
          <a:p>
            <a:pPr>
              <a:lnSpc>
                <a:spcPct val="102000"/>
              </a:lnSpc>
              <a:spcAft>
                <a:spcPts val="600"/>
              </a:spcAft>
            </a:pPr>
            <a:r>
              <a:rPr lang="cs-CZ" sz="1800">
                <a:solidFill>
                  <a:schemeClr val="tx1"/>
                </a:solidFill>
              </a:rPr>
              <a:t>Pavlína Syrůčková</a:t>
            </a:r>
          </a:p>
        </p:txBody>
      </p:sp>
    </p:spTree>
    <p:extLst>
      <p:ext uri="{BB962C8B-B14F-4D97-AF65-F5344CB8AC3E}">
        <p14:creationId xmlns:p14="http://schemas.microsoft.com/office/powerpoint/2010/main" val="3290306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F887AD-F3BC-4494-9F66-B6AF81DED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3026878-5049-40FD-A35F-4733CEE39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87826"/>
            <a:ext cx="9601200" cy="3581400"/>
          </a:xfrm>
        </p:spPr>
        <p:txBody>
          <a:bodyPr>
            <a:normAutofit/>
          </a:bodyPr>
          <a:lstStyle/>
          <a:p>
            <a:r>
              <a:rPr lang="cs-CZ" dirty="0"/>
              <a:t>HRUBÝ, J. </a:t>
            </a:r>
            <a:r>
              <a:rPr lang="cs-CZ" i="1" dirty="0"/>
              <a:t>Velký ilustrovaný průvodce neslyšících a nedoslýchavých po jejich vlastním osudu. </a:t>
            </a:r>
            <a:r>
              <a:rPr lang="cs-CZ" dirty="0"/>
              <a:t>Praha: Federace rodičů a přátel sluchově postižených, 1999.</a:t>
            </a:r>
          </a:p>
          <a:p>
            <a:r>
              <a:rPr lang="cs-CZ" dirty="0"/>
              <a:t>PÁNEK, P. </a:t>
            </a:r>
            <a:r>
              <a:rPr lang="cs-CZ" i="1" dirty="0"/>
              <a:t>Dějiny sportu českých neslyšících. </a:t>
            </a:r>
            <a:r>
              <a:rPr lang="cs-CZ" dirty="0"/>
              <a:t>Praha, 2009. Bakalářská práce. Univerzita Karlova, Filozofická fakulta, Ústav jazyků a komunikace neslyšících. Vedoucí práce Hrubý, Jaroslav.</a:t>
            </a:r>
          </a:p>
          <a:p>
            <a:r>
              <a:rPr lang="cs-CZ" dirty="0"/>
              <a:t>ŠTENCOVÁ, M., HÁJEK P., B. KOLÁŘOVÁ. </a:t>
            </a:r>
            <a:r>
              <a:rPr lang="cs-CZ" i="1" dirty="0"/>
              <a:t>Sto let od narození Stanislava Svačiny.</a:t>
            </a:r>
            <a:r>
              <a:rPr lang="cs-CZ" dirty="0"/>
              <a:t> Speciální pedagogika, 1998. 33-39.</a:t>
            </a:r>
          </a:p>
          <a:p>
            <a:r>
              <a:rPr lang="cs-CZ" dirty="0"/>
              <a:t>HAICL, M. </a:t>
            </a:r>
            <a:r>
              <a:rPr lang="cs-CZ" i="1" dirty="0"/>
              <a:t>Výchovně vzdělávací prostředí a socializační proces sluchově postižených dětí.</a:t>
            </a:r>
            <a:r>
              <a:rPr lang="cs-CZ" dirty="0"/>
              <a:t> Školy pro mládež s poruchami sluchu a řeči, 44-52.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35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56070012-F07F-4AF5-A31F-7F14A16909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xmlns="" id="{91DFA57A-349A-4BFD-B78A-9F99513C17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xmlns="" id="{9B5F8AE6-2E79-4DD0-8E2A-5E00870FD7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5ABA7F3F-D56F-4C06-84AC-03FC83B064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15374B5-D7C8-4AA9-BE65-DB7A0CA9B4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C73A7452-ED0F-4903-A620-8D103E556C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xmlns="" id="{F6A3F6CE-D581-4C37-8822-4F4A68325E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011A8C8D-FF26-4F7D-AD40-7CFADD466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128" y="1788454"/>
            <a:ext cx="8361229" cy="351904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400" b="1" dirty="0" err="1">
                <a:solidFill>
                  <a:schemeClr val="tx2"/>
                </a:solidFill>
              </a:rPr>
              <a:t>Konec</a:t>
            </a:r>
            <a:r>
              <a:rPr lang="en-US" sz="4400" b="1" dirty="0">
                <a:solidFill>
                  <a:schemeClr val="tx2"/>
                </a:solidFill>
              </a:rPr>
              <a:t>. </a:t>
            </a:r>
            <a:r>
              <a:rPr lang="en-US" sz="4000" dirty="0">
                <a:solidFill>
                  <a:schemeClr val="tx2"/>
                </a:solidFill>
              </a:rPr>
              <a:t/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/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/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 err="1">
                <a:solidFill>
                  <a:schemeClr val="tx2"/>
                </a:solidFill>
              </a:rPr>
              <a:t>Děkuji</a:t>
            </a:r>
            <a:r>
              <a:rPr lang="en-US" sz="4000" dirty="0">
                <a:solidFill>
                  <a:schemeClr val="tx2"/>
                </a:solidFill>
              </a:rPr>
              <a:t> za </a:t>
            </a:r>
            <a:r>
              <a:rPr lang="en-US" sz="4000" dirty="0" err="1">
                <a:solidFill>
                  <a:schemeClr val="tx2"/>
                </a:solidFill>
              </a:rPr>
              <a:t>pozornost</a:t>
            </a:r>
            <a:r>
              <a:rPr lang="en-US" sz="4000" dirty="0">
                <a:solidFill>
                  <a:schemeClr val="tx2"/>
                </a:solidFill>
              </a:rPr>
              <a:t>.</a:t>
            </a:r>
            <a:r>
              <a:rPr lang="cs-CZ" sz="4000" dirty="0">
                <a:solidFill>
                  <a:schemeClr val="tx2"/>
                </a:solidFill>
              </a:rPr>
              <a:t/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/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 err="1">
                <a:solidFill>
                  <a:schemeClr val="tx2"/>
                </a:solidFill>
              </a:rPr>
              <a:t>Dotazy</a:t>
            </a:r>
            <a:r>
              <a:rPr lang="en-US" sz="4000" dirty="0">
                <a:solidFill>
                  <a:schemeClr val="tx2"/>
                </a:solidFill>
              </a:rPr>
              <a:t>?</a:t>
            </a:r>
            <a:r>
              <a:rPr lang="en-US" sz="2300" dirty="0">
                <a:solidFill>
                  <a:schemeClr val="tx2"/>
                </a:solidFill>
              </a:rPr>
              <a:t/>
            </a:r>
            <a:br>
              <a:rPr lang="en-US" sz="2300" dirty="0">
                <a:solidFill>
                  <a:schemeClr val="tx2"/>
                </a:solidFill>
              </a:rPr>
            </a:br>
            <a:endParaRPr lang="en-US" sz="23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770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FFA2C89F-03EC-4330-85CC-3DECA855F7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xmlns="" id="{097B615D-C859-4D7D-ACCD-27E77B3F1B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xmlns="" id="{5FD622C9-681D-4711-9251-1CAA919A60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7E498B7-99CF-4251-BD2C-18524D1DC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BB0919-7B3B-442D-A2BA-C8F4B9D70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8004" y="1480929"/>
            <a:ext cx="5607908" cy="3254321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7000" cap="all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992582B4-79CE-475A-93EA-C164F7A978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52858" y="744469"/>
            <a:ext cx="4721739" cy="5349671"/>
            <a:chOff x="752858" y="744469"/>
            <a:chExt cx="4721739" cy="534967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9742204B-A67F-4364-8CFB-68D6C70FF0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199584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xmlns="" id="{12345CCC-5F44-4371-8169-DE2B91A294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4" name="Obrázek 3" descr="Obsah obrázku kreslení&#10;&#10;Popis byl vytvořen automaticky">
            <a:extLst>
              <a:ext uri="{FF2B5EF4-FFF2-40B4-BE49-F238E27FC236}">
                <a16:creationId xmlns:a16="http://schemas.microsoft.com/office/drawing/2014/main" xmlns="" id="{FAA51525-782C-49D0-8713-5E4B855A8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843" y="2491819"/>
            <a:ext cx="3831092" cy="1314868"/>
          </a:xfrm>
          <a:prstGeom prst="rect">
            <a:avLst/>
          </a:prstGeom>
        </p:spPr>
      </p:pic>
      <p:pic>
        <p:nvPicPr>
          <p:cNvPr id="6" name="Obrázek 5" descr="Obsah obrázku fotka, nošení, muž, osoba&#10;&#10;Popis byl vytvořen automaticky">
            <a:extLst>
              <a:ext uri="{FF2B5EF4-FFF2-40B4-BE49-F238E27FC236}">
                <a16:creationId xmlns:a16="http://schemas.microsoft.com/office/drawing/2014/main" xmlns="" id="{F8D99A4B-56BD-44EB-AA9E-7C5D729468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496" y="1563028"/>
            <a:ext cx="2759636" cy="373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41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D6B2FC3-13D0-468A-B275-59BFF17C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 a všechno okolo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7D679A7-AF95-4B6C-988E-462D2BDC4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87826"/>
            <a:ext cx="9601200" cy="4293704"/>
          </a:xfrm>
        </p:spPr>
        <p:txBody>
          <a:bodyPr>
            <a:normAutofit/>
          </a:bodyPr>
          <a:lstStyle/>
          <a:p>
            <a:r>
              <a:rPr lang="cs-CZ" dirty="0"/>
              <a:t>* 27. 5. 1898 Koloveč u Domažlic, učitelská rodina</a:t>
            </a:r>
          </a:p>
          <a:p>
            <a:r>
              <a:rPr lang="cs-CZ" dirty="0"/>
              <a:t>1917 maturita na učitelském ústavu</a:t>
            </a:r>
          </a:p>
          <a:p>
            <a:r>
              <a:rPr lang="cs-CZ" dirty="0"/>
              <a:t>1920 absolvent kurzu pro učitele neslyšících</a:t>
            </a:r>
          </a:p>
          <a:p>
            <a:r>
              <a:rPr lang="cs-CZ" dirty="0"/>
              <a:t>studijní cesta po ústavech v Evropě (Itálie, Francie, Nizozemsko, balkánský poloostrov)</a:t>
            </a:r>
          </a:p>
          <a:p>
            <a:r>
              <a:rPr lang="cs-CZ" dirty="0"/>
              <a:t>1924 zastupoval hluchoněmé z ČSR na Mezinárodním kongresu v Paříži</a:t>
            </a:r>
          </a:p>
          <a:p>
            <a:r>
              <a:rPr lang="cs-CZ" dirty="0"/>
              <a:t>staral se o vydávání časopisu Revue pro vzdělání hluchoněmých, nedoslýchavých a nevýřečných</a:t>
            </a:r>
          </a:p>
          <a:p>
            <a:r>
              <a:rPr lang="cs-CZ" dirty="0"/>
              <a:t>dopisovatel odborného francouzského časopisu pro hluchoněmé (</a:t>
            </a:r>
            <a:r>
              <a:rPr lang="cs-CZ" i="1" dirty="0"/>
              <a:t>Revue generále </a:t>
            </a:r>
            <a:r>
              <a:rPr lang="cs-CZ" i="1" dirty="0" err="1"/>
              <a:t>pour</a:t>
            </a:r>
            <a:r>
              <a:rPr lang="cs-CZ" i="1" dirty="0"/>
              <a:t> </a:t>
            </a:r>
            <a:r>
              <a:rPr lang="cs-CZ" i="1" dirty="0" err="1"/>
              <a:t>ľenseignement</a:t>
            </a:r>
            <a:r>
              <a:rPr lang="cs-CZ" i="1" dirty="0"/>
              <a:t> des </a:t>
            </a:r>
            <a:r>
              <a:rPr lang="cs-CZ" i="1" dirty="0" err="1"/>
              <a:t>sourds-muets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04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11179AE-9D51-4799-B018-5CB2FC9D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 a všechno okolo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C46798A-BB5F-46AF-850D-41135F3FF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9166"/>
            <a:ext cx="9601200" cy="4840356"/>
          </a:xfrm>
        </p:spPr>
        <p:txBody>
          <a:bodyPr>
            <a:normAutofit/>
          </a:bodyPr>
          <a:lstStyle/>
          <a:p>
            <a:r>
              <a:rPr lang="cs-CZ" dirty="0"/>
              <a:t>1937-1948 odpovědným redaktorem měsíčníku Obzoru hluchoněmých</a:t>
            </a:r>
          </a:p>
          <a:p>
            <a:r>
              <a:rPr lang="cs-CZ" dirty="0"/>
              <a:t>1945-1946 navštěvoval přednášky fonetiky a foniatrie</a:t>
            </a:r>
          </a:p>
          <a:p>
            <a:r>
              <a:rPr lang="cs-CZ" dirty="0"/>
              <a:t>1949-1953 studium na Vysoké škole pedagogické, obor tělesná výchova</a:t>
            </a:r>
          </a:p>
          <a:p>
            <a:r>
              <a:rPr lang="cs-CZ" dirty="0"/>
              <a:t>1958 konec v Radlicích, odchod do důchodu, pedagogickou práci ale nepřerušil</a:t>
            </a:r>
          </a:p>
          <a:p>
            <a:r>
              <a:rPr lang="cs-CZ" dirty="0"/>
              <a:t>1967 obhájil disertační práci na UK (PhDr.)</a:t>
            </a:r>
          </a:p>
          <a:p>
            <a:r>
              <a:rPr lang="cs-CZ" dirty="0"/>
              <a:t>1958-1977 pomáhal budovat logopedickou péči v Košickém kraji</a:t>
            </a:r>
          </a:p>
          <a:p>
            <a:r>
              <a:rPr lang="cs-CZ" dirty="0"/>
              <a:t>1967-1980 logoped na I. stomatologické klinice v Praze</a:t>
            </a:r>
          </a:p>
          <a:p>
            <a:r>
              <a:rPr lang="cs-CZ" dirty="0"/>
              <a:t>1970 členem přípravného výboru České logopedické společnosti</a:t>
            </a:r>
          </a:p>
          <a:p>
            <a:r>
              <a:rPr lang="cs-CZ" dirty="0"/>
              <a:t>1968/72 jmenován Zasloužilým učitelem</a:t>
            </a:r>
          </a:p>
          <a:p>
            <a:r>
              <a:rPr lang="cs-CZ" dirty="0"/>
              <a:t>┼   10. 2. 1992, Domažlice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31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A8F73B8-707E-4DA7-885D-F8E68B944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CACB7C9-48EA-451A-B306-10E45614B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37522"/>
            <a:ext cx="9601200" cy="3581400"/>
          </a:xfrm>
        </p:spPr>
        <p:txBody>
          <a:bodyPr/>
          <a:lstStyle/>
          <a:p>
            <a:r>
              <a:rPr lang="cs-CZ" dirty="0"/>
              <a:t>1921 učil ve třídě pro hluchoněmé na Karlově (Kateřinská ulice v Praze)</a:t>
            </a:r>
          </a:p>
          <a:p>
            <a:r>
              <a:rPr lang="cs-CZ" dirty="0"/>
              <a:t>1922-1924 rozšíření učitelského vzdělání, 1923 složená zkouška z vyučování hluchoněmých</a:t>
            </a:r>
          </a:p>
          <a:p>
            <a:r>
              <a:rPr lang="cs-CZ" dirty="0"/>
              <a:t>1924 odešel do Spolkového ústavu pro hluchoněmé v Dolní </a:t>
            </a:r>
            <a:r>
              <a:rPr lang="cs-CZ" dirty="0" err="1"/>
              <a:t>Lukavici</a:t>
            </a:r>
            <a:endParaRPr lang="cs-CZ" dirty="0"/>
          </a:p>
          <a:p>
            <a:r>
              <a:rPr lang="cs-CZ" dirty="0"/>
              <a:t>1926 návrat do Prahy do Výmolova ústavu (až do roku 1958)</a:t>
            </a:r>
          </a:p>
          <a:p>
            <a:r>
              <a:rPr lang="cs-CZ" dirty="0"/>
              <a:t>1936 výuka logopedie v kurzech Spolku pro péči o hluchoněmé v ČSR</a:t>
            </a:r>
          </a:p>
          <a:p>
            <a:r>
              <a:rPr lang="cs-CZ" dirty="0"/>
              <a:t>předával své znalosti a zkušenosti dál, 15 let jako odborný asistent </a:t>
            </a:r>
            <a:r>
              <a:rPr lang="cs-CZ" dirty="0" err="1"/>
              <a:t>PedF</a:t>
            </a:r>
            <a:r>
              <a:rPr lang="cs-CZ" dirty="0"/>
              <a:t> UK, kurzy odezíráni pro ohluchlé a neslyšící</a:t>
            </a:r>
          </a:p>
        </p:txBody>
      </p:sp>
    </p:spTree>
    <p:extLst>
      <p:ext uri="{BB962C8B-B14F-4D97-AF65-F5344CB8AC3E}">
        <p14:creationId xmlns:p14="http://schemas.microsoft.com/office/powerpoint/2010/main" val="2060364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3D75CA-B18B-468F-B9EF-07A4BF5E0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Publikační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AED4B6D-FBCE-4D22-85E6-708BA089A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 150 pojednání</a:t>
            </a:r>
          </a:p>
          <a:p>
            <a:r>
              <a:rPr lang="cs-CZ" dirty="0"/>
              <a:t>téma:</a:t>
            </a:r>
            <a:br>
              <a:rPr lang="cs-CZ" dirty="0"/>
            </a:br>
            <a:r>
              <a:rPr lang="cs-CZ" dirty="0"/>
              <a:t>- sluchově postižení a děti vadně mluvící</a:t>
            </a:r>
            <a:br>
              <a:rPr lang="cs-CZ" dirty="0"/>
            </a:br>
            <a:r>
              <a:rPr lang="cs-CZ" dirty="0"/>
              <a:t>- logopedie a surdopedie (hlavně odezírání)</a:t>
            </a:r>
            <a:br>
              <a:rPr lang="cs-CZ" dirty="0"/>
            </a:br>
            <a:r>
              <a:rPr lang="cs-CZ" dirty="0"/>
              <a:t>- práce zabývající se historií péče o sluchové postižené a vývojem metod jejich vyučování</a:t>
            </a:r>
            <a:br>
              <a:rPr lang="cs-CZ" dirty="0"/>
            </a:br>
            <a:r>
              <a:rPr lang="cs-CZ" dirty="0"/>
              <a:t>- sport (především fotbal)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028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B45F0E-A508-4EB3-84CB-B4EEFDA6E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B2424EA-C6A2-4532-9F1B-7ED47D274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3465"/>
            <a:ext cx="9601200" cy="4139648"/>
          </a:xfrm>
        </p:spPr>
        <p:txBody>
          <a:bodyPr>
            <a:normAutofit/>
          </a:bodyPr>
          <a:lstStyle/>
          <a:p>
            <a:r>
              <a:rPr lang="cs-CZ" dirty="0"/>
              <a:t>aktivní sportovec </a:t>
            </a:r>
            <a:r>
              <a:rPr lang="cs-CZ"/>
              <a:t>(především fotbalista </a:t>
            </a:r>
            <a:r>
              <a:rPr lang="cs-CZ" dirty="0"/>
              <a:t>a tenista)</a:t>
            </a:r>
          </a:p>
          <a:p>
            <a:r>
              <a:rPr lang="cs-CZ" dirty="0"/>
              <a:t>od 1924 trénoval oddíl pražských neslyšících fotbalistů a lehkoatletického družstva a stal se sekretářem I. PSKH (Pražský sportovní klub hluchoněmých)</a:t>
            </a:r>
          </a:p>
          <a:p>
            <a:r>
              <a:rPr lang="cs-CZ" dirty="0"/>
              <a:t>1924 účast na </a:t>
            </a:r>
            <a:r>
              <a:rPr lang="cs-CZ" dirty="0" err="1"/>
              <a:t>deaflympiádě</a:t>
            </a:r>
            <a:r>
              <a:rPr lang="cs-CZ" dirty="0"/>
              <a:t> (obdoba olympiády pro neslyšící) v Paříži</a:t>
            </a:r>
          </a:p>
          <a:p>
            <a:r>
              <a:rPr lang="cs-CZ" dirty="0"/>
              <a:t>od 1925 mezinárodním sekretářem Sportovního svazu neslyšících v ČSR</a:t>
            </a:r>
          </a:p>
          <a:p>
            <a:r>
              <a:rPr lang="cs-CZ" dirty="0"/>
              <a:t>1926 účast na kongresu Mezinárodního výboru pro sport hluchoněmých</a:t>
            </a:r>
          </a:p>
          <a:p>
            <a:r>
              <a:rPr lang="cs-CZ" dirty="0"/>
              <a:t>1928 vedl výpravu pražských hluchoněmých sportovců na </a:t>
            </a:r>
            <a:r>
              <a:rPr lang="cs-CZ" dirty="0" err="1"/>
              <a:t>deaflypiádu</a:t>
            </a:r>
            <a:r>
              <a:rPr lang="cs-CZ" dirty="0"/>
              <a:t> v Amsterodamu</a:t>
            </a:r>
          </a:p>
          <a:p>
            <a:r>
              <a:rPr lang="cs-CZ" dirty="0"/>
              <a:t>1940-1942 tajemník PSKH</a:t>
            </a:r>
          </a:p>
          <a:p>
            <a:r>
              <a:rPr lang="cs-CZ" dirty="0"/>
              <a:t>1946-1951 člen výboru PSKH</a:t>
            </a:r>
          </a:p>
        </p:txBody>
      </p:sp>
    </p:spTree>
    <p:extLst>
      <p:ext uri="{BB962C8B-B14F-4D97-AF65-F5344CB8AC3E}">
        <p14:creationId xmlns:p14="http://schemas.microsoft.com/office/powerpoint/2010/main" val="59426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DD340B-6A9A-4B4D-8CF4-AC8918441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Něco navíc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215B1BD-7165-439D-9B0D-42ECA5D0B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7400"/>
            <a:ext cx="9601200" cy="3581400"/>
          </a:xfrm>
        </p:spPr>
        <p:txBody>
          <a:bodyPr/>
          <a:lstStyle/>
          <a:p>
            <a:r>
              <a:rPr lang="cs-CZ" dirty="0"/>
              <a:t>folklorní hudba v rámci Sdružení chodského národopisu v Domažlicích</a:t>
            </a:r>
          </a:p>
          <a:p>
            <a:r>
              <a:rPr lang="cs-CZ" dirty="0"/>
              <a:t>Chodská družina (Svačina hrál na dudy)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osobnost takřka renesančně všestranná – trenér, funkcionář, kronikář, redaktor, dopisovatel časopisů, samouk, hudebník a uznávaný učitel neslyšících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pohyboval se v komunitě neslyšících, ale znakový jazyk se nikdy nenaučil</a:t>
            </a:r>
          </a:p>
        </p:txBody>
      </p:sp>
    </p:spTree>
    <p:extLst>
      <p:ext uri="{BB962C8B-B14F-4D97-AF65-F5344CB8AC3E}">
        <p14:creationId xmlns:p14="http://schemas.microsoft.com/office/powerpoint/2010/main" val="584756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38210E-9BBF-4199-9258-0EB0FD88D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B1F8D40-3F77-42BE-B376-D36EB0020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7887"/>
            <a:ext cx="9601200" cy="3581400"/>
          </a:xfrm>
        </p:spPr>
        <p:txBody>
          <a:bodyPr/>
          <a:lstStyle/>
          <a:p>
            <a:r>
              <a:rPr lang="cs-CZ" dirty="0"/>
              <a:t>„Chudost znakového jazyka odpovídá tudíž i duševní ochuzenosti neslyšících.“</a:t>
            </a:r>
          </a:p>
          <a:p>
            <a:r>
              <a:rPr lang="cs-CZ" dirty="0"/>
              <a:t>zastánce orální metody, ale uvědomuje si důležitost „přirozené pantomimy, přirozených posunků, mluvená řeč si ale musí zachovat své vedoucí postavení</a:t>
            </a:r>
          </a:p>
          <a:p>
            <a:r>
              <a:rPr lang="cs-CZ" dirty="0"/>
              <a:t>nesouhlasí s analytickým odezíráním (učením nejdříve jednotlivých hlásek, slabik a slov spojených vytvořením obrazu faciální či labiální abecedy, izolovaně bez kontextu věty-myšlenky), vybízí k nacvičováni smysluplných větných celků</a:t>
            </a:r>
          </a:p>
          <a:p>
            <a:r>
              <a:rPr lang="cs-CZ" dirty="0"/>
              <a:t>internáty sice brzd vývoj osobnosti a řečové výchově neprospívají, avšak řešeni z důvodů praktických, ekonomických, pedagogických a technických nenalezl</a:t>
            </a:r>
          </a:p>
          <a:p>
            <a:r>
              <a:rPr lang="cs-CZ" dirty="0"/>
              <a:t>podporoval, aby se neslyšící nevyhýbali styku se slyšícími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879548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377</Words>
  <Application>Microsoft Office PowerPoint</Application>
  <PresentationFormat>Vlastní</PresentationFormat>
  <Paragraphs>62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Oříznutí</vt:lpstr>
      <vt:lpstr>Stanislav Svačina</vt:lpstr>
      <vt:lpstr>Prezentace aplikace PowerPoint</vt:lpstr>
      <vt:lpstr>Život a všechno okolo</vt:lpstr>
      <vt:lpstr>Život a všechno okolo</vt:lpstr>
      <vt:lpstr>Pedagogická praxe</vt:lpstr>
      <vt:lpstr>Publikační práce</vt:lpstr>
      <vt:lpstr>Sport</vt:lpstr>
      <vt:lpstr>Něco navíc</vt:lpstr>
      <vt:lpstr>Názory</vt:lpstr>
      <vt:lpstr>Zdroje</vt:lpstr>
      <vt:lpstr>Konec.    Děkuji za pozornost.  Dotazy?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Stanislav Svačina</dc:title>
  <dc:creator>Pavlína Syrůčková</dc:creator>
  <cp:lastModifiedBy>tichysvet3</cp:lastModifiedBy>
  <cp:revision>13</cp:revision>
  <dcterms:created xsi:type="dcterms:W3CDTF">2020-04-30T15:32:10Z</dcterms:created>
  <dcterms:modified xsi:type="dcterms:W3CDTF">2020-05-04T15:11:59Z</dcterms:modified>
</cp:coreProperties>
</file>