
<file path=[Content_Types].xml><?xml version="1.0" encoding="utf-8"?>
<Types xmlns="http://schemas.openxmlformats.org/package/2006/content-types">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280" r:id="rId3"/>
    <p:sldId id="257" r:id="rId4"/>
    <p:sldId id="258" r:id="rId5"/>
    <p:sldId id="266" r:id="rId6"/>
    <p:sldId id="282" r:id="rId7"/>
    <p:sldId id="261" r:id="rId8"/>
    <p:sldId id="259" r:id="rId9"/>
    <p:sldId id="260" r:id="rId10"/>
    <p:sldId id="262" r:id="rId11"/>
    <p:sldId id="263" r:id="rId12"/>
    <p:sldId id="264" r:id="rId13"/>
    <p:sldId id="275" r:id="rId14"/>
    <p:sldId id="267" r:id="rId15"/>
    <p:sldId id="265" r:id="rId16"/>
    <p:sldId id="277" r:id="rId17"/>
    <p:sldId id="281" r:id="rId18"/>
    <p:sldId id="279" r:id="rId19"/>
    <p:sldId id="283"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7"/>
  </p:normalViewPr>
  <p:slideViewPr>
    <p:cSldViewPr snapToGrid="0" snapToObjects="1">
      <p:cViewPr varScale="1">
        <p:scale>
          <a:sx n="106" d="100"/>
          <a:sy n="106"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09FF7-D0A8-3446-A7F3-B52AF6DA5ED7}" type="datetimeFigureOut">
              <a:rPr lang="cs-CZ" smtClean="0"/>
              <a:t>11.03.19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Po kliknutí můžete upravovat styly textu v předloze.
Druhá úroveň
Třetí úroveň
Čtvrtá úroveň
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9E5B9-82C7-934D-9840-078E015CC04B}" type="slidenum">
              <a:rPr lang="cs-CZ" smtClean="0"/>
              <a:t>‹#›</a:t>
            </a:fld>
            <a:endParaRPr lang="cs-CZ"/>
          </a:p>
        </p:txBody>
      </p:sp>
    </p:spTree>
    <p:extLst>
      <p:ext uri="{BB962C8B-B14F-4D97-AF65-F5344CB8AC3E}">
        <p14:creationId xmlns:p14="http://schemas.microsoft.com/office/powerpoint/2010/main" val="294264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9B957-8B41-874D-934A-AC66E974654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75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443FE5-83D0-2D41-AC41-23B5CC2B352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49CE14A-F53D-344A-9988-AA2C49E8D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32F2173-745B-7C43-A723-6AE1D16A4131}"/>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5" name="Zástupný symbol pro zápatí 4">
            <a:extLst>
              <a:ext uri="{FF2B5EF4-FFF2-40B4-BE49-F238E27FC236}">
                <a16:creationId xmlns:a16="http://schemas.microsoft.com/office/drawing/2014/main" id="{382CB8DE-3EA3-9E44-991B-8DB3E9C3456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A59A187-8FFC-B548-A1A5-2F71DDD8F637}"/>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323631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D5E16D-D09C-564A-BFF1-AB4F6C0E276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8854BCF-35E9-BF42-AC66-A10863D55547}"/>
              </a:ext>
            </a:extLst>
          </p:cNvPr>
          <p:cNvSpPr>
            <a:spLocks noGrp="1"/>
          </p:cNvSpPr>
          <p:nvPr>
            <p:ph type="body" orient="vert" idx="1"/>
          </p:nvPr>
        </p:nvSpPr>
        <p:spPr/>
        <p:txBody>
          <a:bodyPr vert="eaVert"/>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453208C3-1439-6F43-9989-F720067B6713}"/>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5" name="Zástupný symbol pro zápatí 4">
            <a:extLst>
              <a:ext uri="{FF2B5EF4-FFF2-40B4-BE49-F238E27FC236}">
                <a16:creationId xmlns:a16="http://schemas.microsoft.com/office/drawing/2014/main" id="{84E07E21-D8B1-064B-AC00-50C732A0C76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141218C-1317-544A-B215-4B7FFC19B7A4}"/>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3559054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DF25EC0-B4FC-A442-A19E-779ACFBE82F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109F998-CEF4-E248-8365-79ED9840599A}"/>
              </a:ext>
            </a:extLst>
          </p:cNvPr>
          <p:cNvSpPr>
            <a:spLocks noGrp="1"/>
          </p:cNvSpPr>
          <p:nvPr>
            <p:ph type="body" orient="vert" idx="1"/>
          </p:nvPr>
        </p:nvSpPr>
        <p:spPr>
          <a:xfrm>
            <a:off x="838200" y="365125"/>
            <a:ext cx="7734300" cy="5811838"/>
          </a:xfrm>
        </p:spPr>
        <p:txBody>
          <a:bodyPr vert="eaVert"/>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FA3513CE-C585-5D47-ABEF-BA590EBE7DBD}"/>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5" name="Zástupný symbol pro zápatí 4">
            <a:extLst>
              <a:ext uri="{FF2B5EF4-FFF2-40B4-BE49-F238E27FC236}">
                <a16:creationId xmlns:a16="http://schemas.microsoft.com/office/drawing/2014/main" id="{10526F1B-DFF4-8A42-9D6C-7021C8E9500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69D47B7-6B2E-7E4E-89AC-1AEB67627216}"/>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2965881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93EE4A-4110-0B4D-B65D-48B069C960E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5DBEF94-4D1D-774F-AE17-676F39199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B74A601-9E91-9D4C-8856-099C9DC86B42}"/>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5" name="Zástupný symbol pro zápatí 4">
            <a:extLst>
              <a:ext uri="{FF2B5EF4-FFF2-40B4-BE49-F238E27FC236}">
                <a16:creationId xmlns:a16="http://schemas.microsoft.com/office/drawing/2014/main" id="{CABF3694-5611-2D40-B53F-61E0303C0A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E307F9B-5DA2-F440-B765-3A6257C71E49}"/>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128462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E05C3D-D071-764E-9EC4-BB0F7A621BE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50003CD-3211-704C-B089-0860387FCC30}"/>
              </a:ext>
            </a:extLst>
          </p:cNvPr>
          <p:cNvSpPr>
            <a:spLocks noGrp="1"/>
          </p:cNvSpPr>
          <p:nvPr>
            <p:ph idx="1"/>
          </p:nvPr>
        </p:nvSpPr>
        <p:spPr/>
        <p:txBody>
          <a:bodyPr/>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18C2DFE8-6128-B548-8458-C020631B228E}"/>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5" name="Zástupný symbol pro zápatí 4">
            <a:extLst>
              <a:ext uri="{FF2B5EF4-FFF2-40B4-BE49-F238E27FC236}">
                <a16:creationId xmlns:a16="http://schemas.microsoft.com/office/drawing/2014/main" id="{752C71DD-7C84-AC4E-B9A6-8F10E4D2637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FBB4F53-4BC4-B442-AE98-A9497FF9E27C}"/>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2895137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A009A8-3538-294C-BF84-7AD1B28043C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F12210C2-AC75-5949-AC4D-CE7313BDB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AF8A036F-DF8C-7348-878E-3D9E7C6BC8B4}"/>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5" name="Zástupný symbol pro zápatí 4">
            <a:extLst>
              <a:ext uri="{FF2B5EF4-FFF2-40B4-BE49-F238E27FC236}">
                <a16:creationId xmlns:a16="http://schemas.microsoft.com/office/drawing/2014/main" id="{0A20224B-3A05-0D48-8359-A85CD0B3138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E083EC7-DEF0-D34E-BE2F-C958C677F36C}"/>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2279291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71F323-0AE5-9946-9177-5684BB0A41E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E1A67A3-F3EA-6440-986B-BFE6DEB31526}"/>
              </a:ext>
            </a:extLst>
          </p:cNvPr>
          <p:cNvSpPr>
            <a:spLocks noGrp="1"/>
          </p:cNvSpPr>
          <p:nvPr>
            <p:ph sz="half" idx="1"/>
          </p:nvPr>
        </p:nvSpPr>
        <p:spPr>
          <a:xfrm>
            <a:off x="838200" y="1825625"/>
            <a:ext cx="5181600" cy="4351338"/>
          </a:xfrm>
        </p:spPr>
        <p:txBody>
          <a:bodyPr/>
          <a:lstStyle/>
          <a:p>
            <a:r>
              <a:rPr lang="cs-CZ"/>
              <a:t>Upravte styly předlohy textu.
Druhá úroveň
Třetí úroveň
Čtvrtá úroveň
Pátá úroveň</a:t>
            </a:r>
          </a:p>
        </p:txBody>
      </p:sp>
      <p:sp>
        <p:nvSpPr>
          <p:cNvPr id="4" name="Zástupný obsah 3">
            <a:extLst>
              <a:ext uri="{FF2B5EF4-FFF2-40B4-BE49-F238E27FC236}">
                <a16:creationId xmlns:a16="http://schemas.microsoft.com/office/drawing/2014/main" id="{FC4D0A7C-C65D-3147-9A5C-A6F7C26E2569}"/>
              </a:ext>
            </a:extLst>
          </p:cNvPr>
          <p:cNvSpPr>
            <a:spLocks noGrp="1"/>
          </p:cNvSpPr>
          <p:nvPr>
            <p:ph sz="half" idx="2"/>
          </p:nvPr>
        </p:nvSpPr>
        <p:spPr>
          <a:xfrm>
            <a:off x="6172200" y="1825625"/>
            <a:ext cx="5181600" cy="4351338"/>
          </a:xfrm>
        </p:spPr>
        <p:txBody>
          <a:bodyPr/>
          <a:lstStyle/>
          <a:p>
            <a:r>
              <a:rPr lang="cs-CZ"/>
              <a:t>Upravte styly předlohy textu.
Druhá úroveň
Třetí úroveň
Čtvrtá úroveň
Pátá úroveň</a:t>
            </a:r>
          </a:p>
        </p:txBody>
      </p:sp>
      <p:sp>
        <p:nvSpPr>
          <p:cNvPr id="5" name="Zástupný symbol pro datum 4">
            <a:extLst>
              <a:ext uri="{FF2B5EF4-FFF2-40B4-BE49-F238E27FC236}">
                <a16:creationId xmlns:a16="http://schemas.microsoft.com/office/drawing/2014/main" id="{29C90D92-B760-BA43-81EB-00CCD32D49CA}"/>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6" name="Zástupný symbol pro zápatí 5">
            <a:extLst>
              <a:ext uri="{FF2B5EF4-FFF2-40B4-BE49-F238E27FC236}">
                <a16:creationId xmlns:a16="http://schemas.microsoft.com/office/drawing/2014/main" id="{520B5E70-40CB-6643-8413-134D548391A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E4EE7FE-7D6F-A440-99C2-2A9C3C89DA51}"/>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2654164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075C1E-FCBE-944A-B4F7-6BF80C61FAB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ED79FC4-D6F0-1444-A9EE-1152260831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cs-CZ"/>
              <a:t>Upravte styly předlohy textu.
Druhá úroveň
Třetí úroveň
Čtvrtá úroveň
Pátá úroveň</a:t>
            </a:r>
          </a:p>
        </p:txBody>
      </p:sp>
      <p:sp>
        <p:nvSpPr>
          <p:cNvPr id="4" name="Zástupný obsah 3">
            <a:extLst>
              <a:ext uri="{FF2B5EF4-FFF2-40B4-BE49-F238E27FC236}">
                <a16:creationId xmlns:a16="http://schemas.microsoft.com/office/drawing/2014/main" id="{6322DD7D-E837-F54F-866E-4D0771D412BD}"/>
              </a:ext>
            </a:extLst>
          </p:cNvPr>
          <p:cNvSpPr>
            <a:spLocks noGrp="1"/>
          </p:cNvSpPr>
          <p:nvPr>
            <p:ph sz="half" idx="2"/>
          </p:nvPr>
        </p:nvSpPr>
        <p:spPr>
          <a:xfrm>
            <a:off x="839788" y="2505075"/>
            <a:ext cx="5157787" cy="3684588"/>
          </a:xfrm>
        </p:spPr>
        <p:txBody>
          <a:bodyPr/>
          <a:lstStyle/>
          <a:p>
            <a:r>
              <a:rPr lang="cs-CZ"/>
              <a:t>Upravte styly předlohy textu.
Druhá úroveň
Třetí úroveň
Čtvrtá úroveň
Pátá úroveň</a:t>
            </a:r>
          </a:p>
        </p:txBody>
      </p:sp>
      <p:sp>
        <p:nvSpPr>
          <p:cNvPr id="5" name="Zástupný text 4">
            <a:extLst>
              <a:ext uri="{FF2B5EF4-FFF2-40B4-BE49-F238E27FC236}">
                <a16:creationId xmlns:a16="http://schemas.microsoft.com/office/drawing/2014/main" id="{B693CAB4-A3A3-3442-AE59-6EFD5ADFCD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cs-CZ"/>
              <a:t>Upravte styly předlohy textu.
Druhá úroveň
Třetí úroveň
Čtvrtá úroveň
Pátá úroveň</a:t>
            </a:r>
          </a:p>
        </p:txBody>
      </p:sp>
      <p:sp>
        <p:nvSpPr>
          <p:cNvPr id="6" name="Zástupný obsah 5">
            <a:extLst>
              <a:ext uri="{FF2B5EF4-FFF2-40B4-BE49-F238E27FC236}">
                <a16:creationId xmlns:a16="http://schemas.microsoft.com/office/drawing/2014/main" id="{6980CA1B-C0ED-6649-98FE-4D42192BD93E}"/>
              </a:ext>
            </a:extLst>
          </p:cNvPr>
          <p:cNvSpPr>
            <a:spLocks noGrp="1"/>
          </p:cNvSpPr>
          <p:nvPr>
            <p:ph sz="quarter" idx="4"/>
          </p:nvPr>
        </p:nvSpPr>
        <p:spPr>
          <a:xfrm>
            <a:off x="6172200" y="2505075"/>
            <a:ext cx="5183188" cy="3684588"/>
          </a:xfrm>
        </p:spPr>
        <p:txBody>
          <a:bodyPr/>
          <a:lstStyle/>
          <a:p>
            <a:r>
              <a:rPr lang="cs-CZ"/>
              <a:t>Upravte styly předlohy textu.
Druhá úroveň
Třetí úroveň
Čtvrtá úroveň
Pátá úroveň</a:t>
            </a:r>
          </a:p>
        </p:txBody>
      </p:sp>
      <p:sp>
        <p:nvSpPr>
          <p:cNvPr id="7" name="Zástupný symbol pro datum 6">
            <a:extLst>
              <a:ext uri="{FF2B5EF4-FFF2-40B4-BE49-F238E27FC236}">
                <a16:creationId xmlns:a16="http://schemas.microsoft.com/office/drawing/2014/main" id="{E6ADE0DF-D0B2-ED4F-8442-57BB686B4DA9}"/>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8" name="Zástupný symbol pro zápatí 7">
            <a:extLst>
              <a:ext uri="{FF2B5EF4-FFF2-40B4-BE49-F238E27FC236}">
                <a16:creationId xmlns:a16="http://schemas.microsoft.com/office/drawing/2014/main" id="{1825495B-3CAC-8A47-B1D8-FEF479E1F83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C2E5B12-0B6C-8549-B9F2-FAB43F557FF8}"/>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2170010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AAB11-ECDE-A740-A51F-BE93B7C32759}"/>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A33C6EB-C0BD-234E-ADD4-990BAA11FDA0}"/>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4" name="Zástupný symbol pro zápatí 3">
            <a:extLst>
              <a:ext uri="{FF2B5EF4-FFF2-40B4-BE49-F238E27FC236}">
                <a16:creationId xmlns:a16="http://schemas.microsoft.com/office/drawing/2014/main" id="{3C73A525-9239-DB4C-8FE5-A6D9A3F1297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80882EF-D86D-E245-9923-9D8188C7E08C}"/>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817129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6742AFC-DD85-0C40-8313-B00D0E089E81}"/>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3" name="Zástupný symbol pro zápatí 2">
            <a:extLst>
              <a:ext uri="{FF2B5EF4-FFF2-40B4-BE49-F238E27FC236}">
                <a16:creationId xmlns:a16="http://schemas.microsoft.com/office/drawing/2014/main" id="{76500431-C6BB-444A-847E-BF62784EEF8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087C50D-26F7-2C45-88A3-A0379BC0882F}"/>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1920524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050494-9F3A-664D-B370-AB22040D309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8504FDB-1C6A-504A-AC0F-3FE183D3F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cs-CZ"/>
              <a:t>Upravte styly předlohy textu.
Druhá úroveň
Třetí úroveň
Čtvrtá úroveň
Pátá úroveň</a:t>
            </a:r>
          </a:p>
        </p:txBody>
      </p:sp>
      <p:sp>
        <p:nvSpPr>
          <p:cNvPr id="4" name="Zástupný text 3">
            <a:extLst>
              <a:ext uri="{FF2B5EF4-FFF2-40B4-BE49-F238E27FC236}">
                <a16:creationId xmlns:a16="http://schemas.microsoft.com/office/drawing/2014/main" id="{86F779AE-62D9-E849-867A-E04B53941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cs-CZ"/>
              <a:t>Upravte styly předlohy textu.
Druhá úroveň
Třetí úroveň
Čtvrtá úroveň
Pátá úroveň</a:t>
            </a:r>
          </a:p>
        </p:txBody>
      </p:sp>
      <p:sp>
        <p:nvSpPr>
          <p:cNvPr id="5" name="Zástupný symbol pro datum 4">
            <a:extLst>
              <a:ext uri="{FF2B5EF4-FFF2-40B4-BE49-F238E27FC236}">
                <a16:creationId xmlns:a16="http://schemas.microsoft.com/office/drawing/2014/main" id="{4ACB34C7-FF3D-7149-879C-DE02D6DBD71D}"/>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6" name="Zástupný symbol pro zápatí 5">
            <a:extLst>
              <a:ext uri="{FF2B5EF4-FFF2-40B4-BE49-F238E27FC236}">
                <a16:creationId xmlns:a16="http://schemas.microsoft.com/office/drawing/2014/main" id="{9D3C4C65-CF4F-C143-B4FB-2613CE886E7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8BFDAD2-D6B3-B549-AD54-049F3417374F}"/>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1000240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897DE8-590A-4C47-8DCF-D68E32A5BF2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1976483-0F7A-8248-8928-73A2B00F5B07}"/>
              </a:ext>
            </a:extLst>
          </p:cNvPr>
          <p:cNvSpPr>
            <a:spLocks noGrp="1"/>
          </p:cNvSpPr>
          <p:nvPr>
            <p:ph idx="1"/>
          </p:nvPr>
        </p:nvSpPr>
        <p:spPr/>
        <p:txBody>
          <a:bodyPr/>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A1C6B158-8D9F-1D4D-9B90-ED99CBB36661}"/>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5" name="Zástupný symbol pro zápatí 4">
            <a:extLst>
              <a:ext uri="{FF2B5EF4-FFF2-40B4-BE49-F238E27FC236}">
                <a16:creationId xmlns:a16="http://schemas.microsoft.com/office/drawing/2014/main" id="{1B06E390-DAA1-B349-BCEA-DDA0B68009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31F7BE7-3647-1740-A999-684035182B76}"/>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198180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5E40DE-DCDF-9740-897C-AC5F834EC12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1E41870-EC42-7641-AB4E-F35A9C7070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3D2FAC7-C55A-2245-98EB-3C2ACC73E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cs-CZ"/>
              <a:t>Upravte styly předlohy textu.
Druhá úroveň
Třetí úroveň
Čtvrtá úroveň
Pátá úroveň</a:t>
            </a:r>
          </a:p>
        </p:txBody>
      </p:sp>
      <p:sp>
        <p:nvSpPr>
          <p:cNvPr id="5" name="Zástupný symbol pro datum 4">
            <a:extLst>
              <a:ext uri="{FF2B5EF4-FFF2-40B4-BE49-F238E27FC236}">
                <a16:creationId xmlns:a16="http://schemas.microsoft.com/office/drawing/2014/main" id="{03C1BC28-B676-454B-9697-9D63B79E69FB}"/>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6" name="Zástupný symbol pro zápatí 5">
            <a:extLst>
              <a:ext uri="{FF2B5EF4-FFF2-40B4-BE49-F238E27FC236}">
                <a16:creationId xmlns:a16="http://schemas.microsoft.com/office/drawing/2014/main" id="{E00E0446-3AC9-D34C-A7B8-C21963F1702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2250D6F-8EE5-CB49-9255-3906EB3DD6BC}"/>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3161449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B2A5AD-459D-4440-85DF-9E0512D8486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C308FD8-0175-6B48-A4BC-90DCE69992D9}"/>
              </a:ext>
            </a:extLst>
          </p:cNvPr>
          <p:cNvSpPr>
            <a:spLocks noGrp="1"/>
          </p:cNvSpPr>
          <p:nvPr>
            <p:ph type="body" orient="vert" idx="1"/>
          </p:nvPr>
        </p:nvSpPr>
        <p:spPr/>
        <p:txBody>
          <a:bodyPr vert="eaVert"/>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1B7D2680-36B1-844A-BBF3-F39C8A08FA80}"/>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5" name="Zástupný symbol pro zápatí 4">
            <a:extLst>
              <a:ext uri="{FF2B5EF4-FFF2-40B4-BE49-F238E27FC236}">
                <a16:creationId xmlns:a16="http://schemas.microsoft.com/office/drawing/2014/main" id="{3BF490D7-9811-AB41-A6BB-8E5A07E0F75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C8FA15F-C01A-1047-8D96-23102166CF89}"/>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241450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F02A3AF-B4D9-C142-AC08-74C32A5ED98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909F9B0-C74A-BF4A-927F-0629EC17E541}"/>
              </a:ext>
            </a:extLst>
          </p:cNvPr>
          <p:cNvSpPr>
            <a:spLocks noGrp="1"/>
          </p:cNvSpPr>
          <p:nvPr>
            <p:ph type="body" orient="vert" idx="1"/>
          </p:nvPr>
        </p:nvSpPr>
        <p:spPr>
          <a:xfrm>
            <a:off x="838200" y="365125"/>
            <a:ext cx="7734300" cy="5811838"/>
          </a:xfrm>
        </p:spPr>
        <p:txBody>
          <a:bodyPr vert="eaVert"/>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F1214975-73A7-C54F-97F4-DEE0D3B52CF8}"/>
              </a:ext>
            </a:extLst>
          </p:cNvPr>
          <p:cNvSpPr>
            <a:spLocks noGrp="1"/>
          </p:cNvSpPr>
          <p:nvPr>
            <p:ph type="dt" sz="half" idx="10"/>
          </p:nvPr>
        </p:nvSpPr>
        <p:spPr/>
        <p:txBody>
          <a:bodyPr/>
          <a:lstStyle/>
          <a:p>
            <a:fld id="{8E99AA69-52FB-274A-AE9F-CFBF794B539B}" type="datetimeFigureOut">
              <a:rPr lang="cs-CZ" smtClean="0"/>
              <a:t>11.03.19</a:t>
            </a:fld>
            <a:endParaRPr lang="cs-CZ"/>
          </a:p>
        </p:txBody>
      </p:sp>
      <p:sp>
        <p:nvSpPr>
          <p:cNvPr id="5" name="Zástupný symbol pro zápatí 4">
            <a:extLst>
              <a:ext uri="{FF2B5EF4-FFF2-40B4-BE49-F238E27FC236}">
                <a16:creationId xmlns:a16="http://schemas.microsoft.com/office/drawing/2014/main" id="{5C2844BC-EA6C-9D45-AEF0-5B9096DC63F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DAA285C-16A4-D943-8584-C2E127368D4B}"/>
              </a:ext>
            </a:extLst>
          </p:cNvPr>
          <p:cNvSpPr>
            <a:spLocks noGrp="1"/>
          </p:cNvSpPr>
          <p:nvPr>
            <p:ph type="sldNum" sz="quarter" idx="12"/>
          </p:nvPr>
        </p:nvSpPr>
        <p:spPr/>
        <p:txBody>
          <a:bodyPr/>
          <a:lstStyle/>
          <a:p>
            <a:fld id="{E3334887-C868-1E4E-94CF-9994F0B11175}" type="slidenum">
              <a:rPr lang="cs-CZ" smtClean="0"/>
              <a:t>‹#›</a:t>
            </a:fld>
            <a:endParaRPr lang="cs-CZ"/>
          </a:p>
        </p:txBody>
      </p:sp>
    </p:spTree>
    <p:extLst>
      <p:ext uri="{BB962C8B-B14F-4D97-AF65-F5344CB8AC3E}">
        <p14:creationId xmlns:p14="http://schemas.microsoft.com/office/powerpoint/2010/main" val="3482885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E2330F-04D9-2C4C-A75B-E45643E62D4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17888CB-19F9-EB40-BBEB-6319922B6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42439B1A-1D13-D94A-B23B-4247D18DB61B}"/>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5" name="Zástupný symbol pro zápatí 4">
            <a:extLst>
              <a:ext uri="{FF2B5EF4-FFF2-40B4-BE49-F238E27FC236}">
                <a16:creationId xmlns:a16="http://schemas.microsoft.com/office/drawing/2014/main" id="{851C8F8B-88A4-0044-ADDD-50960433588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FFCF682-2785-E449-8373-126F8FF4DDF6}"/>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335192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E87605-7455-384D-AC49-8435E8B6508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24EFDF5-CE34-F840-A3E3-AE098F96C351}"/>
              </a:ext>
            </a:extLst>
          </p:cNvPr>
          <p:cNvSpPr>
            <a:spLocks noGrp="1"/>
          </p:cNvSpPr>
          <p:nvPr>
            <p:ph sz="half" idx="1"/>
          </p:nvPr>
        </p:nvSpPr>
        <p:spPr>
          <a:xfrm>
            <a:off x="838200" y="1825625"/>
            <a:ext cx="5181600" cy="4351338"/>
          </a:xfrm>
        </p:spPr>
        <p:txBody>
          <a:bodyPr/>
          <a:lstStyle/>
          <a:p>
            <a:r>
              <a:rPr lang="cs-CZ"/>
              <a:t>Po kliknutí můžete upravovat styly textu v předloze.
Druhá úroveň
Třetí úroveň
Čtvrtá úroveň
Pátá úroveň</a:t>
            </a:r>
          </a:p>
        </p:txBody>
      </p:sp>
      <p:sp>
        <p:nvSpPr>
          <p:cNvPr id="4" name="Zástupný obsah 3">
            <a:extLst>
              <a:ext uri="{FF2B5EF4-FFF2-40B4-BE49-F238E27FC236}">
                <a16:creationId xmlns:a16="http://schemas.microsoft.com/office/drawing/2014/main" id="{1546A174-902D-A748-9E75-806A444D3AD6}"/>
              </a:ext>
            </a:extLst>
          </p:cNvPr>
          <p:cNvSpPr>
            <a:spLocks noGrp="1"/>
          </p:cNvSpPr>
          <p:nvPr>
            <p:ph sz="half" idx="2"/>
          </p:nvPr>
        </p:nvSpPr>
        <p:spPr>
          <a:xfrm>
            <a:off x="6172200" y="1825625"/>
            <a:ext cx="5181600" cy="4351338"/>
          </a:xfrm>
        </p:spPr>
        <p:txBody>
          <a:bodyPr/>
          <a:lstStyle/>
          <a:p>
            <a:r>
              <a:rPr lang="cs-CZ"/>
              <a:t>Po kliknutí můžete upravovat styly textu v předloze.
Druhá úroveň
Třetí úroveň
Čtvrtá úroveň
Pátá úroveň</a:t>
            </a:r>
          </a:p>
        </p:txBody>
      </p:sp>
      <p:sp>
        <p:nvSpPr>
          <p:cNvPr id="5" name="Zástupný symbol pro datum 4">
            <a:extLst>
              <a:ext uri="{FF2B5EF4-FFF2-40B4-BE49-F238E27FC236}">
                <a16:creationId xmlns:a16="http://schemas.microsoft.com/office/drawing/2014/main" id="{51989E23-FF09-E445-BC20-AD428C65DF6E}"/>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6" name="Zástupný symbol pro zápatí 5">
            <a:extLst>
              <a:ext uri="{FF2B5EF4-FFF2-40B4-BE49-F238E27FC236}">
                <a16:creationId xmlns:a16="http://schemas.microsoft.com/office/drawing/2014/main" id="{CE7C0D03-36BB-1449-B7FA-0E45C77F570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5BA782A-5F72-C142-90C6-26DD6FA9656B}"/>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356327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FBDDE0-B85F-674D-8EE6-A4005E074A1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D15F616-8FDE-D04C-85DC-ADD7665A8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cs-CZ"/>
              <a:t>Po kliknutí můžete upravovat styly textu v předloze.
Druhá úroveň
Třetí úroveň
Čtvrtá úroveň
Pátá úroveň</a:t>
            </a:r>
          </a:p>
        </p:txBody>
      </p:sp>
      <p:sp>
        <p:nvSpPr>
          <p:cNvPr id="4" name="Zástupný obsah 3">
            <a:extLst>
              <a:ext uri="{FF2B5EF4-FFF2-40B4-BE49-F238E27FC236}">
                <a16:creationId xmlns:a16="http://schemas.microsoft.com/office/drawing/2014/main" id="{7FD7ABFF-DF62-F748-B18B-890E31A3FA6E}"/>
              </a:ext>
            </a:extLst>
          </p:cNvPr>
          <p:cNvSpPr>
            <a:spLocks noGrp="1"/>
          </p:cNvSpPr>
          <p:nvPr>
            <p:ph sz="half" idx="2"/>
          </p:nvPr>
        </p:nvSpPr>
        <p:spPr>
          <a:xfrm>
            <a:off x="839788" y="2505075"/>
            <a:ext cx="5157787" cy="3684588"/>
          </a:xfrm>
        </p:spPr>
        <p:txBody>
          <a:bodyPr/>
          <a:lstStyle/>
          <a:p>
            <a:r>
              <a:rPr lang="cs-CZ"/>
              <a:t>Po kliknutí můžete upravovat styly textu v předloze.
Druhá úroveň
Třetí úroveň
Čtvrtá úroveň
Pátá úroveň</a:t>
            </a:r>
          </a:p>
        </p:txBody>
      </p:sp>
      <p:sp>
        <p:nvSpPr>
          <p:cNvPr id="5" name="Zástupný text 4">
            <a:extLst>
              <a:ext uri="{FF2B5EF4-FFF2-40B4-BE49-F238E27FC236}">
                <a16:creationId xmlns:a16="http://schemas.microsoft.com/office/drawing/2014/main" id="{F6DA92BC-8DCA-0B4E-A004-9FE8C55740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cs-CZ"/>
              <a:t>Po kliknutí můžete upravovat styly textu v předloze.
Druhá úroveň
Třetí úroveň
Čtvrtá úroveň
Pátá úroveň</a:t>
            </a:r>
          </a:p>
        </p:txBody>
      </p:sp>
      <p:sp>
        <p:nvSpPr>
          <p:cNvPr id="6" name="Zástupný obsah 5">
            <a:extLst>
              <a:ext uri="{FF2B5EF4-FFF2-40B4-BE49-F238E27FC236}">
                <a16:creationId xmlns:a16="http://schemas.microsoft.com/office/drawing/2014/main" id="{802C0A96-4AC4-DE41-BD58-1B373D2B1556}"/>
              </a:ext>
            </a:extLst>
          </p:cNvPr>
          <p:cNvSpPr>
            <a:spLocks noGrp="1"/>
          </p:cNvSpPr>
          <p:nvPr>
            <p:ph sz="quarter" idx="4"/>
          </p:nvPr>
        </p:nvSpPr>
        <p:spPr>
          <a:xfrm>
            <a:off x="6172200" y="2505075"/>
            <a:ext cx="5183188" cy="3684588"/>
          </a:xfrm>
        </p:spPr>
        <p:txBody>
          <a:bodyPr/>
          <a:lstStyle/>
          <a:p>
            <a:r>
              <a:rPr lang="cs-CZ"/>
              <a:t>Po kliknutí můžete upravovat styly textu v předloze.
Druhá úroveň
Třetí úroveň
Čtvrtá úroveň
Pátá úroveň</a:t>
            </a:r>
          </a:p>
        </p:txBody>
      </p:sp>
      <p:sp>
        <p:nvSpPr>
          <p:cNvPr id="7" name="Zástupný symbol pro datum 6">
            <a:extLst>
              <a:ext uri="{FF2B5EF4-FFF2-40B4-BE49-F238E27FC236}">
                <a16:creationId xmlns:a16="http://schemas.microsoft.com/office/drawing/2014/main" id="{E5FD139A-AB6D-DE4C-9A99-FAC54677173F}"/>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8" name="Zástupný symbol pro zápatí 7">
            <a:extLst>
              <a:ext uri="{FF2B5EF4-FFF2-40B4-BE49-F238E27FC236}">
                <a16:creationId xmlns:a16="http://schemas.microsoft.com/office/drawing/2014/main" id="{F8B50261-1DF7-3941-B60B-B333BA4B148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9B7E7BA-1471-0041-A4D6-57D40FB7D340}"/>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2889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E44087-3927-9A4F-B81C-09E06EE201D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A1BC4EC-98F2-0548-A643-BF94BFEBDCAD}"/>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4" name="Zástupný symbol pro zápatí 3">
            <a:extLst>
              <a:ext uri="{FF2B5EF4-FFF2-40B4-BE49-F238E27FC236}">
                <a16:creationId xmlns:a16="http://schemas.microsoft.com/office/drawing/2014/main" id="{0E25975C-F981-C847-BDDE-A21E952C723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5034F31-DD8A-A043-A8ED-075607F7DF59}"/>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316804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28A49FA-B7FA-5D4E-B6D4-8D5773DC294F}"/>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3" name="Zástupný symbol pro zápatí 2">
            <a:extLst>
              <a:ext uri="{FF2B5EF4-FFF2-40B4-BE49-F238E27FC236}">
                <a16:creationId xmlns:a16="http://schemas.microsoft.com/office/drawing/2014/main" id="{56025EA1-440D-D740-B990-4426BB6A71C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BFC505A-57BF-114C-B58A-63B5A7D85ECD}"/>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3851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456B44-9389-AD40-94F5-008FA5D1B23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9C31A0A-0F1F-6E47-9788-823015704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cs-CZ"/>
              <a:t>Po kliknutí můžete upravovat styly textu v předloze.
Druhá úroveň
Třetí úroveň
Čtvrtá úroveň
Pátá úroveň</a:t>
            </a:r>
          </a:p>
        </p:txBody>
      </p:sp>
      <p:sp>
        <p:nvSpPr>
          <p:cNvPr id="4" name="Zástupný text 3">
            <a:extLst>
              <a:ext uri="{FF2B5EF4-FFF2-40B4-BE49-F238E27FC236}">
                <a16:creationId xmlns:a16="http://schemas.microsoft.com/office/drawing/2014/main" id="{26371E66-CF6F-FA43-811A-3FA6FD254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cs-CZ"/>
              <a:t>Po kliknutí můžete upravovat styly textu v předloze.
Druhá úroveň
Třetí úroveň
Čtvrtá úroveň
Pátá úroveň</a:t>
            </a:r>
          </a:p>
        </p:txBody>
      </p:sp>
      <p:sp>
        <p:nvSpPr>
          <p:cNvPr id="5" name="Zástupný symbol pro datum 4">
            <a:extLst>
              <a:ext uri="{FF2B5EF4-FFF2-40B4-BE49-F238E27FC236}">
                <a16:creationId xmlns:a16="http://schemas.microsoft.com/office/drawing/2014/main" id="{4260AE80-411C-3D47-9541-A1BC4F597FBF}"/>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6" name="Zástupný symbol pro zápatí 5">
            <a:extLst>
              <a:ext uri="{FF2B5EF4-FFF2-40B4-BE49-F238E27FC236}">
                <a16:creationId xmlns:a16="http://schemas.microsoft.com/office/drawing/2014/main" id="{5F45E6FA-714F-F04D-BBC3-9C643A370FE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5CFE81E-1727-7B46-8D1C-EC5877627CAC}"/>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16215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81A6E9-7CF3-2746-A6E4-61D0414BB21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30149B7-40FC-FB40-A33B-BD4799F912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23E4BAA-0FB1-0E45-A794-30B7CE2F9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cs-CZ"/>
              <a:t>Po kliknutí můžete upravovat styly textu v předloze.
Druhá úroveň
Třetí úroveň
Čtvrtá úroveň
Pátá úroveň</a:t>
            </a:r>
          </a:p>
        </p:txBody>
      </p:sp>
      <p:sp>
        <p:nvSpPr>
          <p:cNvPr id="5" name="Zástupný symbol pro datum 4">
            <a:extLst>
              <a:ext uri="{FF2B5EF4-FFF2-40B4-BE49-F238E27FC236}">
                <a16:creationId xmlns:a16="http://schemas.microsoft.com/office/drawing/2014/main" id="{D797507D-B9F0-2242-8F82-12063F32A4CE}"/>
              </a:ext>
            </a:extLst>
          </p:cNvPr>
          <p:cNvSpPr>
            <a:spLocks noGrp="1"/>
          </p:cNvSpPr>
          <p:nvPr>
            <p:ph type="dt" sz="half" idx="10"/>
          </p:nvPr>
        </p:nvSpPr>
        <p:spPr/>
        <p:txBody>
          <a:bodyPr/>
          <a:lstStyle/>
          <a:p>
            <a:fld id="{70067592-7566-804D-90FE-47800FB82C47}" type="datetimeFigureOut">
              <a:rPr lang="cs-CZ" smtClean="0"/>
              <a:t>11.03.19</a:t>
            </a:fld>
            <a:endParaRPr lang="cs-CZ"/>
          </a:p>
        </p:txBody>
      </p:sp>
      <p:sp>
        <p:nvSpPr>
          <p:cNvPr id="6" name="Zástupný symbol pro zápatí 5">
            <a:extLst>
              <a:ext uri="{FF2B5EF4-FFF2-40B4-BE49-F238E27FC236}">
                <a16:creationId xmlns:a16="http://schemas.microsoft.com/office/drawing/2014/main" id="{60BE2845-4859-C941-9B4B-EE2A59DB0A7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3B98455-1077-774F-B67B-FCD20D5571BC}"/>
              </a:ext>
            </a:extLst>
          </p:cNvPr>
          <p:cNvSpPr>
            <a:spLocks noGrp="1"/>
          </p:cNvSpPr>
          <p:nvPr>
            <p:ph type="sldNum" sz="quarter" idx="12"/>
          </p:nvPr>
        </p:nvSpPr>
        <p:spPr/>
        <p:txBody>
          <a:bodyPr/>
          <a:lstStyle/>
          <a:p>
            <a:fld id="{CC2A7583-76E1-DE46-8327-F3052DC2B62F}" type="slidenum">
              <a:rPr lang="cs-CZ" smtClean="0"/>
              <a:t>‹#›</a:t>
            </a:fld>
            <a:endParaRPr lang="cs-CZ"/>
          </a:p>
        </p:txBody>
      </p:sp>
    </p:spTree>
    <p:extLst>
      <p:ext uri="{BB962C8B-B14F-4D97-AF65-F5344CB8AC3E}">
        <p14:creationId xmlns:p14="http://schemas.microsoft.com/office/powerpoint/2010/main" val="396656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7B4338D-6300-414E-9B83-77F58355B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7648DA67-AE14-674B-9A70-B6336C1CF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cs-CZ"/>
              <a:t>Po kliknutí můžete upravovat styly textu v předloze.
Druhá úroveň
Třetí úroveň
Čtvrtá úroveň
Pátá úroveň</a:t>
            </a:r>
          </a:p>
        </p:txBody>
      </p:sp>
      <p:sp>
        <p:nvSpPr>
          <p:cNvPr id="4" name="Zástupný symbol pro datum 3">
            <a:extLst>
              <a:ext uri="{FF2B5EF4-FFF2-40B4-BE49-F238E27FC236}">
                <a16:creationId xmlns:a16="http://schemas.microsoft.com/office/drawing/2014/main" id="{63ED7C42-F884-8348-B561-F5413170D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67592-7566-804D-90FE-47800FB82C47}" type="datetimeFigureOut">
              <a:rPr lang="cs-CZ" smtClean="0"/>
              <a:t>11.03.19</a:t>
            </a:fld>
            <a:endParaRPr lang="cs-CZ"/>
          </a:p>
        </p:txBody>
      </p:sp>
      <p:sp>
        <p:nvSpPr>
          <p:cNvPr id="5" name="Zástupný symbol pro zápatí 4">
            <a:extLst>
              <a:ext uri="{FF2B5EF4-FFF2-40B4-BE49-F238E27FC236}">
                <a16:creationId xmlns:a16="http://schemas.microsoft.com/office/drawing/2014/main" id="{F8612FFA-3B2C-C940-9A3E-796290FFA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B9113CE-3320-5B49-8A3D-E76CADCA6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A7583-76E1-DE46-8327-F3052DC2B62F}" type="slidenum">
              <a:rPr lang="cs-CZ" smtClean="0"/>
              <a:t>‹#›</a:t>
            </a:fld>
            <a:endParaRPr lang="cs-CZ"/>
          </a:p>
        </p:txBody>
      </p:sp>
    </p:spTree>
    <p:extLst>
      <p:ext uri="{BB962C8B-B14F-4D97-AF65-F5344CB8AC3E}">
        <p14:creationId xmlns:p14="http://schemas.microsoft.com/office/powerpoint/2010/main" val="302067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CEE7D11-EA05-4D47-AF03-440F8949E9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AFA2C50-DCFE-3244-8803-D1943A234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cs-CZ"/>
              <a:t>Upravte styly předlohy textu.
Druhá úroveň
Třetí úroveň
Čtvrtá úroveň
Pátá úroveň</a:t>
            </a:r>
          </a:p>
        </p:txBody>
      </p:sp>
      <p:sp>
        <p:nvSpPr>
          <p:cNvPr id="4" name="Zástupný symbol pro datum 3">
            <a:extLst>
              <a:ext uri="{FF2B5EF4-FFF2-40B4-BE49-F238E27FC236}">
                <a16:creationId xmlns:a16="http://schemas.microsoft.com/office/drawing/2014/main" id="{74DB89E1-01C9-5E42-B32C-ABDBD40C5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9AA69-52FB-274A-AE9F-CFBF794B539B}" type="datetimeFigureOut">
              <a:rPr lang="cs-CZ" smtClean="0"/>
              <a:t>11.03.19</a:t>
            </a:fld>
            <a:endParaRPr lang="cs-CZ"/>
          </a:p>
        </p:txBody>
      </p:sp>
      <p:sp>
        <p:nvSpPr>
          <p:cNvPr id="5" name="Zástupný symbol pro zápatí 4">
            <a:extLst>
              <a:ext uri="{FF2B5EF4-FFF2-40B4-BE49-F238E27FC236}">
                <a16:creationId xmlns:a16="http://schemas.microsoft.com/office/drawing/2014/main" id="{C5A70B1D-3254-0749-8133-F4711B4065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10B459E-3CFD-674D-AB82-84F5D2DED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34887-C868-1E4E-94CF-9994F0B11175}" type="slidenum">
              <a:rPr lang="cs-CZ" smtClean="0"/>
              <a:t>‹#›</a:t>
            </a:fld>
            <a:endParaRPr lang="cs-CZ"/>
          </a:p>
        </p:txBody>
      </p:sp>
    </p:spTree>
    <p:extLst>
      <p:ext uri="{BB962C8B-B14F-4D97-AF65-F5344CB8AC3E}">
        <p14:creationId xmlns:p14="http://schemas.microsoft.com/office/powerpoint/2010/main" val="3946862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Obrázek 4">
            <a:extLst>
              <a:ext uri="{FF2B5EF4-FFF2-40B4-BE49-F238E27FC236}">
                <a16:creationId xmlns:a16="http://schemas.microsoft.com/office/drawing/2014/main" id="{289B3E10-F169-9C49-8143-B9233BB45C98}"/>
              </a:ext>
            </a:extLst>
          </p:cNvPr>
          <p:cNvPicPr>
            <a:picLocks noGrp="1" noChangeAspect="1"/>
          </p:cNvPicPr>
          <p:nvPr>
            <p:ph idx="1"/>
          </p:nvPr>
        </p:nvPicPr>
        <p:blipFill rotWithShape="1">
          <a:blip r:embed="rId3"/>
          <a:srcRect l="5250" r="11195" b="1"/>
          <a:stretch/>
        </p:blipFill>
        <p:spPr>
          <a:xfrm>
            <a:off x="20" y="10"/>
            <a:ext cx="12191980" cy="6857990"/>
          </a:xfrm>
          <a:prstGeom prst="rect">
            <a:avLst/>
          </a:prstGeom>
        </p:spPr>
      </p:pic>
      <p:sp>
        <p:nvSpPr>
          <p:cNvPr id="51" name="Rectangle 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640FCADF-547A-AC41-A10E-755E1D22F64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12.3. „</a:t>
            </a:r>
            <a:r>
              <a:rPr lang="en-US" sz="3600" dirty="0" err="1">
                <a:solidFill>
                  <a:schemeClr val="tx1">
                    <a:lumMod val="85000"/>
                    <a:lumOff val="15000"/>
                  </a:schemeClr>
                </a:solidFill>
                <a:latin typeface="Times New Roman" panose="02020603050405020304" pitchFamily="18" charset="0"/>
                <a:cs typeface="Times New Roman" panose="02020603050405020304" pitchFamily="18" charset="0"/>
              </a:rPr>
              <a:t>Dítě</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dirty="0" err="1">
                <a:solidFill>
                  <a:schemeClr val="tx1">
                    <a:lumMod val="85000"/>
                    <a:lumOff val="15000"/>
                  </a:schemeClr>
                </a:solidFill>
                <a:latin typeface="Times New Roman" panose="02020603050405020304" pitchFamily="18" charset="0"/>
                <a:cs typeface="Times New Roman" panose="02020603050405020304" pitchFamily="18" charset="0"/>
              </a:rPr>
              <a:t>je</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dirty="0" err="1">
                <a:solidFill>
                  <a:schemeClr val="tx1">
                    <a:lumMod val="85000"/>
                    <a:lumOff val="15000"/>
                  </a:schemeClr>
                </a:solidFill>
                <a:latin typeface="Times New Roman" panose="02020603050405020304" pitchFamily="18" charset="0"/>
                <a:cs typeface="Times New Roman" panose="02020603050405020304" pitchFamily="18" charset="0"/>
              </a:rPr>
              <a:t>svobodou</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600" dirty="0" err="1">
                <a:solidFill>
                  <a:schemeClr val="tx1">
                    <a:lumMod val="85000"/>
                    <a:lumOff val="15000"/>
                  </a:schemeClr>
                </a:solidFill>
                <a:latin typeface="Times New Roman" panose="02020603050405020304" pitchFamily="18" charset="0"/>
                <a:cs typeface="Times New Roman" panose="02020603050405020304" pitchFamily="18" charset="0"/>
              </a:rPr>
              <a:t>rodičů</a:t>
            </a: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cxnSp>
        <p:nvCxnSpPr>
          <p:cNvPr id="53" name="Straight Connector 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280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EBBAB3-7315-3541-86C4-B71D658A6C25}"/>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Láska – svoboda na úrovni citu</a:t>
            </a:r>
          </a:p>
        </p:txBody>
      </p:sp>
      <p:sp>
        <p:nvSpPr>
          <p:cNvPr id="3" name="Zástupný obsah 2">
            <a:extLst>
              <a:ext uri="{FF2B5EF4-FFF2-40B4-BE49-F238E27FC236}">
                <a16:creationId xmlns:a16="http://schemas.microsoft.com/office/drawing/2014/main" id="{F13EFDFE-0383-5E48-B34F-140901BCCCC6}"/>
              </a:ext>
            </a:extLst>
          </p:cNvPr>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„V moderních dobách je naproti tomu za jedině důležité považováno </a:t>
            </a:r>
            <a:r>
              <a:rPr lang="cs-CZ" b="1" dirty="0">
                <a:latin typeface="Times New Roman" panose="02020603050405020304" pitchFamily="18" charset="0"/>
                <a:cs typeface="Times New Roman" panose="02020603050405020304" pitchFamily="18" charset="0"/>
              </a:rPr>
              <a:t>subjektivní východisko, zamilovanost</a:t>
            </a:r>
            <a:r>
              <a:rPr lang="cs-CZ" dirty="0">
                <a:latin typeface="Times New Roman" panose="02020603050405020304" pitchFamily="18" charset="0"/>
                <a:cs typeface="Times New Roman" panose="02020603050405020304" pitchFamily="18" charset="0"/>
              </a:rPr>
              <a:t>. Zde si představujeme, že každý musí čekat na svou hodinu a že může věnovat svou lásku jen jednomu určitému individuu.“ Hegel, </a:t>
            </a:r>
            <a:r>
              <a:rPr lang="cs-CZ" i="1" dirty="0">
                <a:latin typeface="Times New Roman" panose="02020603050405020304" pitchFamily="18" charset="0"/>
                <a:cs typeface="Times New Roman" panose="02020603050405020304" pitchFamily="18" charset="0"/>
              </a:rPr>
              <a:t>Základy filosofie práva</a:t>
            </a:r>
            <a:r>
              <a:rPr lang="cs-CZ" dirty="0">
                <a:latin typeface="Times New Roman" panose="02020603050405020304" pitchFamily="18" charset="0"/>
                <a:cs typeface="Times New Roman" panose="02020603050405020304" pitchFamily="18" charset="0"/>
              </a:rPr>
              <a:t>, str. 200.</a:t>
            </a:r>
          </a:p>
          <a:p>
            <a:pPr marL="0" indent="0" algn="just">
              <a:buNone/>
            </a:pPr>
            <a:r>
              <a:rPr lang="cs-CZ" dirty="0">
                <a:latin typeface="Times New Roman" panose="02020603050405020304" pitchFamily="18" charset="0"/>
                <a:cs typeface="Times New Roman" panose="02020603050405020304" pitchFamily="18" charset="0"/>
              </a:rPr>
              <a:t>„Láska je jako taková vědomí mé jednoty s někým jiným, takže pro sebe nejsem izolován, ale získávám své sebevědomí jen tím, že se zřeknu svého bytí pro sebe, a tím, že vím o sobě jako o jednotě s druhým a druhého se mnou. </a:t>
            </a:r>
            <a:r>
              <a:rPr lang="cs-CZ" b="1" dirty="0">
                <a:latin typeface="Times New Roman" panose="02020603050405020304" pitchFamily="18" charset="0"/>
                <a:cs typeface="Times New Roman" panose="02020603050405020304" pitchFamily="18" charset="0"/>
              </a:rPr>
              <a:t>Láska je však cit, to znamená mravnost </a:t>
            </a:r>
            <a:r>
              <a:rPr lang="cs-CZ" dirty="0">
                <a:latin typeface="Times New Roman" panose="02020603050405020304" pitchFamily="18" charset="0"/>
                <a:cs typeface="Times New Roman" panose="02020603050405020304" pitchFamily="18" charset="0"/>
              </a:rPr>
              <a:t>v takové formě, jakou jí dává přirozenost.“ Hegel, </a:t>
            </a:r>
            <a:r>
              <a:rPr lang="cs-CZ" i="1" dirty="0">
                <a:latin typeface="Times New Roman" panose="02020603050405020304" pitchFamily="18" charset="0"/>
                <a:cs typeface="Times New Roman" panose="02020603050405020304" pitchFamily="18" charset="0"/>
              </a:rPr>
              <a:t>Základy filosofie práva</a:t>
            </a:r>
            <a:r>
              <a:rPr lang="cs-CZ" dirty="0">
                <a:latin typeface="Times New Roman" panose="02020603050405020304" pitchFamily="18" charset="0"/>
                <a:cs typeface="Times New Roman" panose="02020603050405020304" pitchFamily="18" charset="0"/>
              </a:rPr>
              <a:t>, § 158, str. 197.</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180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0F87F8-456E-2E43-A52A-49BAE54C7904}"/>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Láska jako základ společnosti: „</a:t>
            </a:r>
            <a:r>
              <a:rPr lang="cs-CZ" dirty="0" err="1">
                <a:latin typeface="Times New Roman" panose="02020603050405020304" pitchFamily="18" charset="0"/>
                <a:cs typeface="Times New Roman" panose="02020603050405020304" pitchFamily="18" charset="0"/>
              </a:rPr>
              <a:t>pure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relation</a:t>
            </a:r>
            <a:r>
              <a:rPr lang="cs-CZ" dirty="0">
                <a:latin typeface="Times New Roman" panose="02020603050405020304" pitchFamily="18" charset="0"/>
                <a:cs typeface="Times New Roman" panose="02020603050405020304" pitchFamily="18" charset="0"/>
              </a:rPr>
              <a:t>“</a:t>
            </a:r>
          </a:p>
        </p:txBody>
      </p:sp>
      <p:sp>
        <p:nvSpPr>
          <p:cNvPr id="3" name="Zástupný obsah 2">
            <a:extLst>
              <a:ext uri="{FF2B5EF4-FFF2-40B4-BE49-F238E27FC236}">
                <a16:creationId xmlns:a16="http://schemas.microsoft.com/office/drawing/2014/main" id="{E1125403-A835-AF4E-8544-A8FBD0401BBC}"/>
              </a:ext>
            </a:extLst>
          </p:cNvPr>
          <p:cNvSpPr>
            <a:spLocks noGrp="1"/>
          </p:cNvSpPr>
          <p:nvPr>
            <p:ph idx="1"/>
          </p:nvPr>
        </p:nvSpPr>
        <p:spPr/>
        <p:txBody>
          <a:bodyPr>
            <a:normAutofit fontScale="92500"/>
          </a:bodyPr>
          <a:lstStyle/>
          <a:p>
            <a:pPr marL="0" indent="0" algn="just">
              <a:buNone/>
            </a:pPr>
            <a:r>
              <a:rPr lang="cs-CZ" dirty="0">
                <a:latin typeface="Times New Roman" panose="02020603050405020304" pitchFamily="18" charset="0"/>
                <a:cs typeface="Times New Roman" panose="02020603050405020304" pitchFamily="18" charset="0"/>
              </a:rPr>
              <a:t>Láska není v první řadě emocí. Romantická láska je fenoménem, který je podmíněn vědomím vlastní individuality, a k tomu je zapotřebí spoustu institucionálních změn.</a:t>
            </a:r>
          </a:p>
          <a:p>
            <a:pPr marL="0" indent="0" algn="just">
              <a:buNone/>
            </a:pPr>
            <a:r>
              <a:rPr lang="cs-CZ" dirty="0">
                <a:latin typeface="Times New Roman" panose="02020603050405020304" pitchFamily="18" charset="0"/>
                <a:cs typeface="Times New Roman" panose="02020603050405020304" pitchFamily="18" charset="0"/>
              </a:rPr>
              <a:t>Vzniká v době </a:t>
            </a:r>
            <a:r>
              <a:rPr lang="cs-CZ" dirty="0" err="1">
                <a:latin typeface="Times New Roman" panose="02020603050405020304" pitchFamily="18" charset="0"/>
                <a:cs typeface="Times New Roman" panose="02020603050405020304" pitchFamily="18" charset="0"/>
              </a:rPr>
              <a:t>sebereflexivního</a:t>
            </a:r>
            <a:r>
              <a:rPr lang="cs-CZ" dirty="0">
                <a:latin typeface="Times New Roman" panose="02020603050405020304" pitchFamily="18" charset="0"/>
                <a:cs typeface="Times New Roman" panose="02020603050405020304" pitchFamily="18" charset="0"/>
              </a:rPr>
              <a:t> já (</a:t>
            </a:r>
            <a:r>
              <a:rPr lang="cs-CZ" dirty="0" err="1">
                <a:latin typeface="Times New Roman" panose="02020603050405020304" pitchFamily="18" charset="0"/>
                <a:cs typeface="Times New Roman" panose="02020603050405020304" pitchFamily="18" charset="0"/>
              </a:rPr>
              <a:t>Fichtovo</a:t>
            </a:r>
            <a:r>
              <a:rPr lang="cs-CZ" dirty="0">
                <a:latin typeface="Times New Roman" panose="02020603050405020304" pitchFamily="18" charset="0"/>
                <a:cs typeface="Times New Roman" panose="02020603050405020304" pitchFamily="18" charset="0"/>
              </a:rPr>
              <a:t> Já=Já). Podobně jako toto já není určeno vnějšími kritérii, tak není ani romantická láska určena vnějšími kritérii (majetkem, rodem atd.), ale pouze individualitou zamilovaných. Člověk zjišťuje, že je zamilován ne tím, že se dívá ven do světa, ale tím, že sleduje vztah k druhému, samu lásku, sám vztah, resp. to, jak nás proměňuje. </a:t>
            </a:r>
          </a:p>
          <a:p>
            <a:pPr marL="0" indent="0" algn="just">
              <a:buNone/>
            </a:pPr>
            <a:r>
              <a:rPr lang="cs-CZ" dirty="0">
                <a:latin typeface="Times New Roman" panose="02020603050405020304" pitchFamily="18" charset="0"/>
                <a:cs typeface="Times New Roman" panose="02020603050405020304" pitchFamily="18" charset="0"/>
              </a:rPr>
              <a:t>Anthony </a:t>
            </a:r>
            <a:r>
              <a:rPr lang="cs-CZ" dirty="0" err="1">
                <a:latin typeface="Times New Roman" panose="02020603050405020304" pitchFamily="18" charset="0"/>
                <a:cs typeface="Times New Roman" panose="02020603050405020304" pitchFamily="18" charset="0"/>
              </a:rPr>
              <a:t>Giddens</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Living</a:t>
            </a:r>
            <a:r>
              <a:rPr lang="cs-CZ" i="1" dirty="0">
                <a:latin typeface="Times New Roman" panose="02020603050405020304" pitchFamily="18" charset="0"/>
                <a:cs typeface="Times New Roman" panose="02020603050405020304" pitchFamily="18" charset="0"/>
              </a:rPr>
              <a:t> in a post-</a:t>
            </a:r>
            <a:r>
              <a:rPr lang="cs-CZ" i="1" dirty="0" err="1">
                <a:latin typeface="Times New Roman" panose="02020603050405020304" pitchFamily="18" charset="0"/>
                <a:cs typeface="Times New Roman" panose="02020603050405020304" pitchFamily="18" charset="0"/>
              </a:rPr>
              <a:t>traditional</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society</a:t>
            </a:r>
            <a:r>
              <a:rPr lang="cs-CZ" dirty="0">
                <a:latin typeface="Times New Roman" panose="02020603050405020304" pitchFamily="18" charset="0"/>
                <a:cs typeface="Times New Roman" panose="02020603050405020304" pitchFamily="18" charset="0"/>
              </a:rPr>
              <a:t>, in: U. Beck, A. </a:t>
            </a:r>
            <a:r>
              <a:rPr lang="cs-CZ" dirty="0" err="1">
                <a:latin typeface="Times New Roman" panose="02020603050405020304" pitchFamily="18" charset="0"/>
                <a:cs typeface="Times New Roman" panose="02020603050405020304" pitchFamily="18" charset="0"/>
              </a:rPr>
              <a:t>Giddens</a:t>
            </a:r>
            <a:r>
              <a:rPr lang="cs-CZ" dirty="0">
                <a:latin typeface="Times New Roman" panose="02020603050405020304" pitchFamily="18" charset="0"/>
                <a:cs typeface="Times New Roman" panose="02020603050405020304" pitchFamily="18" charset="0"/>
              </a:rPr>
              <a:t>, S. </a:t>
            </a:r>
            <a:r>
              <a:rPr lang="cs-CZ" dirty="0" err="1">
                <a:latin typeface="Times New Roman" panose="02020603050405020304" pitchFamily="18" charset="0"/>
                <a:cs typeface="Times New Roman" panose="02020603050405020304" pitchFamily="18" charset="0"/>
              </a:rPr>
              <a:t>Lash</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Reflexive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modernization</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politics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tradition</a:t>
            </a:r>
            <a:r>
              <a:rPr lang="cs-CZ" i="1" dirty="0">
                <a:latin typeface="Times New Roman" panose="02020603050405020304" pitchFamily="18" charset="0"/>
                <a:cs typeface="Times New Roman" panose="02020603050405020304" pitchFamily="18" charset="0"/>
              </a:rPr>
              <a:t> and </a:t>
            </a:r>
            <a:r>
              <a:rPr lang="cs-CZ" i="1" dirty="0" err="1">
                <a:latin typeface="Times New Roman" panose="02020603050405020304" pitchFamily="18" charset="0"/>
                <a:cs typeface="Times New Roman" panose="02020603050405020304" pitchFamily="18" charset="0"/>
              </a:rPr>
              <a:t>aesthetics</a:t>
            </a:r>
            <a:r>
              <a:rPr lang="cs-CZ" i="1" dirty="0">
                <a:latin typeface="Times New Roman" panose="02020603050405020304" pitchFamily="18" charset="0"/>
                <a:cs typeface="Times New Roman" panose="02020603050405020304" pitchFamily="18" charset="0"/>
              </a:rPr>
              <a:t> in </a:t>
            </a:r>
            <a:r>
              <a:rPr lang="cs-CZ" i="1" dirty="0" err="1">
                <a:latin typeface="Times New Roman" panose="02020603050405020304" pitchFamily="18" charset="0"/>
                <a:cs typeface="Times New Roman" panose="02020603050405020304" pitchFamily="18" charset="0"/>
              </a:rPr>
              <a:t>the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modern</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social</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order</a:t>
            </a:r>
            <a:r>
              <a:rPr lang="cs-CZ" dirty="0">
                <a:latin typeface="Times New Roman" panose="02020603050405020304" pitchFamily="18" charset="0"/>
                <a:cs typeface="Times New Roman" panose="02020603050405020304" pitchFamily="18" charset="0"/>
              </a:rPr>
              <a:t>, Cambridge: Polity </a:t>
            </a:r>
            <a:r>
              <a:rPr lang="cs-CZ" dirty="0" err="1">
                <a:latin typeface="Times New Roman" panose="02020603050405020304" pitchFamily="18" charset="0"/>
                <a:cs typeface="Times New Roman" panose="02020603050405020304" pitchFamily="18" charset="0"/>
              </a:rPr>
              <a:t>Press</a:t>
            </a:r>
            <a:r>
              <a:rPr lang="cs-CZ" dirty="0">
                <a:latin typeface="Times New Roman" panose="02020603050405020304" pitchFamily="18" charset="0"/>
                <a:cs typeface="Times New Roman" panose="02020603050405020304" pitchFamily="18" charset="0"/>
              </a:rPr>
              <a:t>, 1996, p. 56‒109.</a:t>
            </a:r>
          </a:p>
        </p:txBody>
      </p:sp>
    </p:spTree>
    <p:extLst>
      <p:ext uri="{BB962C8B-B14F-4D97-AF65-F5344CB8AC3E}">
        <p14:creationId xmlns:p14="http://schemas.microsoft.com/office/powerpoint/2010/main" val="16045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latin typeface="Times New Roman" panose="02020603050405020304" pitchFamily="18" charset="0"/>
                <a:cs typeface="Times New Roman" panose="02020603050405020304" pitchFamily="18" charset="0"/>
              </a:rPr>
              <a:t>Sebereflexivita</a:t>
            </a:r>
            <a:r>
              <a:rPr lang="cs-CZ" dirty="0">
                <a:latin typeface="Times New Roman" panose="02020603050405020304" pitchFamily="18" charset="0"/>
                <a:cs typeface="Times New Roman" panose="02020603050405020304" pitchFamily="18" charset="0"/>
              </a:rPr>
              <a:t> plození: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„Rodiče milují svou lásku v dětech.“</a:t>
            </a:r>
          </a:p>
        </p:txBody>
      </p:sp>
      <p:sp>
        <p:nvSpPr>
          <p:cNvPr id="3" name="Zástupný symbol pro obsah 2"/>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„Matka miluje v dítěti manžela, manžel v něm miluje manželku; oba v něm mají před sebou svou lásku. Zatímco ve jmění je jednota ve vnější věci, v dětech je jednota v něčem duchovním, v němž rodiče jsou milováni a jež milují.“ </a:t>
            </a:r>
            <a:r>
              <a:rPr lang="en-GB" i="1" dirty="0" err="1">
                <a:latin typeface="Times New Roman" panose="02020603050405020304" pitchFamily="18" charset="0"/>
                <a:cs typeface="Times New Roman" panose="02020603050405020304" pitchFamily="18" charset="0"/>
              </a:rPr>
              <a:t>Základy</a:t>
            </a:r>
            <a:r>
              <a:rPr lang="en-GB" dirty="0">
                <a:latin typeface="Times New Roman" panose="02020603050405020304" pitchFamily="18" charset="0"/>
                <a:cs typeface="Times New Roman" panose="02020603050405020304" pitchFamily="18" charset="0"/>
              </a:rPr>
              <a:t>, § 173, str. 209.</a:t>
            </a:r>
          </a:p>
          <a:p>
            <a:pPr marL="0" indent="0" algn="just">
              <a:buNone/>
            </a:pPr>
            <a:endParaRPr lang="cs-CZ" dirty="0">
              <a:latin typeface="Times New Roman" panose="02020603050405020304" pitchFamily="18" charset="0"/>
              <a:cs typeface="Times New Roman" panose="02020603050405020304" pitchFamily="18" charset="0"/>
            </a:endParaRPr>
          </a:p>
        </p:txBody>
      </p:sp>
      <p:sp>
        <p:nvSpPr>
          <p:cNvPr id="4" name="Zástupný symbol pro zápatí 3"/>
          <p:cNvSpPr>
            <a:spLocks noGrp="1"/>
          </p:cNvSpPr>
          <p:nvPr>
            <p:ph type="ftr" sz="quarter" idx="11"/>
          </p:nvPr>
        </p:nvSpPr>
        <p:spPr>
          <a:xfrm>
            <a:off x="736600" y="6176963"/>
            <a:ext cx="10515600" cy="409575"/>
          </a:xfrm>
        </p:spPr>
        <p:txBody>
          <a:bodyPr/>
          <a:lstStyle/>
          <a:p>
            <a:endParaRPr lang="cs-CZ" dirty="0"/>
          </a:p>
          <a:p>
            <a:r>
              <a:rPr lang="en-US" dirty="0"/>
              <a:t> The work was supported by the European Regional Development Fund-Project "Creativity and Adaptability as Conditions of the Success of Europe in an Interrelated World” (No. CZ.02.1.01/0.0/0.0/16_019/0000734) </a:t>
            </a:r>
            <a:endParaRPr lang="cs-CZ" dirty="0"/>
          </a:p>
          <a:p>
            <a:endParaRPr lang="cs-CZ" dirty="0"/>
          </a:p>
        </p:txBody>
      </p:sp>
    </p:spTree>
    <p:extLst>
      <p:ext uri="{BB962C8B-B14F-4D97-AF65-F5344CB8AC3E}">
        <p14:creationId xmlns:p14="http://schemas.microsoft.com/office/powerpoint/2010/main" val="405160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291294-965C-0246-90D6-9F1263B4053D}"/>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Křehkost </a:t>
            </a:r>
            <a:r>
              <a:rPr lang="cs-CZ" dirty="0" err="1">
                <a:latin typeface="Times New Roman" panose="02020603050405020304" pitchFamily="18" charset="0"/>
                <a:cs typeface="Times New Roman" panose="02020603050405020304" pitchFamily="18" charset="0"/>
              </a:rPr>
              <a:t>sebereflexivních</a:t>
            </a:r>
            <a:r>
              <a:rPr lang="cs-CZ" dirty="0">
                <a:latin typeface="Times New Roman" panose="02020603050405020304" pitchFamily="18" charset="0"/>
                <a:cs typeface="Times New Roman" panose="02020603050405020304" pitchFamily="18" charset="0"/>
              </a:rPr>
              <a:t> struktur: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konec rodiny</a:t>
            </a:r>
          </a:p>
        </p:txBody>
      </p:sp>
      <p:sp>
        <p:nvSpPr>
          <p:cNvPr id="3" name="Zástupný obsah 2">
            <a:extLst>
              <a:ext uri="{FF2B5EF4-FFF2-40B4-BE49-F238E27FC236}">
                <a16:creationId xmlns:a16="http://schemas.microsoft.com/office/drawing/2014/main" id="{BDC29DC1-2E38-F847-A1AD-FEE066F68F94}"/>
              </a:ext>
            </a:extLst>
          </p:cNvPr>
          <p:cNvSpPr>
            <a:spLocks noGrp="1"/>
          </p:cNvSpPr>
          <p:nvPr>
            <p:ph idx="1"/>
          </p:nvPr>
        </p:nvSpPr>
        <p:spPr/>
        <p:txBody>
          <a:bodyPr>
            <a:normAutofit/>
          </a:bodyPr>
          <a:lstStyle/>
          <a:p>
            <a:pPr marL="0" indent="0" algn="just">
              <a:buNone/>
            </a:pPr>
            <a:r>
              <a:rPr lang="cs-CZ" dirty="0">
                <a:latin typeface="Times New Roman" panose="02020603050405020304" pitchFamily="18" charset="0"/>
                <a:cs typeface="Times New Roman" panose="02020603050405020304" pitchFamily="18" charset="0"/>
              </a:rPr>
              <a:t>Uzavření do sebe sama vede k nebezpečí, že ztratíme vztah k vnějšku a že se staneme neskuteční, resp. irelevantní. V nějaké podobě se to stalo i moderní formě rodiny: jakmile je postavena na svobodě, stává se celá svobodou volby. V tomto smyslu můžeme hovořit </a:t>
            </a:r>
            <a:r>
              <a:rPr lang="cs-CZ" b="1" dirty="0">
                <a:latin typeface="Times New Roman" panose="02020603050405020304" pitchFamily="18" charset="0"/>
                <a:cs typeface="Times New Roman" panose="02020603050405020304" pitchFamily="18" charset="0"/>
              </a:rPr>
              <a:t>o konci rodiny</a:t>
            </a:r>
            <a:r>
              <a:rPr lang="cs-CZ" dirty="0">
                <a:latin typeface="Times New Roman" panose="02020603050405020304" pitchFamily="18" charset="0"/>
                <a:cs typeface="Times New Roman" panose="02020603050405020304" pitchFamily="18" charset="0"/>
              </a:rPr>
              <a:t>, který se ale udává uvnitř rodiny, neboť rodina samozřejmě nikdy neskončí, přetrvá státy. Že dosáhla konce, znamená, že dosáhla svého účelu, na čemž možná její stávající podoba zanikne. </a:t>
            </a:r>
          </a:p>
        </p:txBody>
      </p:sp>
    </p:spTree>
    <p:extLst>
      <p:ext uri="{BB962C8B-B14F-4D97-AF65-F5344CB8AC3E}">
        <p14:creationId xmlns:p14="http://schemas.microsoft.com/office/powerpoint/2010/main" val="923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Hegel: „Die </a:t>
            </a:r>
            <a:r>
              <a:rPr lang="cs-CZ" dirty="0" err="1">
                <a:latin typeface="Times New Roman" panose="02020603050405020304" pitchFamily="18" charset="0"/>
                <a:cs typeface="Times New Roman" panose="02020603050405020304" pitchFamily="18" charset="0"/>
              </a:rPr>
              <a:t>Frau</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eine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Hausfrau</a:t>
            </a:r>
            <a:r>
              <a:rPr lang="cs-CZ" dirty="0">
                <a:latin typeface="Times New Roman" panose="02020603050405020304" pitchFamily="18" charset="0"/>
                <a:cs typeface="Times New Roman" panose="02020603050405020304" pitchFamily="18" charset="0"/>
              </a:rPr>
              <a:t>.“</a:t>
            </a:r>
          </a:p>
        </p:txBody>
      </p:sp>
      <p:sp>
        <p:nvSpPr>
          <p:cNvPr id="3" name="Zástupný symbol pro obsah 2"/>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„Ženy sice mohou být vzdělané, ale pro vyšší vědy, filosofii a pro jisté produkce umění, jež vyžadují obecnost, uzpůsobeny nejsou. Ženy mohou mít nápady, vkus a půvab, ale ono ideální nemají. Rozdíl mezi mužem a ženou je takový jako mezi zvířetem a rostlinou.“ Hegel, </a:t>
            </a:r>
            <a:r>
              <a:rPr lang="cs-CZ" i="1" dirty="0">
                <a:latin typeface="Times New Roman" panose="02020603050405020304" pitchFamily="18" charset="0"/>
                <a:cs typeface="Times New Roman" panose="02020603050405020304" pitchFamily="18" charset="0"/>
              </a:rPr>
              <a:t>Základy filosofie práva</a:t>
            </a:r>
            <a:r>
              <a:rPr lang="cs-CZ" dirty="0">
                <a:latin typeface="Times New Roman" panose="02020603050405020304" pitchFamily="18" charset="0"/>
                <a:cs typeface="Times New Roman" panose="02020603050405020304" pitchFamily="18" charset="0"/>
              </a:rPr>
              <a:t>, str. 205.</a:t>
            </a:r>
          </a:p>
          <a:p>
            <a:pPr marL="0" indent="0" algn="just">
              <a:buNone/>
            </a:pPr>
            <a:r>
              <a:rPr lang="cs-CZ" dirty="0">
                <a:latin typeface="Times New Roman" panose="02020603050405020304" pitchFamily="18" charset="0"/>
                <a:cs typeface="Times New Roman" panose="02020603050405020304" pitchFamily="18" charset="0"/>
              </a:rPr>
              <a:t>Křehkost chce Hegel trochu odstranit tím, že připíše ženám substanciální určení, které asi fungovala v Hegelově době. </a:t>
            </a:r>
          </a:p>
        </p:txBody>
      </p:sp>
    </p:spTree>
    <p:extLst>
      <p:ext uri="{BB962C8B-B14F-4D97-AF65-F5344CB8AC3E}">
        <p14:creationId xmlns:p14="http://schemas.microsoft.com/office/powerpoint/2010/main" val="323821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1931DC-05E8-A546-BD21-671351EA8487}"/>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Možná konec, ale ne smrt.</a:t>
            </a:r>
          </a:p>
        </p:txBody>
      </p:sp>
      <p:sp>
        <p:nvSpPr>
          <p:cNvPr id="3" name="Zástupný obsah 2">
            <a:extLst>
              <a:ext uri="{FF2B5EF4-FFF2-40B4-BE49-F238E27FC236}">
                <a16:creationId xmlns:a16="http://schemas.microsoft.com/office/drawing/2014/main" id="{441CDB81-7798-024D-8637-12C6CFF422B2}"/>
              </a:ext>
            </a:extLst>
          </p:cNvPr>
          <p:cNvSpPr>
            <a:spLocks noGrp="1"/>
          </p:cNvSpPr>
          <p:nvPr>
            <p:ph idx="1"/>
          </p:nvPr>
        </p:nvSpPr>
        <p:spPr/>
        <p:txBody>
          <a:bodyPr>
            <a:normAutofit fontScale="92500" lnSpcReduction="10000"/>
          </a:bodyPr>
          <a:lstStyle/>
          <a:p>
            <a:pPr marL="0" indent="0" algn="just">
              <a:buNone/>
            </a:pPr>
            <a:r>
              <a:rPr lang="cs-CZ" dirty="0">
                <a:latin typeface="Times New Roman" panose="02020603050405020304" pitchFamily="18" charset="0"/>
                <a:cs typeface="Times New Roman" panose="02020603050405020304" pitchFamily="18" charset="0"/>
              </a:rPr>
              <a:t>Paradoxně dnes tráví lidí, díky prodloužené adolescenci a dlouhému stáří, více času v rodinách než v 19. století. </a:t>
            </a:r>
          </a:p>
          <a:p>
            <a:pPr marL="0" indent="0" algn="just">
              <a:buNone/>
            </a:pPr>
            <a:r>
              <a:rPr lang="en-GB" dirty="0">
                <a:latin typeface="Times New Roman" panose="02020603050405020304" pitchFamily="18" charset="0"/>
                <a:cs typeface="Times New Roman" panose="02020603050405020304" pitchFamily="18" charset="0"/>
              </a:rPr>
              <a:t>“we can no longer concentrate primary attention on nuclear families of young parents and their children who occasionally visit or provide material assistance to grandparents or other relatives. I have come to think of today's large and complex kinship structure as a matrix of latent relationships-father with son, child with great-grandparent, sister with sister-in-law, ex-husband with ex-wife, and so on relationships that are latent because they might or might not become close and significant during a lifetime.” M. W. Riley, </a:t>
            </a:r>
            <a:r>
              <a:rPr lang="en-GB" i="1" dirty="0">
                <a:latin typeface="Times New Roman" panose="02020603050405020304" pitchFamily="18" charset="0"/>
                <a:cs typeface="Times New Roman" panose="02020603050405020304" pitchFamily="18" charset="0"/>
              </a:rPr>
              <a:t>The Family in Aging Society: A Matrix of Latent Relationships</a:t>
            </a:r>
            <a:r>
              <a:rPr lang="en-GB" dirty="0">
                <a:latin typeface="Times New Roman" panose="02020603050405020304" pitchFamily="18" charset="0"/>
                <a:cs typeface="Times New Roman" panose="02020603050405020304" pitchFamily="18" charset="0"/>
              </a:rPr>
              <a:t>, Journal of Family Issues, vol. 4, No. 3, 1983, 439‒454.</a:t>
            </a:r>
          </a:p>
          <a:p>
            <a:pPr marL="0" indent="0" algn="just">
              <a:buNone/>
            </a:pPr>
            <a:r>
              <a:rPr lang="en-GB" dirty="0">
                <a:latin typeface="Times New Roman" panose="02020603050405020304" pitchFamily="18" charset="0"/>
                <a:cs typeface="Times New Roman" panose="02020603050405020304" pitchFamily="18" charset="0"/>
              </a:rPr>
              <a:t>Cf. Deborah Chambers, </a:t>
            </a:r>
            <a:r>
              <a:rPr lang="en-GB" i="1" dirty="0">
                <a:latin typeface="Times New Roman" panose="02020603050405020304" pitchFamily="18" charset="0"/>
                <a:cs typeface="Times New Roman" panose="02020603050405020304" pitchFamily="18" charset="0"/>
              </a:rPr>
              <a:t>A Sociology of Family Life</a:t>
            </a:r>
            <a:r>
              <a:rPr lang="en-GB">
                <a:latin typeface="Times New Roman" panose="02020603050405020304" pitchFamily="18" charset="0"/>
                <a:cs typeface="Times New Roman" panose="02020603050405020304" pitchFamily="18" charset="0"/>
              </a:rPr>
              <a:t>, Cambridge 2012.</a:t>
            </a:r>
            <a:endParaRPr lang="en-GB"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25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673DA1-DE86-CC40-8EB8-043CE39CB896}"/>
              </a:ext>
            </a:extLst>
          </p:cNvPr>
          <p:cNvSpPr>
            <a:spLocks noGrp="1"/>
          </p:cNvSpPr>
          <p:nvPr>
            <p:ph type="title"/>
          </p:nvPr>
        </p:nvSpPr>
        <p:spPr/>
        <p:txBody>
          <a:bodyPr/>
          <a:lstStyle/>
          <a:p>
            <a:pPr algn="ctr"/>
            <a:r>
              <a:rPr lang="cs-CZ" dirty="0" err="1">
                <a:latin typeface="Times" pitchFamily="2" charset="0"/>
              </a:rPr>
              <a:t>Luhmann</a:t>
            </a:r>
            <a:r>
              <a:rPr lang="cs-CZ" dirty="0">
                <a:latin typeface="Times" pitchFamily="2" charset="0"/>
              </a:rPr>
              <a:t>: Láska jako vášeň </a:t>
            </a:r>
            <a:br>
              <a:rPr lang="cs-CZ" dirty="0">
                <a:latin typeface="Times" pitchFamily="2" charset="0"/>
              </a:rPr>
            </a:br>
            <a:r>
              <a:rPr lang="cs-CZ" dirty="0">
                <a:latin typeface="Times" pitchFamily="2" charset="0"/>
              </a:rPr>
              <a:t>Hegel: Svobodné odevzdání</a:t>
            </a:r>
          </a:p>
        </p:txBody>
      </p:sp>
      <p:sp>
        <p:nvSpPr>
          <p:cNvPr id="3" name="Zástupný obsah 2">
            <a:extLst>
              <a:ext uri="{FF2B5EF4-FFF2-40B4-BE49-F238E27FC236}">
                <a16:creationId xmlns:a16="http://schemas.microsoft.com/office/drawing/2014/main" id="{8D86EC9F-BC24-C649-9161-C5868DC5E97A}"/>
              </a:ext>
            </a:extLst>
          </p:cNvPr>
          <p:cNvSpPr>
            <a:spLocks noGrp="1"/>
          </p:cNvSpPr>
          <p:nvPr>
            <p:ph idx="1"/>
          </p:nvPr>
        </p:nvSpPr>
        <p:spPr/>
        <p:txBody>
          <a:bodyPr/>
          <a:lstStyle/>
          <a:p>
            <a:pPr marL="0" indent="0">
              <a:buNone/>
            </a:pPr>
            <a:r>
              <a:rPr lang="cs-CZ" dirty="0">
                <a:latin typeface="Times" pitchFamily="2" charset="0"/>
              </a:rPr>
              <a:t>„Pokud se moderní společnost charakterizuje jen jako neosobní masová společnost, jde bezpochyby o chybný závěr. … Vycházíme z toho, že ve srovnání se staršími společenskými formacemi se moderní společnost vyznačuje stupňováním ve dvojím směru: </a:t>
            </a:r>
            <a:r>
              <a:rPr lang="cs-CZ" b="1" dirty="0">
                <a:latin typeface="Times" pitchFamily="2" charset="0"/>
              </a:rPr>
              <a:t>možností většího množství neosobních vztahů a intenzivnějšími osobními vztahy</a:t>
            </a:r>
            <a:r>
              <a:rPr lang="cs-CZ" dirty="0">
                <a:latin typeface="Times" pitchFamily="2" charset="0"/>
              </a:rPr>
              <a:t>.“ </a:t>
            </a:r>
            <a:r>
              <a:rPr lang="cs-CZ" dirty="0" err="1">
                <a:latin typeface="Times" pitchFamily="2" charset="0"/>
              </a:rPr>
              <a:t>Luhmann</a:t>
            </a:r>
            <a:r>
              <a:rPr lang="cs-CZ" dirty="0">
                <a:latin typeface="Times" pitchFamily="2" charset="0"/>
              </a:rPr>
              <a:t>, Láska jako vášeň, 2002, str. 17. </a:t>
            </a:r>
          </a:p>
        </p:txBody>
      </p:sp>
    </p:spTree>
    <p:extLst>
      <p:ext uri="{BB962C8B-B14F-4D97-AF65-F5344CB8AC3E}">
        <p14:creationId xmlns:p14="http://schemas.microsoft.com/office/powerpoint/2010/main" val="426272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EE9E73-79B2-A94D-B496-C6EE27A5AF3F}"/>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Rodina – místo, v němž prospívají tragédie</a:t>
            </a:r>
          </a:p>
        </p:txBody>
      </p:sp>
      <p:sp>
        <p:nvSpPr>
          <p:cNvPr id="3" name="Zástupný obsah 2">
            <a:extLst>
              <a:ext uri="{FF2B5EF4-FFF2-40B4-BE49-F238E27FC236}">
                <a16:creationId xmlns:a16="http://schemas.microsoft.com/office/drawing/2014/main" id="{367D181E-8AA7-A54F-8F58-496283C1511A}"/>
              </a:ext>
            </a:extLst>
          </p:cNvPr>
          <p:cNvSpPr>
            <a:spLocks noGrp="1"/>
          </p:cNvSpPr>
          <p:nvPr>
            <p:ph idx="1"/>
          </p:nvPr>
        </p:nvSpPr>
        <p:spPr/>
        <p:txBody>
          <a:bodyPr>
            <a:normAutofit/>
          </a:bodyPr>
          <a:lstStyle/>
          <a:p>
            <a:pPr marL="0" indent="0" algn="just">
              <a:buNone/>
            </a:pPr>
            <a:r>
              <a:rPr lang="cs-CZ" dirty="0">
                <a:latin typeface="Times New Roman" panose="02020603050405020304" pitchFamily="18" charset="0"/>
                <a:cs typeface="Times New Roman" panose="02020603050405020304" pitchFamily="18" charset="0"/>
              </a:rPr>
              <a:t>Fakt, že rodina spočívá na svobodném určení, činí vztahy intenzivnějšími a tím činí intenzivnější i neštěstí. Dalším důležitým prvkem je skutečnost, že v současnosti se zvyšuje průměrný věk dožití, takže žijí současně až pět generací jedné rodiny, tím se zvyšuje hustota rodiny, vlastně se </a:t>
            </a:r>
            <a:r>
              <a:rPr lang="cs-CZ" dirty="0" err="1">
                <a:latin typeface="Times New Roman" panose="02020603050405020304" pitchFamily="18" charset="0"/>
                <a:cs typeface="Times New Roman" panose="02020603050405020304" pitchFamily="18" charset="0"/>
              </a:rPr>
              <a:t>znovuustavuje</a:t>
            </a:r>
            <a:r>
              <a:rPr lang="cs-CZ" dirty="0">
                <a:latin typeface="Times New Roman" panose="02020603050405020304" pitchFamily="18" charset="0"/>
                <a:cs typeface="Times New Roman" panose="02020603050405020304" pitchFamily="18" charset="0"/>
              </a:rPr>
              <a:t> něco jako rozšířená rodina a spolu s tím se může vracet i </a:t>
            </a:r>
            <a:r>
              <a:rPr lang="cs-CZ" b="1" dirty="0">
                <a:latin typeface="Times New Roman" panose="02020603050405020304" pitchFamily="18" charset="0"/>
                <a:cs typeface="Times New Roman" panose="02020603050405020304" pitchFamily="18" charset="0"/>
              </a:rPr>
              <a:t>tragický světonázor</a:t>
            </a:r>
            <a:r>
              <a:rPr lang="cs-CZ" dirty="0">
                <a:latin typeface="Times New Roman" panose="02020603050405020304" pitchFamily="18" charset="0"/>
                <a:cs typeface="Times New Roman" panose="02020603050405020304" pitchFamily="18" charset="0"/>
              </a:rPr>
              <a:t>, který Hegel odsunul do dávné minulosti. V rodině nejenže nemůže odčinit, co jsme učinili, ono to má hrůzný sklon se znovu vynořovat, protože to klesne do tělesnosti a i to, co je dobré, sledujeme - po hodně dlouho dobu – ve svém slábnutí.</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32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76E054-A099-B94A-BA58-23F2122FD0C4}"/>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Nadále se trestá do třetího a čtvrtého pokolení, samozřejmě.</a:t>
            </a:r>
          </a:p>
        </p:txBody>
      </p:sp>
      <p:sp>
        <p:nvSpPr>
          <p:cNvPr id="3" name="Zástupný obsah 2">
            <a:extLst>
              <a:ext uri="{FF2B5EF4-FFF2-40B4-BE49-F238E27FC236}">
                <a16:creationId xmlns:a16="http://schemas.microsoft.com/office/drawing/2014/main" id="{C4C5B395-F1B8-534E-8A87-B5C3FE108845}"/>
              </a:ext>
            </a:extLst>
          </p:cNvPr>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Když Hospodin kolem něho přecházel, zavolal: „Hospodin, Hospodin! Bůh plný slitování a milostivý, shovívavý, nejvýš milosrdný a věrný, který osvědčuje milosrdenství tisícům pokolení, který odpouští vinu, přestoupení a hřích; avšak viníka nenechává bez trestu, </a:t>
            </a:r>
            <a:r>
              <a:rPr lang="cs-CZ" b="1" dirty="0">
                <a:latin typeface="Times New Roman" panose="02020603050405020304" pitchFamily="18" charset="0"/>
                <a:cs typeface="Times New Roman" panose="02020603050405020304" pitchFamily="18" charset="0"/>
              </a:rPr>
              <a:t>stíhá vinu otců na synech i na vnucích do třetího a čtvrtého pokolení</a:t>
            </a:r>
            <a:r>
              <a:rPr lang="cs-CZ" dirty="0">
                <a:latin typeface="Times New Roman" panose="02020603050405020304" pitchFamily="18" charset="0"/>
                <a:cs typeface="Times New Roman" panose="02020603050405020304" pitchFamily="18" charset="0"/>
              </a:rPr>
              <a:t>.“</a:t>
            </a:r>
          </a:p>
          <a:p>
            <a:pPr marL="0" indent="0" algn="just">
              <a:buNone/>
            </a:pPr>
            <a:r>
              <a:rPr lang="cs-CZ" dirty="0">
                <a:latin typeface="Times New Roman" panose="02020603050405020304" pitchFamily="18" charset="0"/>
                <a:cs typeface="Times New Roman" panose="02020603050405020304" pitchFamily="18" charset="0"/>
              </a:rPr>
              <a:t>Exodus 34,7</a:t>
            </a:r>
          </a:p>
          <a:p>
            <a:pPr marL="0" indent="0">
              <a:buNone/>
            </a:pPr>
            <a:endParaRPr lang="cs-CZ" dirty="0"/>
          </a:p>
        </p:txBody>
      </p:sp>
    </p:spTree>
    <p:extLst>
      <p:ext uri="{BB962C8B-B14F-4D97-AF65-F5344CB8AC3E}">
        <p14:creationId xmlns:p14="http://schemas.microsoft.com/office/powerpoint/2010/main" val="1446895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94017-3746-2440-B161-96BA7E0F67EB}"/>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Člověk je synem.</a:t>
            </a:r>
          </a:p>
        </p:txBody>
      </p:sp>
      <p:sp>
        <p:nvSpPr>
          <p:cNvPr id="3" name="Zástupný obsah 2">
            <a:extLst>
              <a:ext uri="{FF2B5EF4-FFF2-40B4-BE49-F238E27FC236}">
                <a16:creationId xmlns:a16="http://schemas.microsoft.com/office/drawing/2014/main" id="{4C4B106D-C9CF-A04A-84A5-D425517D9DB0}"/>
              </a:ext>
            </a:extLst>
          </p:cNvPr>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„Co se týká individua, je beztak každé </a:t>
            </a:r>
            <a:r>
              <a:rPr lang="cs-CZ" i="1" dirty="0">
                <a:latin typeface="Times New Roman" panose="02020603050405020304" pitchFamily="18" charset="0"/>
                <a:cs typeface="Times New Roman" panose="02020603050405020304" pitchFamily="18" charset="0"/>
              </a:rPr>
              <a:t>synem své doby</a:t>
            </a:r>
            <a:r>
              <a:rPr lang="cs-CZ" dirty="0">
                <a:latin typeface="Times New Roman" panose="02020603050405020304" pitchFamily="18" charset="0"/>
                <a:cs typeface="Times New Roman" panose="02020603050405020304" pitchFamily="18" charset="0"/>
              </a:rPr>
              <a:t>.“ Hegel, </a:t>
            </a:r>
            <a:r>
              <a:rPr lang="cs-CZ" i="1" dirty="0">
                <a:latin typeface="Times New Roman" panose="02020603050405020304" pitchFamily="18" charset="0"/>
                <a:cs typeface="Times New Roman" panose="02020603050405020304" pitchFamily="18" charset="0"/>
              </a:rPr>
              <a:t>Základy filosofie práva</a:t>
            </a:r>
            <a:r>
              <a:rPr lang="cs-CZ" dirty="0">
                <a:latin typeface="Times New Roman" panose="02020603050405020304" pitchFamily="18" charset="0"/>
                <a:cs typeface="Times New Roman" panose="02020603050405020304" pitchFamily="18" charset="0"/>
              </a:rPr>
              <a:t>, str. 31.</a:t>
            </a:r>
            <a:endParaRPr lang="cs-CZ" i="1" dirty="0">
              <a:latin typeface="Times New Roman" panose="02020603050405020304" pitchFamily="18" charset="0"/>
              <a:cs typeface="Times New Roman" panose="02020603050405020304" pitchFamily="18" charset="0"/>
            </a:endParaRPr>
          </a:p>
          <a:p>
            <a:pPr marL="0" indent="0" algn="just">
              <a:buNone/>
            </a:pPr>
            <a:r>
              <a:rPr lang="cs-CZ" dirty="0">
                <a:latin typeface="Times New Roman" panose="02020603050405020304" pitchFamily="18" charset="0"/>
                <a:cs typeface="Times New Roman" panose="02020603050405020304" pitchFamily="18" charset="0"/>
              </a:rPr>
              <a:t>„Nic nenese vlastní kořen v sobě samém“. Hegel, </a:t>
            </a:r>
            <a:r>
              <a:rPr lang="cs-CZ" i="1" dirty="0" err="1">
                <a:latin typeface="Times New Roman" panose="02020603050405020304" pitchFamily="18" charset="0"/>
                <a:cs typeface="Times New Roman" panose="02020603050405020304" pitchFamily="18" charset="0"/>
              </a:rPr>
              <a:t>Frühe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Schriften</a:t>
            </a:r>
            <a:r>
              <a:rPr lang="cs-CZ" dirty="0">
                <a:latin typeface="Times New Roman" panose="02020603050405020304" pitchFamily="18" charset="0"/>
                <a:cs typeface="Times New Roman" panose="02020603050405020304" pitchFamily="18" charset="0"/>
              </a:rPr>
              <a:t>, </a:t>
            </a:r>
          </a:p>
          <a:p>
            <a:pPr marL="0" indent="0" algn="just">
              <a:buNone/>
            </a:pPr>
            <a:r>
              <a:rPr lang="cs-CZ" dirty="0">
                <a:latin typeface="Times New Roman" panose="02020603050405020304" pitchFamily="18" charset="0"/>
                <a:cs typeface="Times New Roman" panose="02020603050405020304" pitchFamily="18" charset="0"/>
              </a:rPr>
              <a:t>„</a:t>
            </a:r>
            <a:r>
              <a:rPr lang="cs-CZ" b="1" dirty="0">
                <a:latin typeface="Times New Roman" panose="02020603050405020304" pitchFamily="18" charset="0"/>
                <a:cs typeface="Times New Roman" panose="02020603050405020304" pitchFamily="18" charset="0"/>
              </a:rPr>
              <a:t>já, které je my, a my, které je já.</a:t>
            </a:r>
            <a:r>
              <a:rPr lang="cs-CZ" dirty="0">
                <a:latin typeface="Times New Roman" panose="02020603050405020304" pitchFamily="18" charset="0"/>
                <a:cs typeface="Times New Roman" panose="02020603050405020304" pitchFamily="18" charset="0"/>
              </a:rPr>
              <a:t> Vědomí má teprve v sebevědomí jakožto pojmu ducha svůj bod obratu, od něhož kráčí z pestrobarevného smyslového zdání tohoto světa a z prázdné nadsmyslné nicoty onoho světa do duchovního dne přítomnosti.“ G. W. F. Hegel, </a:t>
            </a:r>
            <a:r>
              <a:rPr lang="cs-CZ" i="1" dirty="0">
                <a:latin typeface="Times New Roman" panose="02020603050405020304" pitchFamily="18" charset="0"/>
                <a:cs typeface="Times New Roman" panose="02020603050405020304" pitchFamily="18" charset="0"/>
              </a:rPr>
              <a:t>Fenomenologie ducha</a:t>
            </a:r>
            <a:r>
              <a:rPr lang="cs-CZ" dirty="0">
                <a:latin typeface="Times New Roman" panose="02020603050405020304" pitchFamily="18" charset="0"/>
                <a:cs typeface="Times New Roman" panose="02020603050405020304" pitchFamily="18" charset="0"/>
              </a:rPr>
              <a:t>, str. 152. </a:t>
            </a:r>
          </a:p>
          <a:p>
            <a:pPr marL="0" indent="0" algn="just">
              <a:buNone/>
            </a:pPr>
            <a:r>
              <a:rPr lang="cs-CZ" dirty="0">
                <a:latin typeface="Times New Roman" panose="02020603050405020304" pitchFamily="18" charset="0"/>
                <a:cs typeface="Times New Roman" panose="02020603050405020304" pitchFamily="18" charset="0"/>
              </a:rPr>
              <a:t>„Duch má skutečnost a její akcidence jsou individua.“ Hegel, </a:t>
            </a:r>
            <a:r>
              <a:rPr lang="cs-CZ" i="1" dirty="0">
                <a:latin typeface="Times New Roman" panose="02020603050405020304" pitchFamily="18" charset="0"/>
                <a:cs typeface="Times New Roman" panose="02020603050405020304" pitchFamily="18" charset="0"/>
              </a:rPr>
              <a:t>Základy, </a:t>
            </a:r>
            <a:r>
              <a:rPr lang="cs-CZ" dirty="0">
                <a:latin typeface="Times New Roman" panose="02020603050405020304" pitchFamily="18" charset="0"/>
                <a:cs typeface="Times New Roman" panose="02020603050405020304" pitchFamily="18" charset="0"/>
              </a:rPr>
              <a:t>str. 196.</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239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FF096-7273-B54B-9F71-867EC0C49150}"/>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Bezprostřední substancialita ducha</a:t>
            </a:r>
          </a:p>
        </p:txBody>
      </p:sp>
      <p:sp>
        <p:nvSpPr>
          <p:cNvPr id="3" name="Zástupný obsah 2">
            <a:extLst>
              <a:ext uri="{FF2B5EF4-FFF2-40B4-BE49-F238E27FC236}">
                <a16:creationId xmlns:a16="http://schemas.microsoft.com/office/drawing/2014/main" id="{23C21385-480B-FD4B-98DE-5AB3C733D410}"/>
              </a:ext>
            </a:extLst>
          </p:cNvPr>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„Rodina jakožto bezprostřední substancialita ducha má za své určení sebe pociťující jednotu ducha, lásku, je tedy smýšlením, to znamená mít sebevědomí jeho individuality v této jednotě jakožto o sobě a pro sebe jsoucí bytnosti, a aby v ní tato individualita nebyla osobou pro sebe, nýbrž členem (</a:t>
            </a:r>
            <a:r>
              <a:rPr lang="cs-CZ" dirty="0" err="1">
                <a:latin typeface="Times New Roman" panose="02020603050405020304" pitchFamily="18" charset="0"/>
                <a:cs typeface="Times New Roman" panose="02020603050405020304" pitchFamily="18" charset="0"/>
              </a:rPr>
              <a:t>Glied</a:t>
            </a:r>
            <a:r>
              <a:rPr lang="cs-CZ" dirty="0">
                <a:latin typeface="Times New Roman" panose="02020603050405020304" pitchFamily="18" charset="0"/>
                <a:cs typeface="Times New Roman" panose="02020603050405020304" pitchFamily="18" charset="0"/>
              </a:rPr>
              <a:t>).“ Hegel, </a:t>
            </a:r>
            <a:r>
              <a:rPr lang="cs-CZ" i="1" dirty="0">
                <a:latin typeface="Times New Roman" panose="02020603050405020304" pitchFamily="18" charset="0"/>
                <a:cs typeface="Times New Roman" panose="02020603050405020304" pitchFamily="18" charset="0"/>
              </a:rPr>
              <a:t>Základy filosofie, práva</a:t>
            </a:r>
            <a:r>
              <a:rPr lang="cs-CZ" dirty="0">
                <a:latin typeface="Times New Roman" panose="02020603050405020304" pitchFamily="18" charset="0"/>
                <a:cs typeface="Times New Roman" panose="02020603050405020304" pitchFamily="18" charset="0"/>
              </a:rPr>
              <a:t>, § 158</a:t>
            </a:r>
          </a:p>
          <a:p>
            <a:pPr marL="0" indent="0" algn="just">
              <a:buNone/>
            </a:pPr>
            <a:r>
              <a:rPr lang="cs-CZ" dirty="0">
                <a:latin typeface="Times New Roman" panose="02020603050405020304" pitchFamily="18" charset="0"/>
                <a:cs typeface="Times New Roman" panose="02020603050405020304" pitchFamily="18" charset="0"/>
              </a:rPr>
              <a:t>Láska – bytí u druhého jako u sebe sama</a:t>
            </a:r>
          </a:p>
          <a:p>
            <a:pPr marL="0" indent="0" algn="just">
              <a:buNone/>
            </a:pPr>
            <a:r>
              <a:rPr lang="cs-CZ" dirty="0">
                <a:latin typeface="Times New Roman" panose="02020603050405020304" pitchFamily="18" charset="0"/>
                <a:cs typeface="Times New Roman" panose="02020603050405020304" pitchFamily="18" charset="0"/>
              </a:rPr>
              <a:t>Svoboda – bytí u druhého jako u sebe sama</a:t>
            </a:r>
          </a:p>
          <a:p>
            <a:pPr marL="0" indent="0">
              <a:buNone/>
            </a:pPr>
            <a:r>
              <a:rPr lang="cs-CZ" dirty="0" err="1">
                <a:latin typeface="Times" pitchFamily="2" charset="0"/>
              </a:rPr>
              <a:t>Luhmann</a:t>
            </a:r>
            <a:r>
              <a:rPr lang="cs-CZ" dirty="0">
                <a:latin typeface="Times" pitchFamily="2" charset="0"/>
              </a:rPr>
              <a:t>: „Vášeň je institucionalizovaná svoboda.“ </a:t>
            </a:r>
            <a:r>
              <a:rPr lang="cs-CZ" dirty="0" err="1">
                <a:latin typeface="Times" pitchFamily="2" charset="0"/>
              </a:rPr>
              <a:t>Luhmann</a:t>
            </a:r>
            <a:r>
              <a:rPr lang="cs-CZ" dirty="0">
                <a:latin typeface="Times" pitchFamily="2" charset="0"/>
              </a:rPr>
              <a:t>, </a:t>
            </a:r>
            <a:r>
              <a:rPr lang="cs-CZ" i="1" dirty="0">
                <a:latin typeface="Times" pitchFamily="2" charset="0"/>
              </a:rPr>
              <a:t>Love: A </a:t>
            </a:r>
            <a:r>
              <a:rPr lang="cs-CZ" i="1" dirty="0" err="1">
                <a:latin typeface="Times" pitchFamily="2" charset="0"/>
              </a:rPr>
              <a:t>Sketch</a:t>
            </a:r>
            <a:r>
              <a:rPr lang="cs-CZ" dirty="0">
                <a:latin typeface="Times" pitchFamily="2" charset="0"/>
              </a:rPr>
              <a:t>, str. 26. (Viz rovněž Láska jako vášeň – vyšlo česky.)</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242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Manželství jako „svobodné oddání“ (§ 168)</a:t>
            </a:r>
          </a:p>
        </p:txBody>
      </p:sp>
      <p:sp>
        <p:nvSpPr>
          <p:cNvPr id="3" name="Zástupný symbol pro obsah 2"/>
          <p:cNvSpPr>
            <a:spLocks noGrp="1"/>
          </p:cNvSpPr>
          <p:nvPr>
            <p:ph idx="1"/>
          </p:nvPr>
        </p:nvSpPr>
        <p:spPr/>
        <p:txBody>
          <a:bodyPr>
            <a:normAutofit/>
          </a:bodyPr>
          <a:lstStyle/>
          <a:p>
            <a:pPr marL="0" indent="0" algn="just">
              <a:buNone/>
            </a:pPr>
            <a:r>
              <a:rPr lang="cs-CZ" dirty="0">
                <a:latin typeface="Times New Roman" panose="02020603050405020304" pitchFamily="18" charset="0"/>
                <a:cs typeface="Times New Roman" panose="02020603050405020304" pitchFamily="18" charset="0"/>
              </a:rPr>
              <a:t>„V moderním světě </a:t>
            </a:r>
            <a:r>
              <a:rPr lang="cs-CZ" b="1" dirty="0">
                <a:latin typeface="Times New Roman" panose="02020603050405020304" pitchFamily="18" charset="0"/>
                <a:cs typeface="Times New Roman" panose="02020603050405020304" pitchFamily="18" charset="0"/>
              </a:rPr>
              <a:t>lze uvažovat jedině o monogamii</a:t>
            </a:r>
            <a:r>
              <a:rPr lang="cs-CZ" dirty="0">
                <a:latin typeface="Times New Roman" panose="02020603050405020304" pitchFamily="18" charset="0"/>
                <a:cs typeface="Times New Roman" panose="02020603050405020304" pitchFamily="18" charset="0"/>
              </a:rPr>
              <a:t>, neboť právě v moderním státě získávají obě strany plné právní zázemí. Manželství se tím stává vztahem jednoho muže a jedné ženy.“ </a:t>
            </a:r>
            <a:r>
              <a:rPr lang="cs-CZ" i="1" dirty="0" err="1">
                <a:latin typeface="Times New Roman" panose="02020603050405020304" pitchFamily="18" charset="0"/>
                <a:cs typeface="Times New Roman" panose="02020603050405020304" pitchFamily="18" charset="0"/>
              </a:rPr>
              <a:t>Vorlesungen</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über</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die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Philosophie</a:t>
            </a:r>
            <a:r>
              <a:rPr lang="cs-CZ" i="1" dirty="0">
                <a:latin typeface="Times New Roman" panose="02020603050405020304" pitchFamily="18" charset="0"/>
                <a:cs typeface="Times New Roman" panose="02020603050405020304" pitchFamily="18" charset="0"/>
              </a:rPr>
              <a:t> der </a:t>
            </a:r>
            <a:r>
              <a:rPr lang="cs-CZ" i="1" dirty="0" err="1">
                <a:latin typeface="Times New Roman" panose="02020603050405020304" pitchFamily="18" charset="0"/>
                <a:cs typeface="Times New Roman" panose="02020603050405020304" pitchFamily="18" charset="0"/>
              </a:rPr>
              <a:t>Geschichte</a:t>
            </a:r>
            <a:r>
              <a:rPr lang="cs-CZ" dirty="0">
                <a:latin typeface="Times New Roman" panose="02020603050405020304" pitchFamily="18" charset="0"/>
                <a:cs typeface="Times New Roman" panose="02020603050405020304" pitchFamily="18" charset="0"/>
              </a:rPr>
              <a:t>, 1986, str. 189.</a:t>
            </a:r>
          </a:p>
          <a:p>
            <a:pPr marL="0" indent="0" algn="just">
              <a:buNone/>
            </a:pPr>
            <a:r>
              <a:rPr lang="cs-CZ" dirty="0">
                <a:latin typeface="Times New Roman" panose="02020603050405020304" pitchFamily="18" charset="0"/>
                <a:cs typeface="Times New Roman" panose="02020603050405020304" pitchFamily="18" charset="0"/>
              </a:rPr>
              <a:t>„Protože jde dále </a:t>
            </a:r>
            <a:r>
              <a:rPr lang="cs-CZ" b="1" dirty="0">
                <a:latin typeface="Times New Roman" panose="02020603050405020304" pitchFamily="18" charset="0"/>
                <a:cs typeface="Times New Roman" panose="02020603050405020304" pitchFamily="18" charset="0"/>
              </a:rPr>
              <a:t>o osobnost obou pohlaví, z jejichž svobodného oddání vzniká manželství</a:t>
            </a:r>
            <a:r>
              <a:rPr lang="cs-CZ" dirty="0">
                <a:latin typeface="Times New Roman" panose="02020603050405020304" pitchFamily="18" charset="0"/>
                <a:cs typeface="Times New Roman" panose="02020603050405020304" pitchFamily="18" charset="0"/>
              </a:rPr>
              <a:t>, a protože je </a:t>
            </a:r>
            <a:r>
              <a:rPr lang="cs-CZ" b="1" dirty="0">
                <a:latin typeface="Times New Roman" panose="02020603050405020304" pitchFamily="18" charset="0"/>
                <a:cs typeface="Times New Roman" panose="02020603050405020304" pitchFamily="18" charset="0"/>
              </a:rPr>
              <a:t>tato osobnost nekonečně vlastní sama sobě</a:t>
            </a:r>
            <a:r>
              <a:rPr lang="cs-CZ" dirty="0">
                <a:latin typeface="Times New Roman" panose="02020603050405020304" pitchFamily="18" charset="0"/>
                <a:cs typeface="Times New Roman" panose="02020603050405020304" pitchFamily="18" charset="0"/>
              </a:rPr>
              <a:t>, nemusí být manželství uzavíráno uvnitř již přirozeně-identického kruhu. … Síla plození, jakož i síla ducha, je tím větší, čím větší jsou protiklady, jimiž se tato opět tvoří.“ Základy, § 168, 206–207.</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41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058959-3962-BF48-B130-444C3C1309CF}"/>
              </a:ext>
            </a:extLst>
          </p:cNvPr>
          <p:cNvSpPr>
            <a:spLocks noGrp="1"/>
          </p:cNvSpPr>
          <p:nvPr>
            <p:ph type="title"/>
          </p:nvPr>
        </p:nvSpPr>
        <p:spPr/>
        <p:txBody>
          <a:bodyPr/>
          <a:lstStyle/>
          <a:p>
            <a:pPr algn="ctr"/>
            <a:r>
              <a:rPr lang="cs-CZ" dirty="0" err="1">
                <a:latin typeface="Times New Roman" panose="02020603050405020304" pitchFamily="18" charset="0"/>
                <a:cs typeface="Times New Roman" panose="02020603050405020304" pitchFamily="18" charset="0"/>
              </a:rPr>
              <a:t>Luhmann</a:t>
            </a:r>
            <a:r>
              <a:rPr lang="cs-CZ" dirty="0">
                <a:latin typeface="Times New Roman" panose="02020603050405020304" pitchFamily="18" charset="0"/>
                <a:cs typeface="Times New Roman" panose="02020603050405020304" pitchFamily="18" charset="0"/>
              </a:rPr>
              <a:t>: On Love</a:t>
            </a:r>
          </a:p>
        </p:txBody>
      </p:sp>
      <p:sp>
        <p:nvSpPr>
          <p:cNvPr id="3" name="Zástupný obsah 2">
            <a:extLst>
              <a:ext uri="{FF2B5EF4-FFF2-40B4-BE49-F238E27FC236}">
                <a16:creationId xmlns:a16="http://schemas.microsoft.com/office/drawing/2014/main" id="{1CFA964F-F265-CC42-8697-B78A2C60A5E5}"/>
              </a:ext>
            </a:extLst>
          </p:cNvPr>
          <p:cNvSpPr>
            <a:spLocks noGrp="1"/>
          </p:cNvSpPr>
          <p:nvPr>
            <p:ph idx="1"/>
          </p:nvPr>
        </p:nvSpPr>
        <p:spPr/>
        <p:txBody>
          <a:bodyPr>
            <a:normAutofit fontScale="92500" lnSpcReduction="10000"/>
          </a:bodyPr>
          <a:lstStyle/>
          <a:p>
            <a:pPr marL="0" indent="0" algn="just">
              <a:buNone/>
            </a:pPr>
            <a:r>
              <a:rPr lang="en" dirty="0">
                <a:latin typeface="Times New Roman" panose="02020603050405020304" pitchFamily="18" charset="0"/>
                <a:cs typeface="Times New Roman" panose="02020603050405020304" pitchFamily="18" charset="0"/>
              </a:rPr>
              <a:t>Despite the medieval roots of ‘romantic love’, its institutionalization as a foundation for marriage is a decidedly modern achievement, attributable in its initial programmatic postulations to the sentimentalism of the eighteenth century, being a component here of the bourgeois critique of aristocratic immorality.</a:t>
            </a:r>
          </a:p>
          <a:p>
            <a:pPr marL="0" indent="0" algn="just">
              <a:buNone/>
            </a:pPr>
            <a:r>
              <a:rPr lang="en" dirty="0">
                <a:latin typeface="Times New Roman" panose="02020603050405020304" pitchFamily="18" charset="0"/>
                <a:cs typeface="Times New Roman" panose="02020603050405020304" pitchFamily="18" charset="0"/>
              </a:rPr>
              <a:t>Passionate loving becomes an expectation posited as a goal of learning and upbringing, a social form which permits only limited modifications for reasons of adequate communication.</a:t>
            </a:r>
          </a:p>
          <a:p>
            <a:pPr marL="0" indent="0" algn="just">
              <a:buNone/>
            </a:pPr>
            <a:r>
              <a:rPr lang="en" dirty="0">
                <a:latin typeface="Times New Roman" panose="02020603050405020304" pitchFamily="18" charset="0"/>
                <a:cs typeface="Times New Roman" panose="02020603050405020304" pitchFamily="18" charset="0"/>
              </a:rPr>
              <a:t>Given the considerable complexity of its environment, love can no longer give consideration to other functions, which themselves have to become more specifically, more abstractly, more efficiently institutionalized.</a:t>
            </a:r>
          </a:p>
          <a:p>
            <a:pPr marL="0" indent="0" algn="just">
              <a:buNone/>
            </a:pPr>
            <a:r>
              <a:rPr lang="en" dirty="0" err="1">
                <a:latin typeface="Times New Roman" panose="02020603050405020304" pitchFamily="18" charset="0"/>
                <a:cs typeface="Times New Roman" panose="02020603050405020304" pitchFamily="18" charset="0"/>
              </a:rPr>
              <a:t>Luhmann</a:t>
            </a:r>
            <a:r>
              <a:rPr lang="en" dirty="0">
                <a:latin typeface="Times New Roman" panose="02020603050405020304" pitchFamily="18" charset="0"/>
                <a:cs typeface="Times New Roman" panose="02020603050405020304" pitchFamily="18" charset="0"/>
              </a:rPr>
              <a:t>, Love: A Code, 27.</a:t>
            </a:r>
          </a:p>
          <a:p>
            <a:pPr marL="0" indent="0" algn="just">
              <a:buNone/>
            </a:pPr>
            <a:endParaRPr lang="en"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79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2D573-4D29-5542-8EC0-12C71E926939}"/>
              </a:ext>
            </a:extLst>
          </p:cNvPr>
          <p:cNvSpPr>
            <a:spLocks noGrp="1"/>
          </p:cNvSpPr>
          <p:nvPr>
            <p:ph type="title"/>
          </p:nvPr>
        </p:nvSpPr>
        <p:spPr>
          <a:xfrm>
            <a:off x="838200" y="365125"/>
            <a:ext cx="6254496" cy="1828800"/>
          </a:xfrm>
        </p:spPr>
        <p:txBody>
          <a:bodyPr>
            <a:normAutofit/>
          </a:bodyPr>
          <a:lstStyle/>
          <a:p>
            <a:r>
              <a:rPr lang="cs-CZ" dirty="0">
                <a:latin typeface="Times New Roman" panose="02020603050405020304" pitchFamily="18" charset="0"/>
                <a:cs typeface="Times New Roman" panose="02020603050405020304" pitchFamily="18" charset="0"/>
              </a:rPr>
              <a:t>Novost Hegelova konceptu: proti rodu</a:t>
            </a:r>
            <a:endParaRPr lang="cs-CZ">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1182178F-6D29-F345-B33B-079526E25EF2}"/>
              </a:ext>
            </a:extLst>
          </p:cNvPr>
          <p:cNvSpPr>
            <a:spLocks noGrp="1"/>
          </p:cNvSpPr>
          <p:nvPr>
            <p:ph idx="1"/>
          </p:nvPr>
        </p:nvSpPr>
        <p:spPr>
          <a:xfrm>
            <a:off x="838200" y="2322576"/>
            <a:ext cx="6254496" cy="3858768"/>
          </a:xfrm>
        </p:spPr>
        <p:txBody>
          <a:bodyPr>
            <a:normAutofit lnSpcReduction="10000"/>
          </a:bodyPr>
          <a:lstStyle/>
          <a:p>
            <a:pPr marL="0" indent="0" algn="just">
              <a:buNone/>
            </a:pPr>
            <a:r>
              <a:rPr lang="cs-CZ" sz="2400" dirty="0">
                <a:latin typeface="Times New Roman" panose="02020603050405020304" pitchFamily="18" charset="0"/>
                <a:cs typeface="Times New Roman" panose="02020603050405020304" pitchFamily="18" charset="0"/>
              </a:rPr>
              <a:t>Rodina již není primárně spjata s majetkem a rodovým určením. Hegel nechává do rodiny skrze lásku vstoupit individualitu a nahodilost. </a:t>
            </a:r>
          </a:p>
          <a:p>
            <a:pPr marL="0" indent="0" algn="just">
              <a:buNone/>
            </a:pPr>
            <a:r>
              <a:rPr lang="cs-CZ" sz="2400" dirty="0">
                <a:latin typeface="Times New Roman" panose="02020603050405020304" pitchFamily="18" charset="0"/>
                <a:cs typeface="Times New Roman" panose="02020603050405020304" pitchFamily="18" charset="0"/>
              </a:rPr>
              <a:t>Tím omezí rodinu na otce, matku dítě, čímž vzniká nukleární rodina, tj. flexibilní buňka, která je schopna vyjít vstříc „občanské společnosti“, tj. novým ekonomickým rámcům, jimž už nevládnou cechy, rodové struktury, zemědělství, ale v zásadě kapitalistická směna. </a:t>
            </a:r>
          </a:p>
          <a:p>
            <a:pPr marL="0" indent="0" algn="just">
              <a:buNone/>
            </a:pPr>
            <a:r>
              <a:rPr lang="cs-CZ" sz="2400" dirty="0">
                <a:latin typeface="Times New Roman" panose="02020603050405020304" pitchFamily="18" charset="0"/>
                <a:cs typeface="Times New Roman" panose="02020603050405020304" pitchFamily="18" charset="0"/>
              </a:rPr>
              <a:t>Hegel hovoří již v </a:t>
            </a:r>
            <a:r>
              <a:rPr lang="cs-CZ" sz="2400" i="1" dirty="0">
                <a:latin typeface="Times New Roman" panose="02020603050405020304" pitchFamily="18" charset="0"/>
                <a:cs typeface="Times New Roman" panose="02020603050405020304" pitchFamily="18" charset="0"/>
              </a:rPr>
              <a:t>Základech filosofie prá</a:t>
            </a:r>
            <a:r>
              <a:rPr lang="cs-CZ" sz="2400" dirty="0">
                <a:latin typeface="Times New Roman" panose="02020603050405020304" pitchFamily="18" charset="0"/>
                <a:cs typeface="Times New Roman" panose="02020603050405020304" pitchFamily="18" charset="0"/>
              </a:rPr>
              <a:t>va o zázraku </a:t>
            </a:r>
            <a:r>
              <a:rPr lang="cs-CZ" sz="2400" dirty="0" err="1">
                <a:latin typeface="Times New Roman" panose="02020603050405020304" pitchFamily="18" charset="0"/>
                <a:cs typeface="Times New Roman" panose="02020603050405020304" pitchFamily="18" charset="0"/>
              </a:rPr>
              <a:t>Smithovy</a:t>
            </a:r>
            <a:r>
              <a:rPr lang="cs-CZ" sz="2400" dirty="0">
                <a:latin typeface="Times New Roman" panose="02020603050405020304" pitchFamily="18" charset="0"/>
                <a:cs typeface="Times New Roman" panose="02020603050405020304" pitchFamily="18" charset="0"/>
              </a:rPr>
              <a:t> neviditelné ruky.</a:t>
            </a:r>
          </a:p>
        </p:txBody>
      </p:sp>
      <p:pic>
        <p:nvPicPr>
          <p:cNvPr id="4" name="Obrázek 3">
            <a:extLst>
              <a:ext uri="{FF2B5EF4-FFF2-40B4-BE49-F238E27FC236}">
                <a16:creationId xmlns:a16="http://schemas.microsoft.com/office/drawing/2014/main" id="{55015166-ECCC-A548-9BB0-C028BB184AC4}"/>
              </a:ext>
            </a:extLst>
          </p:cNvPr>
          <p:cNvPicPr>
            <a:picLocks noChangeAspect="1"/>
          </p:cNvPicPr>
          <p:nvPr/>
        </p:nvPicPr>
        <p:blipFill rotWithShape="1">
          <a:blip r:embed="rId2"/>
          <a:srcRect l="33624" r="18003"/>
          <a:stretch/>
        </p:blipFill>
        <p:spPr>
          <a:xfrm>
            <a:off x="7092696" y="10"/>
            <a:ext cx="5099303" cy="6857990"/>
          </a:xfrm>
          <a:prstGeom prst="rect">
            <a:avLst/>
          </a:prstGeom>
        </p:spPr>
      </p:pic>
    </p:spTree>
    <p:extLst>
      <p:ext uri="{BB962C8B-B14F-4D97-AF65-F5344CB8AC3E}">
        <p14:creationId xmlns:p14="http://schemas.microsoft.com/office/powerpoint/2010/main" val="31360675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03A1C2-5D2D-DB45-80A3-4B789FC6E309}"/>
              </a:ext>
            </a:extLst>
          </p:cNvPr>
          <p:cNvSpPr>
            <a:spLocks noGrp="1"/>
          </p:cNvSpPr>
          <p:nvPr>
            <p:ph type="title"/>
          </p:nvPr>
        </p:nvSpPr>
        <p:spPr>
          <a:xfrm>
            <a:off x="762001" y="803325"/>
            <a:ext cx="5314536" cy="1325563"/>
          </a:xfrm>
        </p:spPr>
        <p:txBody>
          <a:bodyPr>
            <a:normAutofit/>
          </a:bodyPr>
          <a:lstStyle/>
          <a:p>
            <a:r>
              <a:rPr lang="cs-CZ" dirty="0">
                <a:latin typeface="Times New Roman" panose="02020603050405020304" pitchFamily="18" charset="0"/>
                <a:cs typeface="Times New Roman" panose="02020603050405020304" pitchFamily="18" charset="0"/>
              </a:rPr>
              <a:t>Proti Kantovi</a:t>
            </a:r>
          </a:p>
        </p:txBody>
      </p:sp>
      <p:sp>
        <p:nvSpPr>
          <p:cNvPr id="3" name="Zástupný obsah 2">
            <a:extLst>
              <a:ext uri="{FF2B5EF4-FFF2-40B4-BE49-F238E27FC236}">
                <a16:creationId xmlns:a16="http://schemas.microsoft.com/office/drawing/2014/main" id="{C8422072-684E-974C-930F-EA165D26123A}"/>
              </a:ext>
            </a:extLst>
          </p:cNvPr>
          <p:cNvSpPr>
            <a:spLocks noGrp="1"/>
          </p:cNvSpPr>
          <p:nvPr>
            <p:ph idx="1"/>
          </p:nvPr>
        </p:nvSpPr>
        <p:spPr>
          <a:xfrm>
            <a:off x="762000" y="2279018"/>
            <a:ext cx="5314543" cy="3375920"/>
          </a:xfrm>
        </p:spPr>
        <p:txBody>
          <a:bodyPr anchor="t">
            <a:normAutofit/>
          </a:bodyPr>
          <a:lstStyle/>
          <a:p>
            <a:pPr marL="0" indent="0" algn="just">
              <a:buNone/>
            </a:pPr>
            <a:r>
              <a:rPr lang="cs-CZ" sz="2400" dirty="0">
                <a:latin typeface="Times New Roman" panose="02020603050405020304" pitchFamily="18" charset="0"/>
                <a:cs typeface="Times New Roman" panose="02020603050405020304" pitchFamily="18" charset="0"/>
              </a:rPr>
              <a:t>Hegel se dále vymezuje vůči Kantově pojetí manželství jako pouhého právního aktu, který zahrnuje vzájemné vlastnictví a užívání pohlavních orgánů. </a:t>
            </a:r>
          </a:p>
          <a:p>
            <a:pPr marL="0" indent="0" algn="just">
              <a:buNone/>
            </a:pPr>
            <a:r>
              <a:rPr lang="cs-CZ" sz="2400" dirty="0">
                <a:latin typeface="Times New Roman" panose="02020603050405020304" pitchFamily="18" charset="0"/>
                <a:cs typeface="Times New Roman" panose="02020603050405020304" pitchFamily="18" charset="0"/>
              </a:rPr>
              <a:t>Hegel: Jak nechutné! </a:t>
            </a:r>
          </a:p>
          <a:p>
            <a:pPr marL="0" indent="0" algn="just">
              <a:buNone/>
            </a:pPr>
            <a:r>
              <a:rPr lang="cs-CZ" sz="2400" dirty="0">
                <a:latin typeface="Times New Roman" panose="02020603050405020304" pitchFamily="18" charset="0"/>
                <a:cs typeface="Times New Roman" panose="02020603050405020304" pitchFamily="18" charset="0"/>
              </a:rPr>
              <a:t>„Manželství je snižováno na formu vzájemné smluvní služby.“</a:t>
            </a:r>
          </a:p>
          <a:p>
            <a:pPr marL="0" indent="0" algn="just">
              <a:buNone/>
            </a:pPr>
            <a:r>
              <a:rPr lang="cs-CZ" sz="2400" dirty="0">
                <a:latin typeface="Times New Roman" panose="02020603050405020304" pitchFamily="18" charset="0"/>
                <a:cs typeface="Times New Roman" panose="02020603050405020304" pitchFamily="18" charset="0"/>
              </a:rPr>
              <a:t>Jde ale přece lásku!</a:t>
            </a:r>
          </a:p>
          <a:p>
            <a:pPr marL="0" indent="0" algn="just">
              <a:buNone/>
            </a:pPr>
            <a:endParaRPr lang="cs-CZ" sz="2400" dirty="0">
              <a:latin typeface="Times New Roman" panose="02020603050405020304" pitchFamily="18" charset="0"/>
              <a:cs typeface="Times New Roman" panose="02020603050405020304" pitchFamily="18" charset="0"/>
            </a:endParaRPr>
          </a:p>
          <a:p>
            <a:pPr marL="0" indent="0" algn="just">
              <a:buNone/>
            </a:pPr>
            <a:endParaRPr lang="cs-CZ" sz="24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Obrázek 6">
            <a:extLst>
              <a:ext uri="{FF2B5EF4-FFF2-40B4-BE49-F238E27FC236}">
                <a16:creationId xmlns:a16="http://schemas.microsoft.com/office/drawing/2014/main" id="{6B08B9C4-4BDB-3745-90AD-49F6A6B1FB54}"/>
              </a:ext>
            </a:extLst>
          </p:cNvPr>
          <p:cNvPicPr>
            <a:picLocks noChangeAspect="1"/>
          </p:cNvPicPr>
          <p:nvPr/>
        </p:nvPicPr>
        <p:blipFill rotWithShape="1">
          <a:blip r:embed="rId2"/>
          <a:srcRect l="17491" r="12258"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97012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F2011A-A58F-2143-A11E-43B35D33A570}"/>
              </a:ext>
            </a:extLst>
          </p:cNvPr>
          <p:cNvSpPr>
            <a:spLocks noGrp="1"/>
          </p:cNvSpPr>
          <p:nvPr>
            <p:ph type="title"/>
          </p:nvPr>
        </p:nvSpPr>
        <p:spPr>
          <a:xfrm>
            <a:off x="838200" y="365125"/>
            <a:ext cx="6254496" cy="1828800"/>
          </a:xfrm>
        </p:spPr>
        <p:txBody>
          <a:bodyPr>
            <a:normAutofit fontScale="90000"/>
          </a:bodyPr>
          <a:lstStyle/>
          <a:p>
            <a:r>
              <a:rPr lang="cs-CZ" dirty="0">
                <a:latin typeface="Times New Roman" panose="02020603050405020304" pitchFamily="18" charset="0"/>
                <a:cs typeface="Times New Roman" panose="02020603050405020304" pitchFamily="18" charset="0"/>
              </a:rPr>
              <a:t>Proti </a:t>
            </a:r>
            <a:r>
              <a:rPr lang="cs-CZ" dirty="0" err="1">
                <a:latin typeface="Times New Roman" panose="02020603050405020304" pitchFamily="18" charset="0"/>
                <a:cs typeface="Times New Roman" panose="02020603050405020304" pitchFamily="18" charset="0"/>
              </a:rPr>
              <a:t>Schlegelovi</a:t>
            </a:r>
            <a:r>
              <a:rPr lang="cs-CZ" dirty="0">
                <a:latin typeface="Times New Roman" panose="02020603050405020304" pitchFamily="18" charset="0"/>
                <a:cs typeface="Times New Roman" panose="02020603050405020304" pitchFamily="18" charset="0"/>
              </a:rPr>
              <a:t>: Jistě, jde o lásku, ale přece nejen o lásku!</a:t>
            </a:r>
          </a:p>
        </p:txBody>
      </p:sp>
      <p:sp>
        <p:nvSpPr>
          <p:cNvPr id="3" name="Zástupný obsah 2">
            <a:extLst>
              <a:ext uri="{FF2B5EF4-FFF2-40B4-BE49-F238E27FC236}">
                <a16:creationId xmlns:a16="http://schemas.microsoft.com/office/drawing/2014/main" id="{E2B34D29-1F27-E14D-9489-7BC84B7F3A2C}"/>
              </a:ext>
            </a:extLst>
          </p:cNvPr>
          <p:cNvSpPr>
            <a:spLocks noGrp="1"/>
          </p:cNvSpPr>
          <p:nvPr>
            <p:ph idx="1"/>
          </p:nvPr>
        </p:nvSpPr>
        <p:spPr>
          <a:xfrm>
            <a:off x="838200" y="2322576"/>
            <a:ext cx="6254496" cy="3858768"/>
          </a:xfrm>
        </p:spPr>
        <p:txBody>
          <a:bodyPr>
            <a:normAutofit/>
          </a:bodyPr>
          <a:lstStyle/>
          <a:p>
            <a:pPr marL="0" indent="0" algn="just">
              <a:buNone/>
            </a:pPr>
            <a:r>
              <a:rPr lang="cs-CZ" sz="2400" dirty="0">
                <a:latin typeface="Times" pitchFamily="2" charset="0"/>
              </a:rPr>
              <a:t>„Třetí představu, kterou rovněž musíme odmítnout, je ta představa, jež klade manželství pouze do lásky; neboť láska, která je citem, připouští v každém ohledu náhodnost, to znamená takovou podobu, kterou to, co je mravní, nesmí mít. Manželství tedy musíme určit tak, že je právně mravní láskou, čímž z něho vše pomíjející, náhodné a pouze subjektivní takové lásky mizí.“</a:t>
            </a:r>
          </a:p>
        </p:txBody>
      </p:sp>
      <p:pic>
        <p:nvPicPr>
          <p:cNvPr id="4" name="Obrázek 3">
            <a:extLst>
              <a:ext uri="{FF2B5EF4-FFF2-40B4-BE49-F238E27FC236}">
                <a16:creationId xmlns:a16="http://schemas.microsoft.com/office/drawing/2014/main" id="{98106983-C803-2447-845C-F774D28FFCBB}"/>
              </a:ext>
            </a:extLst>
          </p:cNvPr>
          <p:cNvPicPr>
            <a:picLocks noChangeAspect="1"/>
          </p:cNvPicPr>
          <p:nvPr/>
        </p:nvPicPr>
        <p:blipFill rotWithShape="1">
          <a:blip r:embed="rId2"/>
          <a:srcRect l="9049" r="17812"/>
          <a:stretch/>
        </p:blipFill>
        <p:spPr>
          <a:xfrm>
            <a:off x="7552266" y="10"/>
            <a:ext cx="4639733" cy="6857990"/>
          </a:xfrm>
          <a:prstGeom prst="rect">
            <a:avLst/>
          </a:prstGeom>
        </p:spPr>
      </p:pic>
    </p:spTree>
    <p:extLst>
      <p:ext uri="{BB962C8B-B14F-4D97-AF65-F5344CB8AC3E}">
        <p14:creationId xmlns:p14="http://schemas.microsoft.com/office/powerpoint/2010/main" val="25768374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B7234E-6005-DC4E-A4FF-E8C8F38E62B8}"/>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Hegelův model: základem je svoboda</a:t>
            </a:r>
          </a:p>
        </p:txBody>
      </p:sp>
      <p:sp>
        <p:nvSpPr>
          <p:cNvPr id="3" name="Zástupný obsah 2">
            <a:extLst>
              <a:ext uri="{FF2B5EF4-FFF2-40B4-BE49-F238E27FC236}">
                <a16:creationId xmlns:a16="http://schemas.microsoft.com/office/drawing/2014/main" id="{2B281BD0-0ED5-7749-8900-68626991FFD4}"/>
              </a:ext>
            </a:extLst>
          </p:cNvPr>
          <p:cNvSpPr>
            <a:spLocks noGrp="1"/>
          </p:cNvSpPr>
          <p:nvPr>
            <p:ph idx="1"/>
          </p:nvPr>
        </p:nvSpPr>
        <p:spPr/>
        <p:txBody>
          <a:bodyPr/>
          <a:lstStyle/>
          <a:p>
            <a:pPr marL="0" indent="0" algn="just">
              <a:buNone/>
            </a:pPr>
            <a:r>
              <a:rPr lang="cs-CZ" dirty="0">
                <a:latin typeface="Times New Roman" panose="02020603050405020304" pitchFamily="18" charset="0"/>
                <a:cs typeface="Times New Roman" panose="02020603050405020304" pitchFamily="18" charset="0"/>
              </a:rPr>
              <a:t>„Subjektivním východiskem se může jednou jevit více zvláštní náklonnost obou osob, které vstupují do tohoto vztahu, jindy zase péče a rozhodnutí rodičů; </a:t>
            </a:r>
            <a:r>
              <a:rPr lang="cs-CZ" b="1" dirty="0">
                <a:latin typeface="Times New Roman" panose="02020603050405020304" pitchFamily="18" charset="0"/>
                <a:cs typeface="Times New Roman" panose="02020603050405020304" pitchFamily="18" charset="0"/>
              </a:rPr>
              <a:t>objektivním východiskem však je svobodný souhlas obou osob právě k tomu, aby vytvořili jednu osobu </a:t>
            </a:r>
            <a:r>
              <a:rPr lang="cs-CZ" dirty="0">
                <a:latin typeface="Times New Roman" panose="02020603050405020304" pitchFamily="18" charset="0"/>
                <a:cs typeface="Times New Roman" panose="02020603050405020304" pitchFamily="18" charset="0"/>
              </a:rPr>
              <a:t>a zřekly se své přirozené a jednotlivé osobnosti v této jednotě, jež je z této stránky sebeomezením, ale tím, že v ní získávají své substanciální sebevědomí, je právě tato jednota nabytím jejich svobody.“</a:t>
            </a:r>
          </a:p>
          <a:p>
            <a:pPr marL="0" indent="0" algn="just">
              <a:buNone/>
            </a:pPr>
            <a:r>
              <a:rPr lang="cs-CZ" dirty="0">
                <a:latin typeface="Times New Roman" panose="02020603050405020304" pitchFamily="18" charset="0"/>
                <a:cs typeface="Times New Roman" panose="02020603050405020304" pitchFamily="18" charset="0"/>
              </a:rPr>
              <a:t>Hegel, </a:t>
            </a:r>
            <a:r>
              <a:rPr lang="cs-CZ" i="1" dirty="0">
                <a:latin typeface="Times New Roman" panose="02020603050405020304" pitchFamily="18" charset="0"/>
                <a:cs typeface="Times New Roman" panose="02020603050405020304" pitchFamily="18" charset="0"/>
              </a:rPr>
              <a:t>Základy filosofie práva</a:t>
            </a:r>
            <a:r>
              <a:rPr lang="cs-CZ" dirty="0">
                <a:latin typeface="Times New Roman" panose="02020603050405020304" pitchFamily="18" charset="0"/>
                <a:cs typeface="Times New Roman" panose="02020603050405020304" pitchFamily="18" charset="0"/>
              </a:rPr>
              <a:t>, § 162, str. 199.</a:t>
            </a:r>
          </a:p>
        </p:txBody>
      </p:sp>
    </p:spTree>
    <p:extLst>
      <p:ext uri="{BB962C8B-B14F-4D97-AF65-F5344CB8AC3E}">
        <p14:creationId xmlns:p14="http://schemas.microsoft.com/office/powerpoint/2010/main" val="210105554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1777</Words>
  <Application>Microsoft Macintosh PowerPoint</Application>
  <PresentationFormat>Širokoúhlá obrazovka</PresentationFormat>
  <Paragraphs>61</Paragraphs>
  <Slides>18</Slides>
  <Notes>1</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18</vt:i4>
      </vt:variant>
    </vt:vector>
  </HeadingPairs>
  <TitlesOfParts>
    <vt:vector size="25" baseType="lpstr">
      <vt:lpstr>Arial</vt:lpstr>
      <vt:lpstr>Calibri</vt:lpstr>
      <vt:lpstr>Calibri Light</vt:lpstr>
      <vt:lpstr>Times</vt:lpstr>
      <vt:lpstr>Times New Roman</vt:lpstr>
      <vt:lpstr>Motiv Office</vt:lpstr>
      <vt:lpstr>1_Motiv Office</vt:lpstr>
      <vt:lpstr>12.3. „Dítě je svobodou rodičů.“</vt:lpstr>
      <vt:lpstr>Člověk je synem.</vt:lpstr>
      <vt:lpstr>Bezprostřední substancialita ducha</vt:lpstr>
      <vt:lpstr>Manželství jako „svobodné oddání“ (§ 168)</vt:lpstr>
      <vt:lpstr>Luhmann: On Love</vt:lpstr>
      <vt:lpstr>Novost Hegelova konceptu: proti rodu</vt:lpstr>
      <vt:lpstr>Proti Kantovi</vt:lpstr>
      <vt:lpstr>Proti Schlegelovi: Jistě, jde o lásku, ale přece nejen o lásku!</vt:lpstr>
      <vt:lpstr>Hegelův model: základem je svoboda</vt:lpstr>
      <vt:lpstr>Láska – svoboda na úrovni citu</vt:lpstr>
      <vt:lpstr>Láska jako základ společnosti: „pure relation“</vt:lpstr>
      <vt:lpstr>Sebereflexivita plození:  „Rodiče milují svou lásku v dětech.“</vt:lpstr>
      <vt:lpstr>Křehkost sebereflexivních struktur:  konec rodiny</vt:lpstr>
      <vt:lpstr>Hegel: „Die Frau ist eine Hausfrau.“</vt:lpstr>
      <vt:lpstr>Možná konec, ale ne smrt.</vt:lpstr>
      <vt:lpstr>Luhmann: Láska jako vášeň  Hegel: Svobodné odevzdání</vt:lpstr>
      <vt:lpstr>Rodina – místo, v němž prospívají tragédie</vt:lpstr>
      <vt:lpstr>Nadále se trestá do třetího a čtvrtého pokolení, samozřejmě.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Matějčková, Tereza</dc:creator>
  <cp:lastModifiedBy>Matějčková, Tereza</cp:lastModifiedBy>
  <cp:revision>17</cp:revision>
  <dcterms:created xsi:type="dcterms:W3CDTF">2019-03-10T12:40:57Z</dcterms:created>
  <dcterms:modified xsi:type="dcterms:W3CDTF">2019-03-11T14:51:43Z</dcterms:modified>
</cp:coreProperties>
</file>