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2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5"/>
  </p:notesMasterIdLst>
  <p:sldIdLst>
    <p:sldId id="545" r:id="rId2"/>
    <p:sldId id="527" r:id="rId3"/>
    <p:sldId id="530" r:id="rId4"/>
    <p:sldId id="589" r:id="rId5"/>
    <p:sldId id="591" r:id="rId6"/>
    <p:sldId id="592" r:id="rId7"/>
    <p:sldId id="593" r:id="rId8"/>
    <p:sldId id="594" r:id="rId9"/>
    <p:sldId id="595" r:id="rId10"/>
    <p:sldId id="596" r:id="rId11"/>
    <p:sldId id="597" r:id="rId12"/>
    <p:sldId id="598" r:id="rId13"/>
    <p:sldId id="542" r:id="rId14"/>
    <p:sldId id="543" r:id="rId15"/>
    <p:sldId id="544" r:id="rId16"/>
    <p:sldId id="481" r:id="rId17"/>
    <p:sldId id="480" r:id="rId18"/>
    <p:sldId id="478" r:id="rId19"/>
    <p:sldId id="479" r:id="rId20"/>
    <p:sldId id="485" r:id="rId21"/>
    <p:sldId id="486" r:id="rId22"/>
    <p:sldId id="487" r:id="rId23"/>
    <p:sldId id="489" r:id="rId24"/>
    <p:sldId id="613" r:id="rId25"/>
    <p:sldId id="491" r:id="rId26"/>
    <p:sldId id="492" r:id="rId27"/>
    <p:sldId id="493" r:id="rId28"/>
    <p:sldId id="494" r:id="rId29"/>
    <p:sldId id="615" r:id="rId30"/>
    <p:sldId id="616" r:id="rId31"/>
    <p:sldId id="617" r:id="rId32"/>
    <p:sldId id="618" r:id="rId33"/>
    <p:sldId id="619" r:id="rId34"/>
    <p:sldId id="620" r:id="rId35"/>
    <p:sldId id="621" r:id="rId36"/>
    <p:sldId id="622" r:id="rId37"/>
    <p:sldId id="629" r:id="rId38"/>
    <p:sldId id="630" r:id="rId39"/>
    <p:sldId id="631" r:id="rId40"/>
    <p:sldId id="632" r:id="rId41"/>
    <p:sldId id="633" r:id="rId42"/>
    <p:sldId id="634" r:id="rId43"/>
    <p:sldId id="635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B247A3B-8078-4D56-92B3-3918CB318F92}">
          <p14:sldIdLst/>
        </p14:section>
        <p14:section name="Výchozí oddíl" id="{EAEF10FC-1347-46B5-9887-B97F2890F9CA}">
          <p14:sldIdLst>
            <p14:sldId id="545"/>
            <p14:sldId id="527"/>
            <p14:sldId id="530"/>
            <p14:sldId id="589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42"/>
            <p14:sldId id="543"/>
            <p14:sldId id="544"/>
            <p14:sldId id="481"/>
            <p14:sldId id="480"/>
            <p14:sldId id="478"/>
            <p14:sldId id="479"/>
            <p14:sldId id="485"/>
            <p14:sldId id="486"/>
            <p14:sldId id="487"/>
            <p14:sldId id="489"/>
            <p14:sldId id="613"/>
            <p14:sldId id="491"/>
            <p14:sldId id="492"/>
            <p14:sldId id="493"/>
            <p14:sldId id="494"/>
            <p14:sldId id="615"/>
            <p14:sldId id="616"/>
            <p14:sldId id="617"/>
            <p14:sldId id="618"/>
            <p14:sldId id="619"/>
            <p14:sldId id="620"/>
            <p14:sldId id="621"/>
            <p14:sldId id="622"/>
            <p14:sldId id="629"/>
            <p14:sldId id="630"/>
            <p14:sldId id="631"/>
            <p14:sldId id="632"/>
            <p14:sldId id="633"/>
            <p14:sldId id="634"/>
            <p14:sldId id="635"/>
          </p14:sldIdLst>
        </p14:section>
        <p14:section name="Oddíl bez názvu" id="{A0861753-5143-4A1E-A033-3C78C38730B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8A9"/>
    <a:srgbClr val="AAD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6" autoAdjust="0"/>
    <p:restoredTop sz="84204" autoAdjust="0"/>
  </p:normalViewPr>
  <p:slideViewPr>
    <p:cSldViewPr snapToGrid="0">
      <p:cViewPr varScale="1">
        <p:scale>
          <a:sx n="85" d="100"/>
          <a:sy n="85" d="100"/>
        </p:scale>
        <p:origin x="178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03T13:57:12.31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1 103 24575,'45'2'0,"-28"0"0,1-1 0,-1-1 0,0-1 0,1-3 0,-1 1 0,0-2 0,26-14 0,-19 1 0,1 5 0,0 1 0,0 1 0,1 3 0,-1 3 0,49-4 0,455 11 0,-303-1 0,-720 70 0,359-42 0,-261 73 0,350-80 0,34-13 0,12-1 0,22-1 0,273 2 0,-186-11 0,517-3 0,-588 8 0,69 21 0,-28-5 0,-77-17 0,29 0 0,-30-2 0,1 0 0,-1 0 0,1 0 0,-1 0 0,0 0 0,1-2 0,-1 2 0,1-2 0,-1 2 0,0-1 0,1 1 0,-1-2 0,0 0 0,0 2 0,1-2 0,-1 1 0,1-3 0,-2 3 0,0-1 0,0 2 0,0-2 0,0 2 0,-1-2 0,1 2 0,0-1 0,0 1 0,-1-2 0,1 2 0,0-2 0,-1 2 0,1-1 0,0 1 0,-1-2 0,1 2 0,-1 0 0,1-2 0,0 2 0,-1 0 0,1-2 0,-1 2 0,1 0 0,-1 0 0,0-1 0,1 1 0,-1 0 0,1 0 0,-1 0 0,1 0 0,-1 0 0,0 0 0,1 0 0,-1 0 0,-4-4 0,-43-28 0,0 1 0,-1 5 0,-1 3 0,0 4 0,-1 6 0,-78-8 0,-580 26 0,1575-5 0,-1681 0 0,957 4 0,112-6 0,-681 124 0,426-122 0,-1 0 0,1 2 0,-1-2 0,1 0 0,-1 2 0,1-2 0,-1 0 0,1 1 0,-1 1 0,1-2 0,0 2 0,-1-1 0,-1 5 0,27 2 0,426 1 0,-284-13 0,-8 1 0,-290 11 0,1 10 0,-132 45 0,26 4-1365,187-49-5461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30.37975" units="1/cm"/>
          <inkml:channelProperty channel="Y" name="resolution" value="30.40541" units="1/cm"/>
          <inkml:channelProperty channel="T" name="resolution" value="1" units="1/dev"/>
        </inkml:channelProperties>
      </inkml:inkSource>
      <inkml:timestamp xml:id="ts0" timeString="2023-01-05T11:07:19.02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0 0 0</inkml:trace>
  <inkml:trace contextRef="#ctx0" brushRef="#br0" timeOffset="767.81">-419-60 0</inkml:trace>
  <inkml:trace contextRef="#ctx0" brushRef="#br0" timeOffset="1527.72">-60-60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8A9F7-CC66-4C10-A297-255F43A0DD66}" type="datetimeFigureOut">
              <a:rPr lang="cs-CZ" smtClean="0"/>
              <a:t>17.04.2026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505E-55F5-44F2-82A2-30C5457D8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23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20505E-55F5-44F2-82A2-30C5457D8AB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671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AF7C02-8A92-402E-98BC-6293A13198AE}" type="slidenum">
              <a:rPr lang="cs-CZ" altLang="cs-CZ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18</a:t>
            </a:fld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510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 noChangeArrowheads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22B434C-57A7-470C-817A-107EA0C90C65}" type="slidenum">
              <a:rPr lang="cs-CZ" altLang="cs-CZ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40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B0F89C7-2A5A-45C7-A77C-BCCDE962FC1D}" type="slidenum">
              <a:rPr lang="cs-CZ" altLang="cs-CZ"/>
              <a:pPr algn="r" eaLnBrk="1" hangingPunct="1">
                <a:spcBef>
                  <a:spcPct val="0"/>
                </a:spcBef>
              </a:pPr>
              <a:t>20</a:t>
            </a:fld>
            <a:endParaRPr lang="cs-CZ" altLang="cs-CZ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5998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83B33B-32D6-472B-8E5C-723D3DCDE2E9}" type="slidenum">
              <a:rPr lang="cs-CZ" altLang="cs-CZ"/>
              <a:pPr algn="r" eaLnBrk="1" hangingPunct="1">
                <a:spcBef>
                  <a:spcPct val="0"/>
                </a:spcBef>
              </a:pPr>
              <a:t>21</a:t>
            </a:fld>
            <a:endParaRPr lang="cs-CZ" alt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1244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F1D16BE-0BA7-47D0-8F53-2ECAAF0E2CE5}" type="slidenum">
              <a:rPr lang="cs-CZ" altLang="cs-CZ"/>
              <a:pPr algn="r" eaLnBrk="1" hangingPunct="1">
                <a:spcBef>
                  <a:spcPct val="0"/>
                </a:spcBef>
              </a:pPr>
              <a:t>22</a:t>
            </a:fld>
            <a:endParaRPr lang="cs-CZ" altLang="cs-CZ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9720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96D5FF6-91FD-41B2-A532-16141B606535}" type="slidenum">
              <a:rPr lang="cs-CZ" altLang="cs-CZ"/>
              <a:pPr algn="r" eaLnBrk="1" hangingPunct="1">
                <a:spcBef>
                  <a:spcPct val="0"/>
                </a:spcBef>
              </a:pPr>
              <a:t>23</a:t>
            </a:fld>
            <a:endParaRPr lang="cs-CZ" altLang="cs-CZ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04449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BAA436-966D-4957-B127-6DEF5DB7E214}" type="slidenum">
              <a:rPr lang="cs-CZ" altLang="cs-CZ"/>
              <a:pPr algn="r" eaLnBrk="1" hangingPunct="1">
                <a:spcBef>
                  <a:spcPct val="0"/>
                </a:spcBef>
              </a:pPr>
              <a:t>24</a:t>
            </a:fld>
            <a:endParaRPr lang="cs-CZ" alt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0775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9208AD-4807-4DE6-B3F0-EACCED5F1F96}" type="slidenum">
              <a:rPr lang="cs-CZ" altLang="cs-CZ" smtClean="0">
                <a:latin typeface="Times New Roman" panose="02020603050405020304" pitchFamily="18" charset="0"/>
              </a:rPr>
              <a:pPr/>
              <a:t>41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97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0F4400-BC70-4041-9198-3CA9BFAF5074}" type="slidenum">
              <a:rPr lang="cs-CZ" altLang="cs-CZ" smtClean="0">
                <a:latin typeface="Times New Roman" panose="02020603050405020304" pitchFamily="18" charset="0"/>
              </a:rPr>
              <a:pPr/>
              <a:t>42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2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1CC9CE-FC7D-4C5B-8151-BB22B56E64A5}" type="slidenum">
              <a:rPr lang="cs-CZ" altLang="cs-CZ" smtClean="0">
                <a:latin typeface="Times New Roman" panose="02020603050405020304" pitchFamily="18" charset="0"/>
              </a:rPr>
              <a:pPr/>
              <a:t>43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27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42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14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686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58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3025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58B1AD2-8FE3-4D8E-A023-9265286C74A2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25018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44925" y="9426575"/>
            <a:ext cx="29416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6352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055688" indent="-2111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476375" indent="-2095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898650" indent="-2111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3558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8130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2702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727450" indent="-211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FF12A75-8BF8-4CFF-AA8A-FA271E239D2F}" type="slidenum">
              <a:rPr lang="cs-CZ" altLang="cs-CZ"/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8" tIns="45679" rIns="91358" bIns="45679"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245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F0E7135-24ED-48A2-90C8-E4822B7226DD}" type="slidenum">
              <a:rPr lang="cs-CZ" altLang="cs-CZ"/>
              <a:pPr algn="r" eaLnBrk="1" hangingPunct="1">
                <a:spcBef>
                  <a:spcPct val="0"/>
                </a:spcBef>
              </a:pPr>
              <a:t>12</a:t>
            </a:fld>
            <a:endParaRPr lang="cs-CZ" altLang="cs-CZ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5796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7" tIns="45683" rIns="91367" bIns="4568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852F57A-E8A7-48BF-BDCC-08330A4B95D7}" type="slidenum">
              <a:rPr lang="cs-CZ" altLang="cs-CZ"/>
              <a:pPr algn="r" eaLnBrk="1" hangingPunct="1">
                <a:spcBef>
                  <a:spcPct val="0"/>
                </a:spcBef>
              </a:pPr>
              <a:t>13</a:t>
            </a:fld>
            <a:endParaRPr lang="cs-CZ" altLang="cs-CZ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9276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7" tIns="45683" rIns="91367" bIns="4568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D596D32-AF29-4A24-AA23-E31641872C5D}" type="slidenum">
              <a:rPr lang="cs-CZ" altLang="cs-CZ"/>
              <a:pPr algn="r" eaLnBrk="1" hangingPunct="1">
                <a:spcBef>
                  <a:spcPct val="0"/>
                </a:spcBef>
              </a:pPr>
              <a:t>14</a:t>
            </a:fld>
            <a:endParaRPr lang="cs-CZ" altLang="cs-CZ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8669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44925" y="9424988"/>
            <a:ext cx="2941638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67" tIns="45683" rIns="91367" bIns="4568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DF69E36-348F-468A-A398-9FBAC25C41F0}" type="slidenum">
              <a:rPr lang="cs-CZ" altLang="cs-CZ"/>
              <a:pPr algn="r"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763867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8020538-E9AC-407C-8598-7E397B3D3E9C}" type="slidenum">
              <a:rPr lang="cs-CZ" altLang="cs-CZ"/>
              <a:pPr algn="r" eaLnBrk="1" hangingPunct="1">
                <a:spcBef>
                  <a:spcPct val="0"/>
                </a:spcBef>
              </a:pPr>
              <a:t>16</a:t>
            </a:fld>
            <a:endParaRPr lang="cs-CZ" altLang="cs-CZ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3340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06EE0D-F7D8-4F3B-BD76-CE1E80524CD8}" type="slidenum">
              <a:rPr lang="cs-CZ" altLang="cs-CZ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17</a:t>
            </a:fld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64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52602-4FBA-4417-BBDE-CB38B2FEF763}" type="datetime1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41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EAB95B-5433-479F-AE0A-381752DB3FF2}" type="datetime1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09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842903-EBB9-4694-903B-AAEC811BBF77}" type="datetime1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6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878B20-970D-4F49-B4A5-020BDD15F84C}" type="datetime1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48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34622E-3B2F-49B6-9E83-C5D9205DBD3D}" type="datetime1">
              <a:rPr lang="cs-CZ" smtClean="0"/>
              <a:t>17.04.2026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65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C8B7A-C6AE-43D9-B02A-A5692B0F651E}" type="datetime1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8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2F3A9-8E60-4048-87D3-1CB6D595AF86}" type="datetime1">
              <a:rPr lang="cs-CZ" smtClean="0"/>
              <a:t>17.04.2026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21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7DB566-342B-4F1D-9132-93DC62019A0A}" type="datetime1">
              <a:rPr lang="cs-CZ" smtClean="0"/>
              <a:t>17.04.2026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33630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77D8C-843C-4775-BCAA-EAC20D79A883}" type="datetime1">
              <a:rPr lang="cs-CZ" smtClean="0"/>
              <a:t>17.04.2026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10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B64E1-B4B9-4D83-AF0A-180059F6A113}" type="datetime1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5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00861-805B-40A5-93F8-1EDC474A964D}" type="datetime1">
              <a:rPr lang="cs-CZ" smtClean="0"/>
              <a:t>17.04.2026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3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754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6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6997" name="Rectangle 126996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8DC94D3-94D1-E26C-9371-40E2A3AA52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010" b="9089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6999" name="Rectangle 126998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bdélník 6"/>
          <p:cNvSpPr/>
          <p:nvPr/>
        </p:nvSpPr>
        <p:spPr>
          <a:xfrm>
            <a:off x="423037" y="2194808"/>
            <a:ext cx="4455263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4800" b="1" spc="-150" dirty="0">
                <a:latin typeface="+mj-lt"/>
                <a:ea typeface="+mj-ea"/>
                <a:cs typeface="+mj-cs"/>
              </a:rPr>
              <a:t>Makroekonomické aspekty ve sportu</a:t>
            </a:r>
            <a:r>
              <a:rPr lang="en-US" sz="4800" b="1" spc="-15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7001" name="Rectangle 12700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7003" name="Rectangle 12700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970819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789B0A88-CBF1-4A65-9018-C7FEF8242273}" type="slidenum">
              <a:rPr lang="en-US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8537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7863" y="1922200"/>
            <a:ext cx="9200280" cy="4464050"/>
          </a:xfrm>
        </p:spPr>
        <p:txBody>
          <a:bodyPr/>
          <a:lstStyle/>
          <a:p>
            <a:pPr eaLnBrk="1" hangingPunct="1"/>
            <a:r>
              <a:rPr lang="cs-CZ" altLang="cs-CZ" sz="2200" dirty="0"/>
              <a:t>sport generuje značné </a:t>
            </a:r>
            <a:r>
              <a:rPr lang="cs-CZ" altLang="cs-CZ" sz="2200" b="1" dirty="0"/>
              <a:t>daňové příjmy</a:t>
            </a:r>
            <a:r>
              <a:rPr lang="cs-CZ" altLang="cs-CZ" sz="2200" dirty="0"/>
              <a:t> na úrovni státu i měst skrze různé formy zdanění – zejména pak </a:t>
            </a:r>
            <a:r>
              <a:rPr lang="cs-CZ" altLang="cs-CZ" sz="2200" b="1" dirty="0"/>
              <a:t>DPH a daně z příjmu fyzických a právnických osob </a:t>
            </a:r>
          </a:p>
          <a:p>
            <a:pPr eaLnBrk="1" hangingPunct="1"/>
            <a:r>
              <a:rPr lang="cs-CZ" altLang="cs-CZ" sz="2200" dirty="0"/>
              <a:t>velké sportovní akce a popularita sportovních odvětví mohou výrazně přispět k rozpočtům díky přímým i nepřímým ekonomickým aktivitám</a:t>
            </a:r>
          </a:p>
          <a:p>
            <a:pPr eaLnBrk="1" hangingPunct="1"/>
            <a:r>
              <a:rPr lang="cs-CZ" altLang="cs-CZ" sz="2200" dirty="0"/>
              <a:t>kvalifikovaný odhad přímých a nepřímých daní plynoucí ze sportovního průmyslu činí cca </a:t>
            </a:r>
            <a:r>
              <a:rPr lang="cs-CZ" altLang="cs-CZ" sz="2200" b="1" dirty="0"/>
              <a:t>63 mld. korun</a:t>
            </a:r>
          </a:p>
          <a:p>
            <a:pPr eaLnBrk="1" hangingPunct="1"/>
            <a:r>
              <a:rPr lang="cs-CZ" altLang="cs-CZ" sz="2200" dirty="0"/>
              <a:t>zohledněny nejsou další pozitivní ekonomické dopady sportu včetně externalit</a:t>
            </a:r>
          </a:p>
        </p:txBody>
      </p:sp>
      <p:sp>
        <p:nvSpPr>
          <p:cNvPr id="81923" name="TextovéPole 6"/>
          <p:cNvSpPr txBox="1">
            <a:spLocks noChangeArrowheads="1"/>
          </p:cNvSpPr>
          <p:nvPr/>
        </p:nvSpPr>
        <p:spPr bwMode="auto">
          <a:xfrm>
            <a:off x="1702016" y="1097866"/>
            <a:ext cx="8619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Souhrnně daňové příjmy plynoucí ze sportu v ČR</a:t>
            </a:r>
          </a:p>
        </p:txBody>
      </p:sp>
    </p:spTree>
    <p:extLst>
      <p:ext uri="{BB962C8B-B14F-4D97-AF65-F5344CB8AC3E}">
        <p14:creationId xmlns:p14="http://schemas.microsoft.com/office/powerpoint/2010/main" val="394047996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4" descr="Number 22 Generic color fill icon |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1" y="2615461"/>
            <a:ext cx="2697163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7" name="Picture 6" descr="63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6" y="1437464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TextovéPole 5"/>
          <p:cNvSpPr txBox="1">
            <a:spLocks noChangeArrowheads="1"/>
          </p:cNvSpPr>
          <p:nvPr/>
        </p:nvSpPr>
        <p:spPr bwMode="auto">
          <a:xfrm>
            <a:off x="1010053" y="543736"/>
            <a:ext cx="10432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Bilance příjmů a výdajů státního rozpočtu tvořená sportem</a:t>
            </a:r>
          </a:p>
        </p:txBody>
      </p:sp>
    </p:spTree>
    <p:extLst>
      <p:ext uri="{BB962C8B-B14F-4D97-AF65-F5344CB8AC3E}">
        <p14:creationId xmlns:p14="http://schemas.microsoft.com/office/powerpoint/2010/main" val="810161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2825" y="531814"/>
            <a:ext cx="7772400" cy="898525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grpSp>
        <p:nvGrpSpPr>
          <p:cNvPr id="83971" name="Group 6"/>
          <p:cNvGrpSpPr>
            <a:grpSpLocks/>
          </p:cNvGrpSpPr>
          <p:nvPr/>
        </p:nvGrpSpPr>
        <p:grpSpPr bwMode="auto">
          <a:xfrm>
            <a:off x="2566988" y="908051"/>
            <a:ext cx="7472362" cy="4860925"/>
            <a:chOff x="2411" y="1752"/>
            <a:chExt cx="12313" cy="8546"/>
          </a:xfrm>
        </p:grpSpPr>
        <p:cxnSp>
          <p:nvCxnSpPr>
            <p:cNvPr id="83984" name="AutoShape 7"/>
            <p:cNvCxnSpPr>
              <a:cxnSpLocks noChangeShapeType="1"/>
            </p:cNvCxnSpPr>
            <p:nvPr/>
          </p:nvCxnSpPr>
          <p:spPr bwMode="auto">
            <a:xfrm>
              <a:off x="2495" y="1752"/>
              <a:ext cx="1" cy="8546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5" name="AutoShape 8"/>
            <p:cNvCxnSpPr>
              <a:cxnSpLocks noChangeShapeType="1"/>
            </p:cNvCxnSpPr>
            <p:nvPr/>
          </p:nvCxnSpPr>
          <p:spPr bwMode="auto">
            <a:xfrm>
              <a:off x="2495" y="10298"/>
              <a:ext cx="12223" cy="0"/>
            </a:xfrm>
            <a:prstGeom prst="straightConnector1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6" name="AutoShape 9"/>
            <p:cNvCxnSpPr>
              <a:cxnSpLocks noChangeShapeType="1"/>
            </p:cNvCxnSpPr>
            <p:nvPr/>
          </p:nvCxnSpPr>
          <p:spPr bwMode="auto">
            <a:xfrm>
              <a:off x="2419" y="8970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7" name="AutoShape 10"/>
            <p:cNvCxnSpPr>
              <a:cxnSpLocks noChangeShapeType="1"/>
            </p:cNvCxnSpPr>
            <p:nvPr/>
          </p:nvCxnSpPr>
          <p:spPr bwMode="auto">
            <a:xfrm>
              <a:off x="2421" y="7656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8" name="AutoShape 11"/>
            <p:cNvCxnSpPr>
              <a:cxnSpLocks noChangeShapeType="1"/>
            </p:cNvCxnSpPr>
            <p:nvPr/>
          </p:nvCxnSpPr>
          <p:spPr bwMode="auto">
            <a:xfrm>
              <a:off x="2423" y="6342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89" name="AutoShape 12"/>
            <p:cNvCxnSpPr>
              <a:cxnSpLocks noChangeShapeType="1"/>
            </p:cNvCxnSpPr>
            <p:nvPr/>
          </p:nvCxnSpPr>
          <p:spPr bwMode="auto">
            <a:xfrm>
              <a:off x="2411" y="5028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90" name="AutoShape 13"/>
            <p:cNvCxnSpPr>
              <a:cxnSpLocks noChangeShapeType="1"/>
            </p:cNvCxnSpPr>
            <p:nvPr/>
          </p:nvCxnSpPr>
          <p:spPr bwMode="auto">
            <a:xfrm>
              <a:off x="2413" y="3714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991" name="AutoShape 14"/>
            <p:cNvCxnSpPr>
              <a:cxnSpLocks noChangeShapeType="1"/>
            </p:cNvCxnSpPr>
            <p:nvPr/>
          </p:nvCxnSpPr>
          <p:spPr bwMode="auto">
            <a:xfrm>
              <a:off x="2415" y="2400"/>
              <a:ext cx="12301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3972" name="Rectangle 16"/>
          <p:cNvSpPr>
            <a:spLocks noChangeArrowheads="1"/>
          </p:cNvSpPr>
          <p:nvPr/>
        </p:nvSpPr>
        <p:spPr bwMode="auto">
          <a:xfrm>
            <a:off x="5448301" y="1773238"/>
            <a:ext cx="873125" cy="3994150"/>
          </a:xfrm>
          <a:prstGeom prst="rect">
            <a:avLst/>
          </a:prstGeom>
          <a:gradFill rotWithShape="1">
            <a:gsLst>
              <a:gs pos="0">
                <a:srgbClr val="92D050"/>
              </a:gs>
              <a:gs pos="50000">
                <a:srgbClr val="FFFFFF"/>
              </a:gs>
              <a:gs pos="100000">
                <a:srgbClr val="92D05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73" name="Rectangle 17"/>
          <p:cNvSpPr>
            <a:spLocks noChangeArrowheads="1"/>
          </p:cNvSpPr>
          <p:nvPr/>
        </p:nvSpPr>
        <p:spPr bwMode="auto">
          <a:xfrm>
            <a:off x="6311901" y="4383089"/>
            <a:ext cx="874713" cy="1387475"/>
          </a:xfrm>
          <a:prstGeom prst="rect">
            <a:avLst/>
          </a:prstGeom>
          <a:gradFill rotWithShape="1">
            <a:gsLst>
              <a:gs pos="0">
                <a:srgbClr val="0070C0"/>
              </a:gs>
              <a:gs pos="50000">
                <a:srgbClr val="FFFFFF"/>
              </a:gs>
              <a:gs pos="100000">
                <a:srgbClr val="0070C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74" name="Rectangle 18"/>
          <p:cNvSpPr>
            <a:spLocks noChangeArrowheads="1"/>
          </p:cNvSpPr>
          <p:nvPr/>
        </p:nvSpPr>
        <p:spPr bwMode="auto">
          <a:xfrm>
            <a:off x="6311901" y="1773238"/>
            <a:ext cx="874713" cy="26098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50000">
                <a:srgbClr val="FFFFFF"/>
              </a:gs>
              <a:gs pos="100000">
                <a:srgbClr val="FF000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75" name="Text Box 24"/>
          <p:cNvSpPr txBox="1">
            <a:spLocks noChangeArrowheads="1"/>
          </p:cNvSpPr>
          <p:nvPr/>
        </p:nvSpPr>
        <p:spPr bwMode="auto">
          <a:xfrm>
            <a:off x="5591175" y="3644900"/>
            <a:ext cx="6492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Calibri" panose="020F0502020204030204" pitchFamily="34" charset="0"/>
              </a:rPr>
              <a:t>63</a:t>
            </a:r>
            <a:r>
              <a:rPr lang="cs-CZ" altLang="cs-CZ" sz="1400">
                <a:latin typeface="Calibri" panose="020F0502020204030204" pitchFamily="34" charset="0"/>
              </a:rPr>
              <a:t> </a:t>
            </a:r>
            <a:endParaRPr lang="cs-CZ" altLang="cs-CZ" sz="1800"/>
          </a:p>
        </p:txBody>
      </p:sp>
      <p:sp>
        <p:nvSpPr>
          <p:cNvPr id="83976" name="Text Box 24"/>
          <p:cNvSpPr txBox="1">
            <a:spLocks noChangeArrowheads="1"/>
          </p:cNvSpPr>
          <p:nvPr/>
        </p:nvSpPr>
        <p:spPr bwMode="auto">
          <a:xfrm>
            <a:off x="6456364" y="4892675"/>
            <a:ext cx="592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Calibri" panose="020F0502020204030204" pitchFamily="34" charset="0"/>
              </a:rPr>
              <a:t>22</a:t>
            </a:r>
            <a:r>
              <a:rPr lang="cs-CZ" altLang="cs-CZ" sz="1400">
                <a:latin typeface="Calibri" panose="020F0502020204030204" pitchFamily="34" charset="0"/>
              </a:rPr>
              <a:t> </a:t>
            </a:r>
            <a:endParaRPr lang="cs-CZ" altLang="cs-CZ" sz="1800"/>
          </a:p>
        </p:txBody>
      </p:sp>
      <p:sp>
        <p:nvSpPr>
          <p:cNvPr id="83977" name="Text Box 24"/>
          <p:cNvSpPr txBox="1">
            <a:spLocks noChangeArrowheads="1"/>
          </p:cNvSpPr>
          <p:nvPr/>
        </p:nvSpPr>
        <p:spPr bwMode="auto">
          <a:xfrm>
            <a:off x="6453189" y="2947988"/>
            <a:ext cx="650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 b="1">
                <a:latin typeface="Calibri" panose="020F0502020204030204" pitchFamily="34" charset="0"/>
              </a:rPr>
              <a:t>41</a:t>
            </a:r>
            <a:endParaRPr lang="cs-CZ" altLang="cs-CZ" sz="1800"/>
          </a:p>
        </p:txBody>
      </p:sp>
      <p:sp>
        <p:nvSpPr>
          <p:cNvPr id="83978" name="Text Box 25"/>
          <p:cNvSpPr txBox="1">
            <a:spLocks noChangeArrowheads="1"/>
          </p:cNvSpPr>
          <p:nvPr/>
        </p:nvSpPr>
        <p:spPr bwMode="auto">
          <a:xfrm>
            <a:off x="2063751" y="260351"/>
            <a:ext cx="1084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ČÁSTKA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(mld. CZK) </a:t>
            </a:r>
            <a:endParaRPr lang="cs-CZ" altLang="cs-CZ" sz="1800" b="1"/>
          </a:p>
        </p:txBody>
      </p:sp>
      <p:sp>
        <p:nvSpPr>
          <p:cNvPr id="83979" name="Text Box 26"/>
          <p:cNvSpPr txBox="1">
            <a:spLocks noChangeArrowheads="1"/>
          </p:cNvSpPr>
          <p:nvPr/>
        </p:nvSpPr>
        <p:spPr bwMode="auto">
          <a:xfrm>
            <a:off x="2424114" y="5969001"/>
            <a:ext cx="7559675" cy="773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                    ODHADOVANÝ PŘÍNOS SPORTU PRO STÁTNÍ ROZPOČET  (MLD CZK)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                    CELKOVÉ VEŘEJNÉ VÝDAJE STÁTU NA SPORT  (VLÁDA, REGIONY, OBCE, LOTERIE)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                    ČISTÝ PŘÍJEM DO STÁTNÍHO ROZPOČTU ZE SPORTOVNÍHO PROSTŘEDÍ </a:t>
            </a:r>
            <a:endParaRPr lang="cs-CZ" altLang="cs-CZ" sz="1800" b="1"/>
          </a:p>
        </p:txBody>
      </p:sp>
      <p:sp>
        <p:nvSpPr>
          <p:cNvPr id="83980" name="Rectangle 27"/>
          <p:cNvSpPr>
            <a:spLocks noChangeArrowheads="1"/>
          </p:cNvSpPr>
          <p:nvPr/>
        </p:nvSpPr>
        <p:spPr bwMode="auto">
          <a:xfrm>
            <a:off x="2782888" y="6021388"/>
            <a:ext cx="360362" cy="144462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81" name="Rectangle 27"/>
          <p:cNvSpPr>
            <a:spLocks noChangeArrowheads="1"/>
          </p:cNvSpPr>
          <p:nvPr/>
        </p:nvSpPr>
        <p:spPr bwMode="auto">
          <a:xfrm>
            <a:off x="2782888" y="6237288"/>
            <a:ext cx="360362" cy="144462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82" name="Rectangle 27"/>
          <p:cNvSpPr>
            <a:spLocks noChangeArrowheads="1"/>
          </p:cNvSpPr>
          <p:nvPr/>
        </p:nvSpPr>
        <p:spPr bwMode="auto">
          <a:xfrm>
            <a:off x="2782888" y="6453188"/>
            <a:ext cx="360362" cy="14446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83983" name="Text Box 29"/>
          <p:cNvSpPr txBox="1">
            <a:spLocks noChangeArrowheads="1"/>
          </p:cNvSpPr>
          <p:nvPr/>
        </p:nvSpPr>
        <p:spPr bwMode="auto">
          <a:xfrm>
            <a:off x="2063751" y="1125538"/>
            <a:ext cx="4365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60</a:t>
            </a: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800" b="1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>
                <a:latin typeface="Calibri" panose="020F0502020204030204" pitchFamily="34" charset="0"/>
              </a:rPr>
              <a:t> 50</a:t>
            </a: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2000" b="1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40</a:t>
            </a:r>
            <a:r>
              <a:rPr lang="cs-CZ" altLang="cs-CZ" sz="1400" b="1"/>
              <a:t> </a:t>
            </a:r>
            <a:endParaRPr lang="cs-CZ" altLang="cs-CZ" sz="1400" b="1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6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30</a:t>
            </a: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20</a:t>
            </a: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</a:t>
            </a:r>
            <a:r>
              <a:rPr lang="cs-CZ" altLang="cs-CZ" sz="1400" b="1">
                <a:latin typeface="Calibri" panose="020F0502020204030204" pitchFamily="34" charset="0"/>
              </a:rPr>
              <a:t>10</a:t>
            </a: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r>
              <a:rPr lang="cs-CZ" altLang="cs-CZ" sz="1400" b="1"/>
              <a:t>  0</a:t>
            </a:r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400" b="1"/>
          </a:p>
          <a:p>
            <a:pPr>
              <a:spcBef>
                <a:spcPct val="0"/>
              </a:spcBef>
              <a:spcAft>
                <a:spcPts val="1000"/>
              </a:spcAft>
              <a:buClrTx/>
              <a:buSzTx/>
              <a:buNone/>
            </a:pPr>
            <a:endParaRPr lang="cs-CZ" altLang="cs-CZ" sz="1400" b="1"/>
          </a:p>
        </p:txBody>
      </p:sp>
    </p:spTree>
    <p:extLst>
      <p:ext uri="{BB962C8B-B14F-4D97-AF65-F5344CB8AC3E}">
        <p14:creationId xmlns:p14="http://schemas.microsoft.com/office/powerpoint/2010/main" val="101095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549275"/>
            <a:ext cx="7772400" cy="896938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pic>
        <p:nvPicPr>
          <p:cNvPr id="4710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592" y="0"/>
            <a:ext cx="9144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0713"/>
            <a:ext cx="9144000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060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549275"/>
            <a:ext cx="7772400" cy="896938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pic>
        <p:nvPicPr>
          <p:cNvPr id="4915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566" y="0"/>
            <a:ext cx="91440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566" y="455613"/>
            <a:ext cx="9144000" cy="640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54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549275"/>
            <a:ext cx="7772400" cy="896938"/>
          </a:xfrm>
        </p:spPr>
        <p:txBody>
          <a:bodyPr/>
          <a:lstStyle/>
          <a:p>
            <a:pPr eaLnBrk="1" hangingPunct="1"/>
            <a:r>
              <a:rPr lang="cs-CZ" altLang="cs-CZ" sz="2800" b="1"/>
              <a:t> </a:t>
            </a:r>
            <a:endParaRPr lang="cs-CZ" altLang="cs-CZ" sz="3800" b="1"/>
          </a:p>
        </p:txBody>
      </p:sp>
      <p:pic>
        <p:nvPicPr>
          <p:cNvPr id="5120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0" y="69056"/>
            <a:ext cx="914400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0" y="620713"/>
            <a:ext cx="9144000" cy="623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645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cs-CZ" sz="4600" b="1" dirty="0" err="1"/>
              <a:t>Daně</a:t>
            </a:r>
            <a:r>
              <a:rPr lang="en-US" altLang="cs-CZ" sz="4600" b="1" dirty="0"/>
              <a:t> z </a:t>
            </a:r>
            <a:r>
              <a:rPr lang="en-US" altLang="cs-CZ" sz="4600" b="1" dirty="0" err="1"/>
              <a:t>příjmu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právnických</a:t>
            </a:r>
            <a:r>
              <a:rPr lang="en-US" altLang="cs-CZ" sz="4600" b="1" dirty="0"/>
              <a:t> a </a:t>
            </a:r>
            <a:r>
              <a:rPr lang="en-US" altLang="cs-CZ" sz="4600" b="1" dirty="0" err="1"/>
              <a:t>fyzických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osob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působící</a:t>
            </a:r>
            <a:r>
              <a:rPr lang="en-US" altLang="cs-CZ" sz="4600" b="1" dirty="0"/>
              <a:t> v </a:t>
            </a:r>
            <a:r>
              <a:rPr lang="en-US" altLang="cs-CZ" sz="4600" b="1" dirty="0" err="1"/>
              <a:t>oblasti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sportu</a:t>
            </a:r>
            <a:endParaRPr lang="en-US" altLang="cs-CZ" sz="4600" b="1" dirty="0"/>
          </a:p>
        </p:txBody>
      </p:sp>
      <p:sp>
        <p:nvSpPr>
          <p:cNvPr id="1639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71F14BF-0116-B6D6-EAEE-8FBCA25605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454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4" name="Rectangle 1434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Zdroje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příjmů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SK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bázi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ziskových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organizací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434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2200"/>
              <a:t>příjmy od hlavního a vedlejších sponzorů</a:t>
            </a:r>
          </a:p>
          <a:p>
            <a:r>
              <a:rPr lang="en-US" altLang="cs-CZ" sz="2200"/>
              <a:t>kontrakt s dodavatelem dresů</a:t>
            </a:r>
          </a:p>
          <a:p>
            <a:r>
              <a:rPr lang="en-US" altLang="cs-CZ" sz="2200"/>
              <a:t>prodej merchandisingu</a:t>
            </a:r>
          </a:p>
          <a:p>
            <a:r>
              <a:rPr lang="en-US" altLang="cs-CZ" sz="2200"/>
              <a:t>prodej licencí</a:t>
            </a:r>
          </a:p>
          <a:p>
            <a:r>
              <a:rPr lang="en-US" altLang="cs-CZ" sz="2200"/>
              <a:t>příjmy z prodeje vysílacích práv</a:t>
            </a:r>
          </a:p>
          <a:p>
            <a:r>
              <a:rPr lang="en-US" altLang="cs-CZ" sz="2200"/>
              <a:t>příjmy od zastřešující organizace</a:t>
            </a:r>
          </a:p>
          <a:p>
            <a:r>
              <a:rPr lang="en-US" altLang="cs-CZ" sz="2200"/>
              <a:t>příjmy ze vstupného</a:t>
            </a:r>
          </a:p>
          <a:p>
            <a:r>
              <a:rPr lang="en-US" altLang="cs-CZ" sz="2200"/>
              <a:t>ostatní příjmy</a:t>
            </a:r>
          </a:p>
          <a:p>
            <a:pPr marL="0"/>
            <a:endParaRPr lang="en-US" altLang="cs-CZ" sz="2200"/>
          </a:p>
          <a:p>
            <a:pPr marL="0"/>
            <a:r>
              <a:rPr lang="en-US" sz="2200" b="1"/>
              <a:t>V ČR je aktuální základní sazba daně z příjmů právnických osob 21 % ze ZD</a:t>
            </a:r>
            <a:endParaRPr lang="en-US" altLang="cs-CZ" sz="2200" b="1"/>
          </a:p>
        </p:txBody>
      </p:sp>
    </p:spTree>
    <p:extLst>
      <p:ext uri="{BB962C8B-B14F-4D97-AF65-F5344CB8AC3E}">
        <p14:creationId xmlns:p14="http://schemas.microsoft.com/office/powerpoint/2010/main" val="2523557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3" name="Rectangle 10252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Zdroje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příjmů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sportovních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bázi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spolků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255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2200"/>
              <a:t>zdroje financování TJ a SK v ČR z</a:t>
            </a:r>
            <a:r>
              <a:rPr lang="en-US" altLang="cs-CZ" sz="2200" b="1"/>
              <a:t> hlavních činností:</a:t>
            </a:r>
          </a:p>
          <a:p>
            <a:r>
              <a:rPr lang="en-US" altLang="cs-CZ" sz="2200"/>
              <a:t>členské příspěvky</a:t>
            </a:r>
          </a:p>
          <a:p>
            <a:r>
              <a:rPr lang="en-US" altLang="cs-CZ" sz="2200"/>
              <a:t>dary</a:t>
            </a:r>
          </a:p>
          <a:p>
            <a:r>
              <a:rPr lang="en-US" altLang="cs-CZ" sz="2200"/>
              <a:t>patronáty</a:t>
            </a:r>
          </a:p>
          <a:p>
            <a:r>
              <a:rPr lang="en-US" altLang="cs-CZ" sz="2200"/>
              <a:t>příspěvky municipalit</a:t>
            </a:r>
          </a:p>
          <a:p>
            <a:r>
              <a:rPr lang="en-US" altLang="cs-CZ" sz="2200"/>
              <a:t>příspěvky od zastřešující organizace</a:t>
            </a:r>
          </a:p>
          <a:p>
            <a:r>
              <a:rPr lang="en-US" altLang="cs-CZ" sz="2200"/>
              <a:t>dotace od vlády</a:t>
            </a:r>
          </a:p>
          <a:p>
            <a:r>
              <a:rPr lang="en-US" altLang="cs-CZ" sz="2200"/>
              <a:t>vstupné na sportovní akce</a:t>
            </a:r>
          </a:p>
          <a:p>
            <a:r>
              <a:rPr lang="en-US" altLang="cs-CZ" sz="2200"/>
              <a:t>startovné</a:t>
            </a:r>
          </a:p>
          <a:p>
            <a:r>
              <a:rPr lang="en-US" altLang="cs-CZ" sz="2200"/>
              <a:t>úroky z uložených vkladů</a:t>
            </a:r>
          </a:p>
          <a:p>
            <a:endParaRPr lang="en-US" altLang="cs-CZ" sz="2200"/>
          </a:p>
          <a:p>
            <a:r>
              <a:rPr lang="en-US" altLang="cs-CZ" sz="2200" b="1"/>
              <a:t>nepodléhají dani z příjmu</a:t>
            </a:r>
          </a:p>
        </p:txBody>
      </p:sp>
    </p:spTree>
    <p:extLst>
      <p:ext uri="{BB962C8B-B14F-4D97-AF65-F5344CB8AC3E}">
        <p14:creationId xmlns:p14="http://schemas.microsoft.com/office/powerpoint/2010/main" val="667247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cs-CZ" sz="2200"/>
              <a:t>zdroje financování TJ a SK v ČR z</a:t>
            </a:r>
            <a:r>
              <a:rPr lang="en-US" altLang="cs-CZ" sz="2200" b="1"/>
              <a:t> doplňkových činností:</a:t>
            </a:r>
          </a:p>
          <a:p>
            <a:r>
              <a:rPr lang="en-US" altLang="cs-CZ" sz="2200"/>
              <a:t>sponzoring</a:t>
            </a:r>
          </a:p>
          <a:p>
            <a:r>
              <a:rPr lang="en-US" altLang="cs-CZ" sz="2200"/>
              <a:t>drobné klubové suvenýry, upomínkové předměty se symbolikou klubu (merchandising)</a:t>
            </a:r>
          </a:p>
          <a:p>
            <a:r>
              <a:rPr lang="en-US" altLang="cs-CZ" sz="2200"/>
              <a:t>nájemné z klubových sportovních zařízení</a:t>
            </a:r>
          </a:p>
          <a:p>
            <a:r>
              <a:rPr lang="en-US" altLang="cs-CZ" sz="2200"/>
              <a:t>klubové restaurace a ubytovací zařízení</a:t>
            </a:r>
          </a:p>
          <a:p>
            <a:r>
              <a:rPr lang="en-US" altLang="cs-CZ" sz="2200"/>
              <a:t>úroky z termínovaných vkladů</a:t>
            </a:r>
          </a:p>
          <a:p>
            <a:endParaRPr lang="en-US" altLang="cs-CZ" sz="2200" b="1"/>
          </a:p>
          <a:p>
            <a:r>
              <a:rPr lang="en-US" altLang="cs-CZ" sz="2200" b="1"/>
              <a:t>podléhají dani z příjmu</a:t>
            </a:r>
          </a:p>
        </p:txBody>
      </p:sp>
    </p:spTree>
    <p:extLst>
      <p:ext uri="{BB962C8B-B14F-4D97-AF65-F5344CB8AC3E}">
        <p14:creationId xmlns:p14="http://schemas.microsoft.com/office/powerpoint/2010/main" val="297959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6" name="Rectangle 17415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418" name="Rectangle 17417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420" name="Rectangle 17419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4000" b="1"/>
              <a:t> </a:t>
            </a:r>
            <a:r>
              <a:rPr lang="cs-CZ" altLang="cs-CZ" sz="4000" b="1">
                <a:latin typeface="Verdana" panose="020B0604030504040204" pitchFamily="34" charset="0"/>
                <a:ea typeface="Verdana" panose="020B0604030504040204" pitchFamily="34" charset="0"/>
              </a:rPr>
              <a:t>Sport v ekonomii</a:t>
            </a:r>
          </a:p>
        </p:txBody>
      </p:sp>
      <p:sp>
        <p:nvSpPr>
          <p:cNvPr id="17422" name="Rectangle 17421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000"/>
              <a:t>organizace sportovních akcí,</a:t>
            </a:r>
          </a:p>
          <a:p>
            <a:pPr eaLnBrk="1" hangingPunct="1"/>
            <a:r>
              <a:rPr lang="cs-CZ" altLang="cs-CZ" sz="2000"/>
              <a:t>výstavba sportovních objektů a zařízení,</a:t>
            </a:r>
          </a:p>
          <a:p>
            <a:pPr eaLnBrk="1" hangingPunct="1"/>
            <a:r>
              <a:rPr lang="cs-CZ" altLang="cs-CZ" sz="2000"/>
              <a:t>výroba zařízení pro sportovní objekty, výroba nářadí a náčiní,</a:t>
            </a:r>
          </a:p>
          <a:p>
            <a:pPr eaLnBrk="1" hangingPunct="1"/>
            <a:r>
              <a:rPr lang="cs-CZ" altLang="cs-CZ" sz="2000"/>
              <a:t>obchod se sportovním zbožím,</a:t>
            </a:r>
          </a:p>
          <a:p>
            <a:pPr eaLnBrk="1" hangingPunct="1"/>
            <a:r>
              <a:rPr lang="cs-CZ" altLang="cs-CZ" sz="2000"/>
              <a:t>služby (např. fitcentra, posilovny)</a:t>
            </a:r>
          </a:p>
          <a:p>
            <a:pPr eaLnBrk="1" hangingPunct="1"/>
            <a:r>
              <a:rPr lang="cs-CZ" altLang="cs-CZ" sz="2000"/>
              <a:t>doprava sportovců a diváků,</a:t>
            </a:r>
          </a:p>
          <a:p>
            <a:pPr eaLnBrk="1" hangingPunct="1"/>
            <a:r>
              <a:rPr lang="cs-CZ" altLang="cs-CZ" sz="2000"/>
              <a:t>cestovní ruch – sportovní turistika,</a:t>
            </a:r>
          </a:p>
          <a:p>
            <a:pPr eaLnBrk="1" hangingPunct="1"/>
            <a:r>
              <a:rPr lang="cs-CZ" altLang="cs-CZ" sz="2000"/>
              <a:t>modernizace infrastruktury ve spojitosti se sportem,</a:t>
            </a:r>
          </a:p>
          <a:p>
            <a:pPr eaLnBrk="1" hangingPunct="1"/>
            <a:r>
              <a:rPr lang="cs-CZ" altLang="cs-CZ" sz="2000"/>
              <a:t>mediální sféra</a:t>
            </a:r>
          </a:p>
        </p:txBody>
      </p:sp>
    </p:spTree>
    <p:extLst>
      <p:ext uri="{BB962C8B-B14F-4D97-AF65-F5344CB8AC3E}">
        <p14:creationId xmlns:p14="http://schemas.microsoft.com/office/powerpoint/2010/main" val="17980687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4" name="Rectangle 2458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838200" y="589946"/>
            <a:ext cx="105156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Současné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daňové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zákony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působící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SK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bázi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spolku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458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533400">
              <a:defRPr/>
            </a:pPr>
            <a:r>
              <a:rPr lang="en-US" altLang="cs-CZ" sz="2200" b="1" dirty="0" err="1"/>
              <a:t>daň</a:t>
            </a:r>
            <a:r>
              <a:rPr lang="en-US" altLang="cs-CZ" sz="2200" b="1" dirty="0"/>
              <a:t> z </a:t>
            </a:r>
            <a:r>
              <a:rPr lang="en-US" altLang="cs-CZ" sz="2200" b="1" dirty="0" err="1"/>
              <a:t>příjmu</a:t>
            </a:r>
            <a:r>
              <a:rPr lang="en-US" altLang="cs-CZ" sz="2200" dirty="0"/>
              <a:t>:</a:t>
            </a:r>
          </a:p>
          <a:p>
            <a:pPr marL="533400">
              <a:defRPr/>
            </a:pPr>
            <a:r>
              <a:rPr lang="en-US" altLang="cs-CZ" sz="2200" dirty="0" err="1"/>
              <a:t>specificky</a:t>
            </a:r>
            <a:r>
              <a:rPr lang="en-US" altLang="cs-CZ" sz="2200" dirty="0"/>
              <a:t> pro </a:t>
            </a:r>
            <a:r>
              <a:rPr lang="en-US" altLang="cs-CZ" sz="2200" dirty="0" err="1"/>
              <a:t>neziskové</a:t>
            </a:r>
            <a:r>
              <a:rPr lang="en-US" altLang="cs-CZ" sz="2200" dirty="0"/>
              <a:t> </a:t>
            </a:r>
            <a:r>
              <a:rPr lang="en-US" altLang="cs-CZ" sz="2200" dirty="0" err="1"/>
              <a:t>organizace</a:t>
            </a:r>
            <a:r>
              <a:rPr lang="en-US" altLang="cs-CZ" sz="2200" dirty="0"/>
              <a:t> </a:t>
            </a:r>
            <a:r>
              <a:rPr lang="en-US" altLang="cs-CZ" sz="2200" dirty="0" err="1"/>
              <a:t>jsou</a:t>
            </a:r>
            <a:r>
              <a:rPr lang="en-US" altLang="cs-CZ" sz="2200" dirty="0"/>
              <a:t> </a:t>
            </a:r>
            <a:r>
              <a:rPr lang="en-US" altLang="cs-CZ" sz="2200" dirty="0" err="1"/>
              <a:t>vymezeny</a:t>
            </a:r>
            <a:r>
              <a:rPr lang="en-US" altLang="cs-CZ" sz="2200" dirty="0"/>
              <a:t> </a:t>
            </a:r>
            <a:r>
              <a:rPr lang="en-US" altLang="cs-CZ" sz="2200" dirty="0" err="1"/>
              <a:t>tři</a:t>
            </a:r>
            <a:r>
              <a:rPr lang="en-US" altLang="cs-CZ" sz="2200" dirty="0"/>
              <a:t> </a:t>
            </a:r>
            <a:r>
              <a:rPr lang="en-US" altLang="cs-CZ" sz="2200" dirty="0" err="1"/>
              <a:t>skupiny</a:t>
            </a:r>
            <a:r>
              <a:rPr lang="en-US" altLang="cs-CZ" sz="2200" dirty="0"/>
              <a:t> </a:t>
            </a:r>
            <a:r>
              <a:rPr lang="en-US" altLang="cs-CZ" sz="2200" dirty="0" err="1"/>
              <a:t>příjmů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které</a:t>
            </a:r>
            <a:r>
              <a:rPr lang="en-US" altLang="cs-CZ" sz="2200" dirty="0"/>
              <a:t> </a:t>
            </a:r>
            <a:r>
              <a:rPr lang="en-US" altLang="cs-CZ" sz="2200" dirty="0" err="1"/>
              <a:t>jsou</a:t>
            </a:r>
            <a:r>
              <a:rPr lang="en-US" altLang="cs-CZ" sz="2200" dirty="0"/>
              <a:t>:</a:t>
            </a:r>
          </a:p>
          <a:p>
            <a:pPr marL="533400">
              <a:defRPr/>
            </a:pPr>
            <a:r>
              <a:rPr lang="en-US" altLang="cs-CZ" sz="2200" b="1" dirty="0"/>
              <a:t>z </a:t>
            </a:r>
            <a:r>
              <a:rPr lang="en-US" altLang="cs-CZ" sz="2200" b="1" dirty="0" err="1"/>
              <a:t>předmětu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daně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vyjmuty</a:t>
            </a:r>
            <a:endParaRPr lang="en-US" altLang="cs-CZ" sz="2200" b="1" dirty="0"/>
          </a:p>
          <a:p>
            <a:pPr marL="400050" lvl="1">
              <a:defRPr/>
            </a:pPr>
            <a:r>
              <a:rPr lang="en-US" altLang="cs-CZ" sz="2200" dirty="0" err="1"/>
              <a:t>např</a:t>
            </a:r>
            <a:r>
              <a:rPr lang="en-US" altLang="cs-CZ" sz="2200" dirty="0"/>
              <a:t>. </a:t>
            </a:r>
            <a:r>
              <a:rPr lang="en-US" altLang="cs-CZ" sz="2200" dirty="0" err="1"/>
              <a:t>dotace</a:t>
            </a:r>
            <a:endParaRPr lang="en-US" altLang="cs-CZ" sz="2200" b="1" dirty="0"/>
          </a:p>
          <a:p>
            <a:pPr marL="533400">
              <a:defRPr/>
            </a:pPr>
            <a:r>
              <a:rPr lang="en-US" altLang="cs-CZ" sz="2200" b="1" dirty="0" err="1"/>
              <a:t>osvobozeny</a:t>
            </a:r>
            <a:r>
              <a:rPr lang="en-US" altLang="cs-CZ" sz="2200" b="1" dirty="0"/>
              <a:t> od </a:t>
            </a:r>
            <a:r>
              <a:rPr lang="en-US" altLang="cs-CZ" sz="2200" b="1" dirty="0" err="1"/>
              <a:t>placení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daně</a:t>
            </a:r>
            <a:endParaRPr lang="en-US" altLang="cs-CZ" sz="2200" b="1" dirty="0"/>
          </a:p>
          <a:p>
            <a:pPr marL="400050" lvl="1">
              <a:defRPr/>
            </a:pPr>
            <a:r>
              <a:rPr lang="en-US" altLang="cs-CZ" sz="2200" dirty="0" err="1"/>
              <a:t>např</a:t>
            </a:r>
            <a:r>
              <a:rPr lang="en-US" altLang="cs-CZ" sz="2200" dirty="0"/>
              <a:t>. </a:t>
            </a:r>
            <a:r>
              <a:rPr lang="en-US" altLang="cs-CZ" sz="2200" dirty="0" err="1"/>
              <a:t>členské</a:t>
            </a:r>
            <a:r>
              <a:rPr lang="en-US" altLang="cs-CZ" sz="2200" dirty="0"/>
              <a:t> </a:t>
            </a:r>
            <a:r>
              <a:rPr lang="en-US" altLang="cs-CZ" sz="2200" dirty="0" err="1"/>
              <a:t>příspěvky</a:t>
            </a:r>
            <a:endParaRPr lang="en-US" altLang="cs-CZ" sz="2200" b="1" dirty="0"/>
          </a:p>
          <a:p>
            <a:pPr marL="533400">
              <a:defRPr/>
            </a:pPr>
            <a:r>
              <a:rPr lang="en-US" altLang="cs-CZ" sz="2200" b="1" dirty="0" err="1"/>
              <a:t>vždy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jsou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předmětem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daně</a:t>
            </a:r>
            <a:endParaRPr lang="en-US" altLang="cs-CZ" sz="2200" b="1" dirty="0"/>
          </a:p>
          <a:p>
            <a:pPr marL="400050" lvl="1">
              <a:defRPr/>
            </a:pPr>
            <a:r>
              <a:rPr lang="en-US" altLang="cs-CZ" sz="2200" dirty="0" err="1"/>
              <a:t>např</a:t>
            </a:r>
            <a:r>
              <a:rPr lang="en-US" altLang="cs-CZ" sz="2200" dirty="0"/>
              <a:t>. </a:t>
            </a:r>
            <a:r>
              <a:rPr lang="en-US" altLang="cs-CZ" sz="2200" dirty="0" err="1"/>
              <a:t>sponzoring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prodej</a:t>
            </a:r>
            <a:r>
              <a:rPr lang="en-US" altLang="cs-CZ" sz="2200" dirty="0"/>
              <a:t> </a:t>
            </a:r>
            <a:r>
              <a:rPr lang="en-US" altLang="cs-CZ" sz="2200" dirty="0" err="1"/>
              <a:t>reklamy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merchandisingu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občerstvení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pronájmy</a:t>
            </a:r>
            <a:r>
              <a:rPr lang="en-US" altLang="cs-CZ" sz="2200" dirty="0"/>
              <a:t> a </a:t>
            </a:r>
            <a:r>
              <a:rPr lang="en-US" altLang="cs-CZ" sz="2200" dirty="0" err="1"/>
              <a:t>další</a:t>
            </a:r>
            <a:r>
              <a:rPr lang="en-US" altLang="cs-CZ" sz="2200" dirty="0"/>
              <a:t> </a:t>
            </a:r>
            <a:r>
              <a:rPr lang="en-US" altLang="cs-CZ" sz="2200" dirty="0" err="1"/>
              <a:t>podnikatelská</a:t>
            </a:r>
            <a:r>
              <a:rPr lang="en-US" altLang="cs-CZ" sz="2200" dirty="0"/>
              <a:t> </a:t>
            </a:r>
            <a:r>
              <a:rPr lang="en-US" altLang="cs-CZ" sz="2200" dirty="0" err="1"/>
              <a:t>činnost</a:t>
            </a:r>
            <a:endParaRPr lang="en-US" altLang="cs-CZ" sz="2200" dirty="0"/>
          </a:p>
          <a:p>
            <a:pPr marL="400050" lvl="1">
              <a:defRPr/>
            </a:pPr>
            <a:endParaRPr lang="en-US" altLang="cs-CZ" sz="2200" dirty="0"/>
          </a:p>
          <a:p>
            <a:pPr marL="400050" lvl="1">
              <a:defRPr/>
            </a:pPr>
            <a:endParaRPr lang="en-US" alt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29969748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31" name="Rectangle 2663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3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533400"/>
            <a:r>
              <a:rPr lang="en-US" altLang="cs-CZ" sz="2200" b="1"/>
              <a:t>možné snížení základu daně neziskových organizací</a:t>
            </a:r>
          </a:p>
          <a:p>
            <a:pPr marL="533400"/>
            <a:r>
              <a:rPr lang="en-US" altLang="cs-CZ" sz="2200"/>
              <a:t>sportovní organizace na bázi neziskové organizace mohou základ daně snížit až o </a:t>
            </a:r>
            <a:r>
              <a:rPr lang="en-US" altLang="cs-CZ" sz="2200" b="1"/>
              <a:t>30 %</a:t>
            </a:r>
          </a:p>
          <a:p>
            <a:pPr marL="914400" lvl="1"/>
            <a:r>
              <a:rPr lang="en-US" altLang="cs-CZ" sz="2200"/>
              <a:t>maximálně však o </a:t>
            </a:r>
            <a:r>
              <a:rPr lang="en-US" altLang="cs-CZ" sz="2200" b="1"/>
              <a:t>1 000 000 Kč</a:t>
            </a:r>
          </a:p>
          <a:p>
            <a:pPr marL="533400"/>
            <a:r>
              <a:rPr lang="en-US" altLang="cs-CZ" sz="2200"/>
              <a:t>v případě, že 30% snížení činí méně než 300 000 Kč, lze odečíst částku ve výši </a:t>
            </a:r>
            <a:r>
              <a:rPr lang="en-US" altLang="cs-CZ" sz="2200" b="1"/>
              <a:t>300 000 Kč</a:t>
            </a:r>
            <a:r>
              <a:rPr lang="en-US" altLang="cs-CZ" sz="2200"/>
              <a:t>, maximálně však do výše základu daně</a:t>
            </a:r>
          </a:p>
          <a:p>
            <a:pPr marL="533400"/>
            <a:endParaRPr lang="en-US" altLang="cs-CZ" sz="2200"/>
          </a:p>
          <a:p>
            <a:pPr marL="533400"/>
            <a:r>
              <a:rPr lang="en-US" altLang="cs-CZ" sz="2200"/>
              <a:t>takto ušetřené prostředky je povinné využít ke krytí nákladů souvisejících s činnostmi, z nichž získané příjmy nejsou předmětem daně, a to bezprostředně v následujícím zdaňovacím období</a:t>
            </a:r>
          </a:p>
        </p:txBody>
      </p:sp>
    </p:spTree>
    <p:extLst>
      <p:ext uri="{BB962C8B-B14F-4D97-AF65-F5344CB8AC3E}">
        <p14:creationId xmlns:p14="http://schemas.microsoft.com/office/powerpoint/2010/main" val="3748260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680" name="Rectangle 2867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33400" indent="-533400"/>
            <a:r>
              <a:rPr lang="en-US" altLang="cs-CZ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příklad č. 1 </a:t>
            </a:r>
          </a:p>
        </p:txBody>
      </p:sp>
      <p:sp>
        <p:nvSpPr>
          <p:cNvPr id="2868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533400"/>
            <a:endParaRPr lang="en-US" altLang="cs-CZ" sz="2200"/>
          </a:p>
          <a:p>
            <a:pPr marL="533400"/>
            <a:r>
              <a:rPr lang="en-US" altLang="cs-CZ" sz="2200"/>
              <a:t>Uveďte výší možného snížení daně v následujících třech případech:</a:t>
            </a:r>
          </a:p>
          <a:p>
            <a:pPr marL="533400"/>
            <a:endParaRPr lang="en-US" altLang="cs-CZ" sz="2200"/>
          </a:p>
          <a:p>
            <a:pPr marL="533400"/>
            <a:r>
              <a:rPr lang="en-US" altLang="cs-CZ" sz="2200"/>
              <a:t>	základ daně		možné snížení základu daně</a:t>
            </a:r>
          </a:p>
          <a:p>
            <a:pPr marL="533400"/>
            <a:r>
              <a:rPr lang="en-US" altLang="cs-CZ" sz="2200"/>
              <a:t>50.000,- Kč					</a:t>
            </a:r>
            <a:r>
              <a:rPr lang="en-US" altLang="cs-CZ" sz="2200" b="1"/>
              <a:t>?</a:t>
            </a:r>
          </a:p>
          <a:p>
            <a:pPr marL="533400"/>
            <a:r>
              <a:rPr lang="en-US" altLang="cs-CZ" sz="2200"/>
              <a:t>500.000,- Kč				</a:t>
            </a:r>
            <a:r>
              <a:rPr lang="en-US" altLang="cs-CZ" sz="2200" b="1"/>
              <a:t>?</a:t>
            </a:r>
          </a:p>
          <a:p>
            <a:pPr marL="533400"/>
            <a:r>
              <a:rPr lang="en-US" altLang="cs-CZ" sz="2200"/>
              <a:t>5.000.000,- Kč				</a:t>
            </a:r>
            <a:r>
              <a:rPr lang="en-US" altLang="cs-CZ" sz="2200" b="1"/>
              <a:t>?</a:t>
            </a:r>
            <a:r>
              <a:rPr lang="en-US" altLang="cs-CZ" sz="220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427983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76" name="Rectangle 32775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533400" indent="-533400"/>
            <a:r>
              <a:rPr lang="en-US" altLang="cs-CZ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příklad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č. 2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altLang="cs-CZ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Jaká je výše daňové úspory při základu daně (před možným odpočtem) 1.600.000,- Kč ?</a:t>
            </a:r>
          </a:p>
        </p:txBody>
      </p:sp>
      <p:sp>
        <p:nvSpPr>
          <p:cNvPr id="32778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0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656" name="Rectangle 27655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51381"/>
            <a:ext cx="10512552" cy="406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cs-CZ" sz="6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příklad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č. 3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199" y="4983276"/>
            <a:ext cx="10512552" cy="112668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altLang="cs-CZ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Kolik odvede na dani sportovní spolek, který má základ daně (před možným odpočtem) 1.200.000,- Kč ?</a:t>
            </a:r>
          </a:p>
        </p:txBody>
      </p:sp>
      <p:sp>
        <p:nvSpPr>
          <p:cNvPr id="27658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78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2" name="Rectangle 3687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838200" y="365125"/>
            <a:ext cx="105156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Daně profesionálních sportovců</a:t>
            </a:r>
          </a:p>
        </p:txBody>
      </p:sp>
      <p:sp>
        <p:nvSpPr>
          <p:cNvPr id="3687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oblast sportu zákonem přesně nedefinována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kdo je profesionální sportovec ?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OSVČ – živnostník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OSVČ – nezávislé povolání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zaměstnanec</a:t>
            </a:r>
          </a:p>
          <a:p>
            <a:pPr lvl="1">
              <a:buClr>
                <a:srgbClr val="00B0F0"/>
              </a:buClr>
              <a:defRPr/>
            </a:pPr>
            <a:endParaRPr lang="en-US" sz="2200"/>
          </a:p>
          <a:p>
            <a:pPr marL="457200" lvl="1">
              <a:buClr>
                <a:srgbClr val="00B0F0"/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 marL="0">
              <a:defRPr/>
            </a:pPr>
            <a:endParaRPr lang="en-US" sz="220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68C8B44-392D-5798-7834-BD596F8CC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672" y="2055813"/>
            <a:ext cx="5658789" cy="384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3670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6" name="Rectangle 3789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 sportovec jako zaměstnanec</a:t>
            </a:r>
          </a:p>
        </p:txBody>
      </p:sp>
      <p:sp>
        <p:nvSpPr>
          <p:cNvPr id="3789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787800"/>
              </a:buClr>
            </a:pPr>
            <a:r>
              <a:rPr lang="en-US" altLang="en-US" sz="2200"/>
              <a:t>závislá činnost - §6 ZDP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zaměstnanci jsou chráněni Zákoníkem práce 262/2006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velké finanční a administrativní náklady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české kluby tvrdí, že by s pracovními smlouvami nepřežily, nebo byly v Evropě nekonkurenceschopní - odliv hráčů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výjimku tvoří sportovci v RSC (zaměstnanci)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sportovci jako zaměstnanci jsou současným evropským trendem (výjimkou je kromě ČR už jen Chorvatsko, Černá Hora a Srbsko)  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sportovní činnost, zejména v kolektivních sportech, se nejvíce blíží závislé činnosti</a:t>
            </a:r>
          </a:p>
        </p:txBody>
      </p:sp>
    </p:spTree>
    <p:extLst>
      <p:ext uri="{BB962C8B-B14F-4D97-AF65-F5344CB8AC3E}">
        <p14:creationId xmlns:p14="http://schemas.microsoft.com/office/powerpoint/2010/main" val="3499823958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 sportovec jako OSVČ - živnost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OSVČ také není právem ČR přesně vymezena -</a:t>
            </a:r>
            <a:r>
              <a:rPr lang="en-US" sz="2200" dirty="0"/>
              <a:t>&gt;</a:t>
            </a:r>
            <a:r>
              <a:rPr lang="en-US" sz="2200"/>
              <a:t> 586/1992 (ZDP)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nezávislá činnost -</a:t>
            </a:r>
            <a:r>
              <a:rPr lang="en-US" sz="2200" dirty="0"/>
              <a:t>&gt;</a:t>
            </a:r>
            <a:r>
              <a:rPr lang="en-US" sz="2200"/>
              <a:t> OSVČ -</a:t>
            </a:r>
            <a:r>
              <a:rPr lang="en-US" sz="2200" dirty="0"/>
              <a:t>&gt;</a:t>
            </a:r>
            <a:r>
              <a:rPr lang="en-US" sz="2200"/>
              <a:t> §7 ZDP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nutné splňovat znaky živnosti: </a:t>
            </a:r>
          </a:p>
          <a:p>
            <a:pPr marL="457200"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„soustavná činnost provozovaná samostatně, vlastním jménem, na vlastní odpovědnost, za účelem dosažení zisku a za podmínek stanovených tímto zákonem“</a:t>
            </a:r>
          </a:p>
          <a:p>
            <a:pPr marL="457200"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splňují </a:t>
            </a:r>
            <a:r>
              <a:rPr lang="en-US" sz="2200" b="1"/>
              <a:t>individuální </a:t>
            </a:r>
            <a:r>
              <a:rPr lang="en-US" sz="2200"/>
              <a:t>sportovci, trenéři</a:t>
            </a:r>
          </a:p>
          <a:p>
            <a:pPr marL="457200"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po rozhodnutí Nejvyššího správního soudu v roce 2017 v případě „Lafata“ mohou do této kategorie spadat také </a:t>
            </a:r>
            <a:r>
              <a:rPr lang="en-US" sz="2200" b="1"/>
              <a:t>sportovci kolektivních sportů </a:t>
            </a:r>
            <a:r>
              <a:rPr lang="en-US" sz="2200"/>
              <a:t>(za předpokladu, že mají živnostenské oprávnění)</a:t>
            </a:r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 marL="0">
              <a:defRPr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779783822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sportovec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jako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OSVČ –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nezávislé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podnikání</a:t>
            </a:r>
            <a:endParaRPr lang="en-US" sz="4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Zákon o daních, § 22 Zdroj příjmů (úplné znění k 1. 7. 2017):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„příjmy z osobně vykonávané činnosti na území České republiky nebo zde zhodnocované veřejně vystupujícího umělce, </a:t>
            </a:r>
            <a:r>
              <a:rPr lang="en-US" sz="2200" b="1"/>
              <a:t>sportovce</a:t>
            </a:r>
            <a:r>
              <a:rPr lang="en-US" sz="2200"/>
              <a:t>, artisty a spoluúčinkujících osob bez ohledu na to komu tyto příjmy plynou…“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„typické“ pro profesionální </a:t>
            </a:r>
            <a:r>
              <a:rPr lang="en-US" sz="2200" b="1"/>
              <a:t>kolektivní sportovní činnost </a:t>
            </a:r>
            <a:r>
              <a:rPr lang="en-US" sz="2200"/>
              <a:t>v České republice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od roku 2017 bude pravděpodobně obvyklé spíše jen u kolektivních sportovců s nižšími příjmy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2200"/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 marL="0">
              <a:defRPr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409625617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Daň z příjmu - OSVČ vs. zaměstnanec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950595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dirty="0"/>
              <a:t>u </a:t>
            </a:r>
            <a:r>
              <a:rPr lang="en-US" sz="2200" dirty="0" err="1"/>
              <a:t>zaměstnance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OSVČ </a:t>
            </a:r>
            <a:r>
              <a:rPr lang="en-US" sz="2200" dirty="0" err="1"/>
              <a:t>stejná</a:t>
            </a:r>
            <a:r>
              <a:rPr lang="en-US" sz="2200" dirty="0"/>
              <a:t> </a:t>
            </a:r>
            <a:r>
              <a:rPr lang="en-US" sz="2200" dirty="0" err="1"/>
              <a:t>sazba</a:t>
            </a:r>
            <a:r>
              <a:rPr lang="en-US" sz="2200" dirty="0"/>
              <a:t> </a:t>
            </a:r>
            <a:r>
              <a:rPr lang="en-US" sz="2200" dirty="0" err="1"/>
              <a:t>daně</a:t>
            </a:r>
            <a:r>
              <a:rPr lang="en-US" sz="2200" dirty="0"/>
              <a:t> z </a:t>
            </a:r>
            <a:r>
              <a:rPr lang="en-US" sz="2200" dirty="0" err="1"/>
              <a:t>příjmu</a:t>
            </a:r>
            <a:r>
              <a:rPr lang="en-US" sz="2200" dirty="0"/>
              <a:t> – </a:t>
            </a:r>
            <a:r>
              <a:rPr lang="en-US" sz="2200" b="1" dirty="0"/>
              <a:t>15 %</a:t>
            </a:r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dirty="0"/>
              <a:t>OSVČ </a:t>
            </a:r>
            <a:r>
              <a:rPr lang="en-US" sz="2200" dirty="0" err="1"/>
              <a:t>však</a:t>
            </a:r>
            <a:r>
              <a:rPr lang="en-US" sz="2200" dirty="0"/>
              <a:t> </a:t>
            </a:r>
            <a:r>
              <a:rPr lang="en-US" sz="2200" dirty="0" err="1"/>
              <a:t>zaplatí</a:t>
            </a:r>
            <a:r>
              <a:rPr lang="en-US" sz="2200" dirty="0"/>
              <a:t> </a:t>
            </a:r>
            <a:r>
              <a:rPr lang="en-US" sz="2200" dirty="0" err="1"/>
              <a:t>při</a:t>
            </a:r>
            <a:r>
              <a:rPr lang="en-US" sz="2200" dirty="0"/>
              <a:t> </a:t>
            </a:r>
            <a:r>
              <a:rPr lang="en-US" sz="2200" dirty="0" err="1"/>
              <a:t>stejném</a:t>
            </a:r>
            <a:r>
              <a:rPr lang="en-US" sz="2200" dirty="0"/>
              <a:t> </a:t>
            </a:r>
            <a:r>
              <a:rPr lang="en-US" sz="2200" dirty="0" err="1"/>
              <a:t>příjmu</a:t>
            </a:r>
            <a:r>
              <a:rPr lang="en-US" sz="2200" dirty="0"/>
              <a:t> </a:t>
            </a:r>
            <a:r>
              <a:rPr lang="en-US" sz="2200" b="1" dirty="0" err="1"/>
              <a:t>menší</a:t>
            </a:r>
            <a:r>
              <a:rPr lang="en-US" sz="2200" b="1" dirty="0"/>
              <a:t> </a:t>
            </a:r>
            <a:r>
              <a:rPr lang="en-US" sz="2200" b="1" dirty="0" err="1"/>
              <a:t>daně</a:t>
            </a:r>
            <a:r>
              <a:rPr lang="en-US" sz="2200" dirty="0"/>
              <a:t>, </a:t>
            </a:r>
            <a:r>
              <a:rPr lang="en-US" sz="2200" dirty="0" err="1"/>
              <a:t>neboť</a:t>
            </a:r>
            <a:r>
              <a:rPr lang="en-US" sz="2200" dirty="0"/>
              <a:t>...</a:t>
            </a:r>
            <a:endParaRPr lang="en-US" sz="2200" b="1" dirty="0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dirty="0"/>
              <a:t>OSVČ </a:t>
            </a:r>
            <a:r>
              <a:rPr lang="en-US" sz="2200" dirty="0" err="1"/>
              <a:t>si</a:t>
            </a:r>
            <a:r>
              <a:rPr lang="en-US" sz="2200" dirty="0"/>
              <a:t> </a:t>
            </a:r>
            <a:r>
              <a:rPr lang="en-US" sz="2200" dirty="0" err="1"/>
              <a:t>mohou</a:t>
            </a:r>
            <a:r>
              <a:rPr lang="en-US" sz="2200" dirty="0"/>
              <a:t> </a:t>
            </a:r>
            <a:r>
              <a:rPr lang="en-US" sz="2200" dirty="0" err="1"/>
              <a:t>místo</a:t>
            </a:r>
            <a:r>
              <a:rPr lang="en-US" sz="2200" dirty="0"/>
              <a:t> </a:t>
            </a:r>
            <a:r>
              <a:rPr lang="en-US" sz="2200" dirty="0" err="1"/>
              <a:t>skutečných</a:t>
            </a:r>
            <a:r>
              <a:rPr lang="en-US" sz="2200" dirty="0"/>
              <a:t> </a:t>
            </a:r>
            <a:r>
              <a:rPr lang="en-US" sz="2200" dirty="0" err="1"/>
              <a:t>výdajů</a:t>
            </a:r>
            <a:r>
              <a:rPr lang="en-US" sz="2200" dirty="0"/>
              <a:t> </a:t>
            </a:r>
            <a:r>
              <a:rPr lang="en-US" sz="2200" dirty="0" err="1"/>
              <a:t>uplatnit</a:t>
            </a:r>
            <a:r>
              <a:rPr lang="en-US" sz="2200" dirty="0"/>
              <a:t> </a:t>
            </a:r>
            <a:r>
              <a:rPr lang="en-US" sz="2200" dirty="0" err="1"/>
              <a:t>výdaje</a:t>
            </a:r>
            <a:r>
              <a:rPr lang="en-US" sz="2200" dirty="0"/>
              <a:t> </a:t>
            </a:r>
            <a:r>
              <a:rPr lang="en-US" sz="2200" dirty="0" err="1"/>
              <a:t>tzv</a:t>
            </a:r>
            <a:r>
              <a:rPr lang="en-US" sz="2200" dirty="0"/>
              <a:t>. </a:t>
            </a:r>
            <a:r>
              <a:rPr lang="en-US" sz="2200" dirty="0" err="1"/>
              <a:t>paušálem</a:t>
            </a:r>
            <a:r>
              <a:rPr lang="en-US" sz="2200" dirty="0"/>
              <a:t>:</a:t>
            </a:r>
          </a:p>
          <a:p>
            <a:pPr marL="1200150" lvl="3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b="1" dirty="0" err="1"/>
              <a:t>živnostník</a:t>
            </a:r>
            <a:r>
              <a:rPr lang="en-US" sz="2200" b="1" dirty="0"/>
              <a:t> - 60 % z </a:t>
            </a:r>
            <a:r>
              <a:rPr lang="en-US" sz="2200" b="1" dirty="0" err="1"/>
              <a:t>příjmů</a:t>
            </a:r>
            <a:r>
              <a:rPr lang="en-US" sz="2200" b="1" dirty="0"/>
              <a:t> </a:t>
            </a:r>
            <a:r>
              <a:rPr lang="en-US" sz="2200" dirty="0"/>
              <a:t>ze </a:t>
            </a:r>
            <a:r>
              <a:rPr lang="en-US" sz="2200" dirty="0" err="1"/>
              <a:t>živnostenského</a:t>
            </a:r>
            <a:r>
              <a:rPr lang="en-US" sz="2200" dirty="0"/>
              <a:t> </a:t>
            </a:r>
            <a:r>
              <a:rPr lang="en-US" sz="2200" dirty="0" err="1"/>
              <a:t>podnikání</a:t>
            </a:r>
            <a:r>
              <a:rPr lang="en-US" sz="2200" dirty="0"/>
              <a:t> (</a:t>
            </a:r>
            <a:r>
              <a:rPr lang="en-US" sz="2200" dirty="0" err="1"/>
              <a:t>nejvýše</a:t>
            </a:r>
            <a:r>
              <a:rPr lang="en-US" sz="2200" dirty="0"/>
              <a:t> 1.200.000,-  </a:t>
            </a:r>
            <a:r>
              <a:rPr lang="en-US" sz="2200" dirty="0" err="1"/>
              <a:t>Kč</a:t>
            </a:r>
            <a:r>
              <a:rPr lang="en-US" sz="2200" dirty="0"/>
              <a:t>)</a:t>
            </a:r>
          </a:p>
          <a:p>
            <a:pPr marL="1200150" lvl="3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b="1" dirty="0" err="1"/>
              <a:t>nezávislé</a:t>
            </a:r>
            <a:r>
              <a:rPr lang="en-US" sz="2200" b="1" dirty="0"/>
              <a:t> </a:t>
            </a:r>
            <a:r>
              <a:rPr lang="en-US" sz="2200" b="1" dirty="0" err="1"/>
              <a:t>podnikání</a:t>
            </a:r>
            <a:r>
              <a:rPr lang="en-US" sz="2200" b="1" dirty="0"/>
              <a:t> - 40 % </a:t>
            </a:r>
            <a:r>
              <a:rPr lang="en-US" sz="2200" dirty="0"/>
              <a:t>z </a:t>
            </a:r>
            <a:r>
              <a:rPr lang="en-US" sz="2200" dirty="0" err="1"/>
              <a:t>jiných</a:t>
            </a:r>
            <a:r>
              <a:rPr lang="en-US" sz="2200" dirty="0"/>
              <a:t> </a:t>
            </a:r>
            <a:r>
              <a:rPr lang="en-US" sz="2200" dirty="0" err="1"/>
              <a:t>příjmů</a:t>
            </a:r>
            <a:r>
              <a:rPr lang="en-US" sz="2200" dirty="0"/>
              <a:t> ze </a:t>
            </a:r>
            <a:r>
              <a:rPr lang="en-US" sz="2200" dirty="0" err="1"/>
              <a:t>samostatné</a:t>
            </a:r>
            <a:r>
              <a:rPr lang="en-US" sz="2200" dirty="0"/>
              <a:t> </a:t>
            </a:r>
            <a:r>
              <a:rPr lang="en-US" sz="2200" dirty="0" err="1"/>
              <a:t>činnosti</a:t>
            </a:r>
            <a:r>
              <a:rPr lang="en-US" sz="2200" dirty="0"/>
              <a:t> (</a:t>
            </a:r>
            <a:r>
              <a:rPr lang="en-US" sz="2200" dirty="0" err="1"/>
              <a:t>nejvýše</a:t>
            </a:r>
            <a:r>
              <a:rPr lang="en-US" sz="2200" dirty="0"/>
              <a:t> 800.000,- </a:t>
            </a:r>
            <a:r>
              <a:rPr lang="en-US" sz="2200" dirty="0" err="1"/>
              <a:t>Kč</a:t>
            </a:r>
            <a:r>
              <a:rPr lang="en-US" sz="2200" dirty="0"/>
              <a:t>)</a:t>
            </a:r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dirty="0" err="1"/>
              <a:t>zadavatel</a:t>
            </a:r>
            <a:r>
              <a:rPr lang="en-US" sz="2200" dirty="0"/>
              <a:t> </a:t>
            </a:r>
            <a:r>
              <a:rPr lang="en-US" sz="2200" dirty="0" err="1"/>
              <a:t>práce</a:t>
            </a:r>
            <a:r>
              <a:rPr lang="en-US" sz="2200" dirty="0"/>
              <a:t> u OSVČ </a:t>
            </a:r>
            <a:r>
              <a:rPr lang="en-US" sz="2200" dirty="0" err="1"/>
              <a:t>ušetří</a:t>
            </a:r>
            <a:r>
              <a:rPr lang="en-US" sz="2200" dirty="0"/>
              <a:t> </a:t>
            </a:r>
            <a:r>
              <a:rPr lang="en-US" sz="2200" dirty="0" err="1"/>
              <a:t>navíc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sociálním</a:t>
            </a:r>
            <a:r>
              <a:rPr lang="en-US" sz="2200" dirty="0"/>
              <a:t> a </a:t>
            </a:r>
            <a:r>
              <a:rPr lang="en-US" sz="2200" dirty="0" err="1"/>
              <a:t>zdravotním</a:t>
            </a:r>
            <a:r>
              <a:rPr lang="en-US" sz="2200" dirty="0"/>
              <a:t> </a:t>
            </a:r>
            <a:r>
              <a:rPr lang="en-US" sz="2200" dirty="0" err="1"/>
              <a:t>pojištění</a:t>
            </a:r>
            <a:endParaRPr lang="en-US" sz="2200" dirty="0"/>
          </a:p>
          <a:p>
            <a:pPr marL="1200150" lvl="3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dirty="0" err="1"/>
              <a:t>př</a:t>
            </a:r>
            <a:r>
              <a:rPr lang="en-US" sz="2200" dirty="0"/>
              <a:t>.(</a:t>
            </a:r>
            <a:r>
              <a:rPr lang="en-US" sz="2200" dirty="0" err="1"/>
              <a:t>stejná</a:t>
            </a:r>
            <a:r>
              <a:rPr lang="en-US" sz="2200" dirty="0"/>
              <a:t> </a:t>
            </a:r>
            <a:r>
              <a:rPr lang="en-US" sz="2200" dirty="0" err="1"/>
              <a:t>práce</a:t>
            </a:r>
            <a:r>
              <a:rPr lang="en-US" sz="2200" dirty="0"/>
              <a:t>): OSVČ 40.000,- </a:t>
            </a:r>
            <a:r>
              <a:rPr lang="en-US" sz="2200" dirty="0" err="1"/>
              <a:t>Kč</a:t>
            </a:r>
            <a:r>
              <a:rPr lang="en-US" sz="2200" dirty="0"/>
              <a:t> , ale </a:t>
            </a:r>
            <a:r>
              <a:rPr lang="en-US" sz="2200" dirty="0" err="1"/>
              <a:t>zaměstnanec</a:t>
            </a:r>
            <a:r>
              <a:rPr lang="en-US" sz="2200" dirty="0"/>
              <a:t> 53.520,- </a:t>
            </a:r>
            <a:r>
              <a:rPr lang="en-US" sz="2200" dirty="0" err="1"/>
              <a:t>Kč</a:t>
            </a:r>
            <a:r>
              <a:rPr lang="en-US" sz="2200" dirty="0"/>
              <a:t> (40.000,- </a:t>
            </a:r>
            <a:r>
              <a:rPr lang="en-US" sz="2200" dirty="0" err="1"/>
              <a:t>Kč</a:t>
            </a:r>
            <a:r>
              <a:rPr lang="en-US" sz="2200" dirty="0"/>
              <a:t> + 9.920,- </a:t>
            </a:r>
            <a:r>
              <a:rPr lang="en-US" sz="2200" dirty="0" err="1"/>
              <a:t>Kč</a:t>
            </a:r>
            <a:r>
              <a:rPr lang="en-US" sz="2200" dirty="0"/>
              <a:t> </a:t>
            </a:r>
            <a:r>
              <a:rPr lang="en-US" sz="2200" dirty="0" err="1"/>
              <a:t>sociální</a:t>
            </a:r>
            <a:r>
              <a:rPr lang="en-US" sz="2200" dirty="0"/>
              <a:t> </a:t>
            </a:r>
            <a:r>
              <a:rPr lang="en-US" sz="2200" dirty="0" err="1"/>
              <a:t>pojištění</a:t>
            </a:r>
            <a:r>
              <a:rPr lang="en-US" sz="2200" dirty="0"/>
              <a:t> + 3.600,- </a:t>
            </a:r>
            <a:r>
              <a:rPr lang="en-US" sz="2200" dirty="0" err="1"/>
              <a:t>zdravotní</a:t>
            </a:r>
            <a:r>
              <a:rPr lang="en-US" sz="2200" dirty="0"/>
              <a:t> </a:t>
            </a:r>
            <a:r>
              <a:rPr lang="en-US" sz="2200" dirty="0" err="1"/>
              <a:t>pojištění</a:t>
            </a:r>
            <a:r>
              <a:rPr lang="en-US" sz="2200" dirty="0"/>
              <a:t>) – 34 % </a:t>
            </a:r>
            <a:r>
              <a:rPr lang="en-US" sz="2200" dirty="0" err="1"/>
              <a:t>hrubé</a:t>
            </a:r>
            <a:r>
              <a:rPr lang="en-US" sz="2200" dirty="0"/>
              <a:t> </a:t>
            </a:r>
            <a:r>
              <a:rPr lang="en-US" sz="2200" dirty="0" err="1"/>
              <a:t>mzdy</a:t>
            </a:r>
            <a:endParaRPr lang="en-US" sz="2200" dirty="0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sz="2200" dirty="0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sz="2200" dirty="0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sz="2200" dirty="0"/>
          </a:p>
          <a:p>
            <a:pPr>
              <a:buClr>
                <a:srgbClr val="00B0F0"/>
              </a:buClr>
              <a:defRPr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3184539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0" name="Rectangle 23559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cs-CZ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4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Makroekonomický model sportu </a:t>
            </a:r>
          </a:p>
        </p:txBody>
      </p:sp>
      <p:sp>
        <p:nvSpPr>
          <p:cNvPr id="23562" name="Rectangle 2356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64" name="Rectangle 2356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4608" y="636002"/>
            <a:ext cx="6846363" cy="543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302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Daň z příjmu pro OSVČ za rok 2025 hrazené v roce 2026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200" b="1"/>
              <a:t>sazba 15 % </a:t>
            </a:r>
            <a:r>
              <a:rPr lang="en-US" sz="2200"/>
              <a:t>(příjmy nad 4násobek průměrné měsíční mzdy jsou daněny 23 %)</a:t>
            </a:r>
          </a:p>
          <a:p>
            <a:pPr>
              <a:defRPr/>
            </a:pPr>
            <a:r>
              <a:rPr lang="en-US" sz="2200"/>
              <a:t>částka, kterou OSVČ celkově zaplatí na dani z příjmu je dána výší dosaženého zisku v roce předcházejícím, ale…</a:t>
            </a:r>
          </a:p>
          <a:p>
            <a:pPr>
              <a:defRPr/>
            </a:pPr>
            <a:r>
              <a:rPr lang="en-US" sz="2200"/>
              <a:t>jak bylo uvedeno, OSVČ si mohou dosažený zisk snížit o tzv. </a:t>
            </a:r>
            <a:r>
              <a:rPr lang="en-US" sz="2200" b="1"/>
              <a:t>paušál </a:t>
            </a:r>
            <a:r>
              <a:rPr lang="en-US" sz="2200"/>
              <a:t>nahrazující skutečné výdaje (</a:t>
            </a:r>
            <a:r>
              <a:rPr lang="en-US" sz="2200" b="1"/>
              <a:t>60 %</a:t>
            </a:r>
            <a:r>
              <a:rPr lang="en-US" sz="2200"/>
              <a:t> resp. </a:t>
            </a:r>
            <a:r>
              <a:rPr lang="en-US" sz="2200" b="1"/>
              <a:t>40 %</a:t>
            </a:r>
            <a:r>
              <a:rPr lang="en-US" sz="2200"/>
              <a:t>)</a:t>
            </a:r>
          </a:p>
          <a:p>
            <a:pPr marL="0">
              <a:defRPr/>
            </a:pPr>
            <a:r>
              <a:rPr lang="en-US" sz="2200"/>
              <a:t>navíc…</a:t>
            </a:r>
          </a:p>
          <a:p>
            <a:pPr>
              <a:defRPr/>
            </a:pPr>
            <a:r>
              <a:rPr lang="en-US" sz="2200"/>
              <a:t>pro rok 2025 sleva na dani činí </a:t>
            </a:r>
            <a:r>
              <a:rPr lang="en-US" sz="2200" b="1"/>
              <a:t>30.840,- Kč</a:t>
            </a:r>
          </a:p>
          <a:p>
            <a:pPr>
              <a:defRPr/>
            </a:pPr>
            <a:r>
              <a:rPr lang="en-US" sz="2200"/>
              <a:t>sleva na dani se odečítá až z výsledné daně z příjmu, kterou máte zaplatit (po odečtení paušálu a výpočtu 15 % ze ZD)</a:t>
            </a:r>
          </a:p>
          <a:p>
            <a:pPr>
              <a:defRPr/>
            </a:pPr>
            <a:r>
              <a:rPr lang="en-US" sz="2200"/>
              <a:t>sleva se vždy uplatňuje v roční výši a nezáleží přitom, kolik měsíců v roce vaše výdělečná činnost skutečně trvala</a:t>
            </a:r>
          </a:p>
          <a:p>
            <a:pPr>
              <a:defRPr/>
            </a:pPr>
            <a:endParaRPr lang="en-US" sz="2200" b="1"/>
          </a:p>
        </p:txBody>
      </p:sp>
    </p:spTree>
    <p:extLst>
      <p:ext uri="{BB962C8B-B14F-4D97-AF65-F5344CB8AC3E}">
        <p14:creationId xmlns:p14="http://schemas.microsoft.com/office/powerpoint/2010/main" val="1473867635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Slevy na dani pro rok 2025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000" b="1"/>
              <a:t>daňová sleva na poplatníka			30.840,- Kč</a:t>
            </a:r>
          </a:p>
          <a:p>
            <a:pPr>
              <a:defRPr/>
            </a:pPr>
            <a:r>
              <a:rPr lang="en-US" sz="2000"/>
              <a:t>sleva pro držitele průkazu ZTP/P			16.140,- Kč</a:t>
            </a:r>
          </a:p>
          <a:p>
            <a:pPr>
              <a:defRPr/>
            </a:pPr>
            <a:r>
              <a:rPr lang="en-US" sz="2000"/>
              <a:t>sleva na invaliditu				  5.040,- Kč</a:t>
            </a:r>
          </a:p>
          <a:p>
            <a:pPr>
              <a:defRPr/>
            </a:pPr>
            <a:r>
              <a:rPr lang="en-US" sz="2000"/>
              <a:t>sleva na vyživovaného manžela/manželku	24.840,- Kč</a:t>
            </a:r>
          </a:p>
          <a:p>
            <a:pPr marL="0">
              <a:defRPr/>
            </a:pPr>
            <a:r>
              <a:rPr lang="en-US" sz="2000"/>
              <a:t>(příjmy nižší než 68.000,- Kč, péče o dítě do 3 let)</a:t>
            </a:r>
          </a:p>
          <a:p>
            <a:pPr marL="0">
              <a:defRPr/>
            </a:pPr>
            <a:r>
              <a:rPr lang="en-US" sz="2000"/>
              <a:t>(pokud je partner vlastníkem průkazu ZTP/P, zvyšuje se na dvojnásobek)</a:t>
            </a:r>
          </a:p>
          <a:p>
            <a:pPr>
              <a:defRPr/>
            </a:pPr>
            <a:r>
              <a:rPr lang="en-US" sz="2000"/>
              <a:t>sleva na děti</a:t>
            </a:r>
          </a:p>
          <a:p>
            <a:pPr lvl="1">
              <a:defRPr/>
            </a:pPr>
            <a:r>
              <a:rPr lang="en-US" sz="2000"/>
              <a:t>za 1. dítě					15.204,- Kč</a:t>
            </a:r>
          </a:p>
          <a:p>
            <a:pPr lvl="1">
              <a:defRPr/>
            </a:pPr>
            <a:r>
              <a:rPr lang="en-US" sz="2000"/>
              <a:t>za 2. dítě					22.320,- Kč</a:t>
            </a:r>
          </a:p>
          <a:p>
            <a:pPr lvl="1">
              <a:defRPr/>
            </a:pPr>
            <a:r>
              <a:rPr lang="en-US" sz="2000"/>
              <a:t>za 3. dítě					27.840,- Kč</a:t>
            </a:r>
          </a:p>
          <a:p>
            <a:pPr marL="57150">
              <a:defRPr/>
            </a:pPr>
            <a:r>
              <a:rPr lang="en-US" sz="2000"/>
              <a:t>(v případě ZTP/P opět dvojnásobek)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582863783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934" name="Rectangle 38921">
            <a:extLst>
              <a:ext uri="{FF2B5EF4-FFF2-40B4-BE49-F238E27FC236}">
                <a16:creationId xmlns:a16="http://schemas.microsoft.com/office/drawing/2014/main" id="{B5DAA40F-4F28-4316-934E-C55D7C3A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35" name="Freeform: Shape 38923">
            <a:extLst>
              <a:ext uri="{FF2B5EF4-FFF2-40B4-BE49-F238E27FC236}">
                <a16:creationId xmlns:a16="http://schemas.microsoft.com/office/drawing/2014/main" id="{F6D467C8-A8E0-468B-B88D-9CEEE37B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3345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640081" y="329184"/>
            <a:ext cx="6241568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5400" b="1">
                <a:solidFill>
                  <a:srgbClr val="FFFFFF"/>
                </a:solidFill>
              </a:rPr>
              <a:t>Sociální pojištění - OSVČ vs. zaměstnanec</a:t>
            </a:r>
          </a:p>
        </p:txBody>
      </p:sp>
      <p:sp>
        <p:nvSpPr>
          <p:cNvPr id="38936" name="sketch line">
            <a:extLst>
              <a:ext uri="{FF2B5EF4-FFF2-40B4-BE49-F238E27FC236}">
                <a16:creationId xmlns:a16="http://schemas.microsoft.com/office/drawing/2014/main" id="{62677C27-4325-4BE2-B2C9-B721DA9E3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2362200"/>
            <a:ext cx="4056549" cy="18288"/>
          </a:xfrm>
          <a:custGeom>
            <a:avLst/>
            <a:gdLst>
              <a:gd name="csX0" fmla="*/ 0 w 4056549"/>
              <a:gd name="csY0" fmla="*/ 0 h 18288"/>
              <a:gd name="csX1" fmla="*/ 676092 w 4056549"/>
              <a:gd name="csY1" fmla="*/ 0 h 18288"/>
              <a:gd name="csX2" fmla="*/ 1271052 w 4056549"/>
              <a:gd name="csY2" fmla="*/ 0 h 18288"/>
              <a:gd name="csX3" fmla="*/ 1947144 w 4056549"/>
              <a:gd name="csY3" fmla="*/ 0 h 18288"/>
              <a:gd name="csX4" fmla="*/ 2501539 w 4056549"/>
              <a:gd name="csY4" fmla="*/ 0 h 18288"/>
              <a:gd name="csX5" fmla="*/ 3137065 w 4056549"/>
              <a:gd name="csY5" fmla="*/ 0 h 18288"/>
              <a:gd name="csX6" fmla="*/ 4056549 w 4056549"/>
              <a:gd name="csY6" fmla="*/ 0 h 18288"/>
              <a:gd name="csX7" fmla="*/ 4056549 w 4056549"/>
              <a:gd name="csY7" fmla="*/ 18288 h 18288"/>
              <a:gd name="csX8" fmla="*/ 3380458 w 4056549"/>
              <a:gd name="csY8" fmla="*/ 18288 h 18288"/>
              <a:gd name="csX9" fmla="*/ 2663801 w 4056549"/>
              <a:gd name="csY9" fmla="*/ 18288 h 18288"/>
              <a:gd name="csX10" fmla="*/ 2068840 w 4056549"/>
              <a:gd name="csY10" fmla="*/ 18288 h 18288"/>
              <a:gd name="csX11" fmla="*/ 1311618 w 4056549"/>
              <a:gd name="csY11" fmla="*/ 18288 h 18288"/>
              <a:gd name="csX12" fmla="*/ 716657 w 4056549"/>
              <a:gd name="csY12" fmla="*/ 18288 h 18288"/>
              <a:gd name="csX13" fmla="*/ 0 w 4056549"/>
              <a:gd name="csY13" fmla="*/ 18288 h 18288"/>
              <a:gd name="csX14" fmla="*/ 0 w 4056549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40081" y="2706624"/>
            <a:ext cx="6241568" cy="382219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 err="1">
                <a:solidFill>
                  <a:srgbClr val="FFFFFF"/>
                </a:solidFill>
              </a:rPr>
              <a:t>zaměstnavatelé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odvádí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b="1" dirty="0">
                <a:solidFill>
                  <a:srgbClr val="FFFFFF"/>
                </a:solidFill>
              </a:rPr>
              <a:t>24,8 % </a:t>
            </a:r>
            <a:r>
              <a:rPr lang="en-US" sz="2000" dirty="0">
                <a:solidFill>
                  <a:srgbClr val="FFFFFF"/>
                </a:solidFill>
              </a:rPr>
              <a:t>(z </a:t>
            </a:r>
            <a:r>
              <a:rPr lang="en-US" sz="2000" dirty="0" err="1">
                <a:solidFill>
                  <a:srgbClr val="FFFFFF"/>
                </a:solidFill>
              </a:rPr>
              <a:t>hrubé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mzdy</a:t>
            </a:r>
            <a:r>
              <a:rPr lang="en-US" sz="2000" dirty="0">
                <a:solidFill>
                  <a:srgbClr val="FFFFFF"/>
                </a:solidFill>
              </a:rPr>
              <a:t>)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21,5 %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důchodové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pojištění</a:t>
            </a:r>
            <a:endParaRPr lang="en-US" sz="2000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2,1 %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nemocenské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pojištění</a:t>
            </a:r>
            <a:endParaRPr lang="en-US" sz="2000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1,2 %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státní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politiku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zaměstnanosti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 err="1">
                <a:solidFill>
                  <a:srgbClr val="FFFFFF"/>
                </a:solidFill>
              </a:rPr>
              <a:t>zaměstnanci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odvádí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b="1" dirty="0">
                <a:solidFill>
                  <a:srgbClr val="FFFFFF"/>
                </a:solidFill>
              </a:rPr>
              <a:t>7,1 %</a:t>
            </a:r>
          </a:p>
          <a:p>
            <a:pPr marL="114300" lvl="2" indent="0">
              <a:buClr>
                <a:schemeClr val="bg1">
                  <a:lumMod val="25000"/>
                </a:schemeClr>
              </a:buClr>
              <a:buSzPct val="90000"/>
              <a:buNone/>
              <a:defRPr/>
            </a:pPr>
            <a:endParaRPr lang="en-US" dirty="0">
              <a:solidFill>
                <a:srgbClr val="FFFFFF"/>
              </a:solidFill>
            </a:endParaRPr>
          </a:p>
          <a:p>
            <a:pPr marL="3429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>
                <a:solidFill>
                  <a:srgbClr val="FFFFFF"/>
                </a:solidFill>
              </a:rPr>
              <a:t>OSVČ </a:t>
            </a:r>
            <a:r>
              <a:rPr lang="en-US" dirty="0" err="1">
                <a:solidFill>
                  <a:srgbClr val="FFFFFF"/>
                </a:solidFill>
              </a:rPr>
              <a:t>odvádí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b="1" dirty="0">
                <a:solidFill>
                  <a:srgbClr val="FFFFFF"/>
                </a:solidFill>
              </a:rPr>
              <a:t>29,2 % </a:t>
            </a:r>
            <a:r>
              <a:rPr lang="en-US" dirty="0">
                <a:solidFill>
                  <a:srgbClr val="FFFFFF"/>
                </a:solidFill>
              </a:rPr>
              <a:t>z </a:t>
            </a:r>
            <a:r>
              <a:rPr lang="en-US" dirty="0" err="1">
                <a:solidFill>
                  <a:srgbClr val="FFFFFF"/>
                </a:solidFill>
              </a:rPr>
              <a:t>tzv</a:t>
            </a:r>
            <a:r>
              <a:rPr lang="en-US" dirty="0">
                <a:solidFill>
                  <a:srgbClr val="FFFFFF"/>
                </a:solidFill>
              </a:rPr>
              <a:t>. </a:t>
            </a:r>
            <a:r>
              <a:rPr lang="en-US" dirty="0" err="1">
                <a:solidFill>
                  <a:srgbClr val="FFFFFF"/>
                </a:solidFill>
              </a:rPr>
              <a:t>vyměřovacího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základu</a:t>
            </a:r>
            <a:r>
              <a:rPr lang="en-US" dirty="0">
                <a:solidFill>
                  <a:srgbClr val="FFFFFF"/>
                </a:solidFill>
              </a:rPr>
              <a:t> (55% ZD)</a:t>
            </a:r>
            <a:endParaRPr lang="en-US" b="1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28 %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důchodové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pojištění</a:t>
            </a:r>
            <a:endParaRPr lang="en-US" sz="2000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1,2 %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státní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politiku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zaměstnanosti</a:t>
            </a:r>
            <a:endParaRPr lang="en-US" sz="2000" dirty="0">
              <a:solidFill>
                <a:srgbClr val="FFFFFF"/>
              </a:solidFill>
            </a:endParaRPr>
          </a:p>
          <a:p>
            <a:pPr marL="0">
              <a:defRPr/>
            </a:pPr>
            <a:br>
              <a:rPr lang="en-US" sz="1000" dirty="0">
                <a:solidFill>
                  <a:srgbClr val="FFFFFF"/>
                </a:solidFill>
              </a:rPr>
            </a:br>
            <a:endParaRPr lang="en-US" sz="1000" dirty="0">
              <a:solidFill>
                <a:srgbClr val="FFFFFF"/>
              </a:solidFill>
            </a:endParaRP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38917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0641" y="329183"/>
            <a:ext cx="2861541" cy="28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" descr="Výsledek obrázku pro sociální pojištěn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4304" y="3891143"/>
            <a:ext cx="4014216" cy="193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976280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sociální pojištění pro OSVČ pro rok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200" b="1"/>
              <a:t>sazba 29,2 % </a:t>
            </a:r>
          </a:p>
          <a:p>
            <a:pPr>
              <a:defRPr/>
            </a:pPr>
            <a:r>
              <a:rPr lang="en-US" sz="2200"/>
              <a:t>částka, kterou OSVČ celkově zaplatí na důchodovém pojištění je dána výší dosaženého zisku v roce předcházejícím</a:t>
            </a:r>
          </a:p>
          <a:p>
            <a:pPr marL="0">
              <a:defRPr/>
            </a:pPr>
            <a:r>
              <a:rPr lang="en-US" sz="2200"/>
              <a:t>ale…</a:t>
            </a:r>
          </a:p>
          <a:p>
            <a:pPr>
              <a:defRPr/>
            </a:pPr>
            <a:r>
              <a:rPr lang="en-US" sz="2200"/>
              <a:t>minimální měsíční záloha na sociální pojistné je pro rok 2025 </a:t>
            </a:r>
            <a:r>
              <a:rPr lang="en-US" sz="2200" b="1"/>
              <a:t>4.759,- Kč</a:t>
            </a:r>
          </a:p>
          <a:p>
            <a:pPr>
              <a:defRPr/>
            </a:pPr>
            <a:r>
              <a:rPr lang="en-US" sz="2200"/>
              <a:t>celkově tedy za rok 2025 OSVČ, která má podnikání jako hlavní výdělečnou činnost, zaplatí alespoň </a:t>
            </a:r>
            <a:r>
              <a:rPr lang="en-US" sz="2200" b="1"/>
              <a:t>57.108,- Kč</a:t>
            </a:r>
          </a:p>
          <a:p>
            <a:pPr>
              <a:defRPr/>
            </a:pPr>
            <a:r>
              <a:rPr lang="en-US" sz="2200"/>
              <a:t>maximální roční vyměřovací základ je 2.234.736,- Kč (186.228,- Kč měsíčně)</a:t>
            </a:r>
          </a:p>
        </p:txBody>
      </p:sp>
    </p:spTree>
    <p:extLst>
      <p:ext uri="{BB962C8B-B14F-4D97-AF65-F5344CB8AC3E}">
        <p14:creationId xmlns:p14="http://schemas.microsoft.com/office/powerpoint/2010/main" val="1856859355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7" name="Rectangle 4096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9" name="Freeform: Shape 4096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962" name="Nadpis 1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altLang="en-US" sz="4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Zdravotní pojištění - OSVČ vs. zaměstnanec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253356" y="2866605"/>
            <a:ext cx="4892544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 err="1"/>
              <a:t>zaměstnanec</a:t>
            </a:r>
            <a:r>
              <a:rPr lang="en-US" dirty="0"/>
              <a:t> - </a:t>
            </a:r>
            <a:r>
              <a:rPr lang="en-US" b="1" dirty="0"/>
              <a:t>4,5 %</a:t>
            </a:r>
            <a:r>
              <a:rPr lang="en-US" dirty="0"/>
              <a:t> (z </a:t>
            </a:r>
            <a:r>
              <a:rPr lang="en-US" dirty="0" err="1"/>
              <a:t>hrubé</a:t>
            </a:r>
            <a:r>
              <a:rPr lang="en-US" dirty="0"/>
              <a:t> </a:t>
            </a:r>
            <a:r>
              <a:rPr lang="en-US" dirty="0" err="1"/>
              <a:t>mzdy</a:t>
            </a:r>
            <a:r>
              <a:rPr lang="en-US" dirty="0"/>
              <a:t>)</a:t>
            </a:r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 err="1"/>
              <a:t>zaměstnavatel</a:t>
            </a:r>
            <a:r>
              <a:rPr lang="en-US" dirty="0"/>
              <a:t> – </a:t>
            </a:r>
            <a:r>
              <a:rPr lang="en-US" b="1" dirty="0"/>
              <a:t>9 % </a:t>
            </a:r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dirty="0"/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dirty="0"/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/>
              <a:t>OSVČ - </a:t>
            </a:r>
            <a:r>
              <a:rPr lang="en-US" b="1" dirty="0"/>
              <a:t>13,5 %</a:t>
            </a:r>
            <a:r>
              <a:rPr lang="en-US" dirty="0"/>
              <a:t> z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vyměřovacího</a:t>
            </a:r>
            <a:r>
              <a:rPr lang="en-US" dirty="0"/>
              <a:t> </a:t>
            </a:r>
            <a:r>
              <a:rPr lang="en-US" dirty="0" err="1"/>
              <a:t>základu</a:t>
            </a:r>
            <a:r>
              <a:rPr lang="en-US" dirty="0"/>
              <a:t> (50% ZD)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17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E2B3BEA-FCA6-9DA1-F340-430B7F759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55" y="2586789"/>
            <a:ext cx="5541744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25969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zdravotní pojištění pro OSVČ v roce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200" b="1"/>
              <a:t>sazba 13,5 %</a:t>
            </a:r>
          </a:p>
          <a:p>
            <a:pPr>
              <a:defRPr/>
            </a:pPr>
            <a:r>
              <a:rPr lang="en-US" sz="2200"/>
              <a:t>částka, kterou OSVČ celkově zaplatí na zdravotním pojištění je dána výší dosaženého zisku v roce předcházejícím</a:t>
            </a:r>
          </a:p>
          <a:p>
            <a:pPr marL="0">
              <a:defRPr/>
            </a:pPr>
            <a:r>
              <a:rPr lang="en-US" sz="2200"/>
              <a:t>ale…</a:t>
            </a:r>
          </a:p>
          <a:p>
            <a:pPr>
              <a:defRPr/>
            </a:pPr>
            <a:r>
              <a:rPr lang="en-US" sz="2200"/>
              <a:t>minimální měsíční záloha na zdravotní pojistné je pro rok 2025 </a:t>
            </a:r>
            <a:r>
              <a:rPr lang="en-US" sz="2200" b="1"/>
              <a:t>3.143,- Kč</a:t>
            </a:r>
          </a:p>
          <a:p>
            <a:pPr>
              <a:defRPr/>
            </a:pPr>
            <a:r>
              <a:rPr lang="en-US" sz="2200"/>
              <a:t>celkově tedy za rok 2024 OSVČ, která má podnikání jako hlavní výdělečnou činnost, zaplatí alespoň </a:t>
            </a:r>
            <a:r>
              <a:rPr lang="en-US" sz="2200" b="1"/>
              <a:t>37.716,- Kč</a:t>
            </a:r>
          </a:p>
          <a:p>
            <a:pPr>
              <a:defRPr/>
            </a:pPr>
            <a:r>
              <a:rPr lang="en-US" sz="2200"/>
              <a:t>maximální měsíční vyměřovací základ stanoven není </a:t>
            </a:r>
          </a:p>
        </p:txBody>
      </p:sp>
    </p:spTree>
    <p:extLst>
      <p:ext uri="{BB962C8B-B14F-4D97-AF65-F5344CB8AC3E}">
        <p14:creationId xmlns:p14="http://schemas.microsoft.com/office/powerpoint/2010/main" val="1161911061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95318307"/>
              </p:ext>
            </p:extLst>
          </p:nvPr>
        </p:nvGraphicFramePr>
        <p:xfrm>
          <a:off x="1077238" y="1583415"/>
          <a:ext cx="9732723" cy="4679952"/>
        </p:xfrm>
        <a:graphic>
          <a:graphicData uri="http://schemas.openxmlformats.org/drawingml/2006/table">
            <a:tbl>
              <a:tblPr/>
              <a:tblGrid>
                <a:gridCol w="1941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56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9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9620">
                  <a:extLst>
                    <a:ext uri="{9D8B030D-6E8A-4147-A177-3AD203B41FA5}">
                      <a16:colId xmlns:a16="http://schemas.microsoft.com/office/drawing/2014/main" val="653091717"/>
                    </a:ext>
                  </a:extLst>
                </a:gridCol>
                <a:gridCol w="959620">
                  <a:extLst>
                    <a:ext uri="{9D8B030D-6E8A-4147-A177-3AD203B41FA5}">
                      <a16:colId xmlns:a16="http://schemas.microsoft.com/office/drawing/2014/main" val="162669299"/>
                    </a:ext>
                  </a:extLst>
                </a:gridCol>
              </a:tblGrid>
              <a:tr h="692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2025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placeno v roce 26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1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1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2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2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3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3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4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4</a:t>
                      </a:r>
                      <a:endParaRPr lang="cs-CZ" sz="1700" b="1" dirty="0">
                        <a:solidFill>
                          <a:schemeClr val="bg2"/>
                        </a:solidFill>
                        <a:effectLst/>
                        <a:latin typeface="inherit"/>
                      </a:endParaRP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b="1" dirty="0">
                          <a:effectLst/>
                          <a:latin typeface="inherit"/>
                        </a:rPr>
                        <a:t>roční příjem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effectLst/>
                          <a:latin typeface="inherit"/>
                        </a:rPr>
                        <a:t>360 000 (30 000)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effectLst/>
                          <a:latin typeface="inherit"/>
                        </a:rPr>
                        <a:t>480 000 (40 000)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effectLst/>
                          <a:latin typeface="inherit"/>
                        </a:rPr>
                        <a:t>600 000 (50 000)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720 000 (60 000)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základ daně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360 000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144 000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480 000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192 000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600 000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240 000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720 000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288 000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daň (15 %)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54 000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21 600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72 000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28 800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90 000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36 000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108 000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43 200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sleva na dani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daňová povinnost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23 160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41 160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59 160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</a:t>
                      </a:r>
                      <a:r>
                        <a:rPr lang="cs-CZ" sz="17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 160</a:t>
                      </a:r>
                      <a:endParaRPr lang="cs-CZ" sz="17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77 160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12 360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sociální pojištění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25 560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57 108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34 080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57 108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42 600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57 108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51 120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51 120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zdravotní pojištění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16 200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21 600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27 000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32 400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0692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(SP+ZP placené zaměstnavatelem)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(121 680)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(162 240)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(202 800)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(243 360)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cs-CZ" sz="17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7896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b="1" dirty="0">
                          <a:effectLst/>
                          <a:latin typeface="inherit"/>
                        </a:rPr>
                        <a:t>Čistý příjem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295 080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(24 590)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265 175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(22 098)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383 160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(31 930)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385 176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(32</a:t>
                      </a:r>
                      <a:r>
                        <a:rPr lang="cs-CZ" sz="17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 098)</a:t>
                      </a:r>
                      <a:endParaRPr lang="cs-CZ" sz="17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471 240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(39 270)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500 016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(41 668</a:t>
                      </a:r>
                      <a:r>
                        <a:rPr lang="cs-CZ" sz="17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)</a:t>
                      </a:r>
                      <a:endParaRPr lang="cs-CZ" sz="17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559 320</a:t>
                      </a:r>
                    </a:p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(46 610)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618 804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(51 567)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Nadpis 1"/>
          <p:cNvSpPr>
            <a:spLocks noGrp="1"/>
          </p:cNvSpPr>
          <p:nvPr>
            <p:ph type="title" idx="4294967295"/>
          </p:nvPr>
        </p:nvSpPr>
        <p:spPr>
          <a:xfrm>
            <a:off x="744583" y="973366"/>
            <a:ext cx="10398034" cy="51276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modelové příklady     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zaměstnanec</a:t>
            </a:r>
            <a:r>
              <a:rPr lang="cs-CZ" sz="2400" b="1" dirty="0">
                <a:solidFill>
                  <a:srgbClr val="2388A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vs. OSVČ jako živnost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Rukopis 5"/>
              <p14:cNvContentPartPr/>
              <p14:nvPr/>
            </p14:nvContentPartPr>
            <p14:xfrm>
              <a:off x="9635118" y="3496151"/>
              <a:ext cx="151200" cy="21960"/>
            </p14:xfrm>
          </p:contentPart>
        </mc:Choice>
        <mc:Fallback xmlns="">
          <p:pic>
            <p:nvPicPr>
              <p:cNvPr id="6" name="Rukopis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3238" y="3484271"/>
                <a:ext cx="174960" cy="4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3888761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Plánované změny pro rok 2026 pro OSVČ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206038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 dirty="0" err="1"/>
              <a:t>Daň</a:t>
            </a:r>
            <a:r>
              <a:rPr lang="en-US" sz="2200" b="1" dirty="0"/>
              <a:t> z </a:t>
            </a:r>
            <a:r>
              <a:rPr lang="en-US" sz="2200" b="1" dirty="0" err="1"/>
              <a:t>příjmu</a:t>
            </a:r>
            <a:endParaRPr lang="en-US" sz="2200" b="1" dirty="0"/>
          </a:p>
          <a:p>
            <a:pPr>
              <a:defRPr/>
            </a:pPr>
            <a:r>
              <a:rPr lang="en-US" sz="2200" dirty="0" err="1"/>
              <a:t>výše</a:t>
            </a:r>
            <a:r>
              <a:rPr lang="en-US" sz="2200" dirty="0"/>
              <a:t> </a:t>
            </a:r>
            <a:r>
              <a:rPr lang="en-US" sz="2200" dirty="0" err="1"/>
              <a:t>daně</a:t>
            </a:r>
            <a:r>
              <a:rPr lang="en-US" sz="2200" dirty="0"/>
              <a:t> (15 %, resp. 23 %) ani </a:t>
            </a:r>
            <a:r>
              <a:rPr lang="en-US" sz="2200" dirty="0" err="1"/>
              <a:t>paušální</a:t>
            </a:r>
            <a:r>
              <a:rPr lang="en-US" sz="2200" dirty="0"/>
              <a:t> </a:t>
            </a:r>
            <a:r>
              <a:rPr lang="en-US" sz="2200" dirty="0" err="1"/>
              <a:t>odpočty</a:t>
            </a:r>
            <a:r>
              <a:rPr lang="en-US" sz="2200" dirty="0"/>
              <a:t> (60 % resp. 40 %) se </a:t>
            </a:r>
            <a:r>
              <a:rPr lang="en-US" sz="2200" dirty="0" err="1"/>
              <a:t>nemění</a:t>
            </a:r>
            <a:r>
              <a:rPr lang="en-US" sz="2200" dirty="0"/>
              <a:t>. </a:t>
            </a:r>
          </a:p>
          <a:p>
            <a:pPr>
              <a:defRPr/>
            </a:pPr>
            <a:r>
              <a:rPr lang="en-US" sz="2200" dirty="0" err="1"/>
              <a:t>nezvýší</a:t>
            </a:r>
            <a:r>
              <a:rPr lang="en-US" sz="2200" dirty="0"/>
              <a:t> se ani </a:t>
            </a:r>
            <a:r>
              <a:rPr lang="en-US" sz="2200" dirty="0" err="1"/>
              <a:t>velikost</a:t>
            </a:r>
            <a:r>
              <a:rPr lang="en-US" sz="2200" dirty="0"/>
              <a:t> </a:t>
            </a:r>
            <a:r>
              <a:rPr lang="en-US" sz="2200" dirty="0" err="1"/>
              <a:t>slevy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dani</a:t>
            </a:r>
            <a:endParaRPr lang="en-US" sz="2200" dirty="0"/>
          </a:p>
          <a:p>
            <a:pPr marL="0">
              <a:defRPr/>
            </a:pPr>
            <a:r>
              <a:rPr lang="en-US" sz="2200" b="1" dirty="0" err="1"/>
              <a:t>Sociální</a:t>
            </a:r>
            <a:r>
              <a:rPr lang="en-US" sz="2200" b="1" dirty="0"/>
              <a:t> </a:t>
            </a:r>
            <a:r>
              <a:rPr lang="en-US" sz="2200" b="1" dirty="0" err="1"/>
              <a:t>pojištění</a:t>
            </a:r>
            <a:endParaRPr lang="en-US" sz="2200" b="1" dirty="0"/>
          </a:p>
          <a:p>
            <a:pPr>
              <a:defRPr/>
            </a:pPr>
            <a:r>
              <a:rPr lang="en-US" sz="2200" dirty="0" err="1"/>
              <a:t>minimální</a:t>
            </a:r>
            <a:r>
              <a:rPr lang="en-US" sz="2200" dirty="0"/>
              <a:t> </a:t>
            </a:r>
            <a:r>
              <a:rPr lang="en-US" sz="2200" dirty="0" err="1"/>
              <a:t>měsíční</a:t>
            </a:r>
            <a:r>
              <a:rPr lang="en-US" sz="2200" dirty="0"/>
              <a:t> </a:t>
            </a:r>
            <a:r>
              <a:rPr lang="en-US" sz="2200" dirty="0" err="1"/>
              <a:t>zálohy</a:t>
            </a:r>
            <a:r>
              <a:rPr lang="en-US" sz="2200" dirty="0"/>
              <a:t> se v </a:t>
            </a:r>
            <a:r>
              <a:rPr lang="en-US" sz="2200" dirty="0" err="1"/>
              <a:t>roce</a:t>
            </a:r>
            <a:r>
              <a:rPr lang="en-US" sz="2200" dirty="0"/>
              <a:t> 2026 </a:t>
            </a:r>
            <a:r>
              <a:rPr lang="en-US" sz="2200" dirty="0" err="1"/>
              <a:t>zvýší</a:t>
            </a:r>
            <a:r>
              <a:rPr lang="en-US" sz="2200" dirty="0"/>
              <a:t> z 57.108,- </a:t>
            </a:r>
            <a:r>
              <a:rPr lang="en-US" sz="2200" dirty="0" err="1"/>
              <a:t>Kč</a:t>
            </a:r>
            <a:r>
              <a:rPr lang="en-US" sz="2200" dirty="0"/>
              <a:t> (4.759,- </a:t>
            </a:r>
            <a:r>
              <a:rPr lang="en-US" sz="2200" dirty="0" err="1"/>
              <a:t>měsíčně</a:t>
            </a:r>
            <a:r>
              <a:rPr lang="en-US" sz="2200" dirty="0"/>
              <a:t>) </a:t>
            </a:r>
            <a:r>
              <a:rPr lang="en-US" sz="2200" dirty="0" err="1"/>
              <a:t>až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68.640,- </a:t>
            </a:r>
            <a:r>
              <a:rPr lang="en-US" sz="2200" dirty="0" err="1"/>
              <a:t>Kč</a:t>
            </a:r>
            <a:r>
              <a:rPr lang="en-US" sz="2200" dirty="0"/>
              <a:t> (</a:t>
            </a:r>
            <a:r>
              <a:rPr lang="en-US" sz="2200" b="1" dirty="0"/>
              <a:t>5.720,- </a:t>
            </a:r>
            <a:r>
              <a:rPr lang="en-US" sz="2200" b="1" dirty="0" err="1"/>
              <a:t>měsíčně</a:t>
            </a:r>
            <a:r>
              <a:rPr lang="en-US" sz="2200" dirty="0"/>
              <a:t>)!</a:t>
            </a:r>
          </a:p>
          <a:p>
            <a:pPr marL="0">
              <a:defRPr/>
            </a:pPr>
            <a:r>
              <a:rPr lang="en-US" sz="2200" b="1" dirty="0" err="1"/>
              <a:t>Zdravotní</a:t>
            </a:r>
            <a:r>
              <a:rPr lang="en-US" sz="2200" b="1" dirty="0"/>
              <a:t> </a:t>
            </a:r>
            <a:r>
              <a:rPr lang="en-US" sz="2200" b="1" dirty="0" err="1"/>
              <a:t>pojištění</a:t>
            </a:r>
            <a:endParaRPr lang="en-US" sz="2200" b="1" dirty="0"/>
          </a:p>
          <a:p>
            <a:pPr>
              <a:defRPr/>
            </a:pPr>
            <a:r>
              <a:rPr lang="en-US" sz="2200" dirty="0" err="1"/>
              <a:t>minimální</a:t>
            </a:r>
            <a:r>
              <a:rPr lang="en-US" sz="2200" dirty="0"/>
              <a:t> </a:t>
            </a:r>
            <a:r>
              <a:rPr lang="en-US" sz="2200" dirty="0" err="1"/>
              <a:t>měsíční</a:t>
            </a:r>
            <a:r>
              <a:rPr lang="en-US" sz="2200" dirty="0"/>
              <a:t> </a:t>
            </a:r>
            <a:r>
              <a:rPr lang="en-US" sz="2200" dirty="0" err="1"/>
              <a:t>zálohy</a:t>
            </a:r>
            <a:r>
              <a:rPr lang="en-US" sz="2200" dirty="0"/>
              <a:t> se v </a:t>
            </a:r>
            <a:r>
              <a:rPr lang="en-US" sz="2200" dirty="0" err="1"/>
              <a:t>roce</a:t>
            </a:r>
            <a:r>
              <a:rPr lang="en-US" sz="2200" dirty="0"/>
              <a:t> 2026 </a:t>
            </a:r>
            <a:r>
              <a:rPr lang="en-US" sz="2200" dirty="0" err="1"/>
              <a:t>zvýší</a:t>
            </a:r>
            <a:r>
              <a:rPr lang="en-US" sz="2200" dirty="0"/>
              <a:t> z 37.716,- </a:t>
            </a:r>
            <a:r>
              <a:rPr lang="en-US" sz="2200" dirty="0" err="1"/>
              <a:t>Kč</a:t>
            </a:r>
            <a:r>
              <a:rPr lang="en-US" sz="2200" dirty="0"/>
              <a:t> (3.143,- </a:t>
            </a:r>
            <a:r>
              <a:rPr lang="en-US" sz="2200" dirty="0" err="1"/>
              <a:t>měsíčně</a:t>
            </a:r>
            <a:r>
              <a:rPr lang="en-US" sz="2200" dirty="0"/>
              <a:t>) </a:t>
            </a:r>
            <a:r>
              <a:rPr lang="en-US" sz="2200" dirty="0" err="1"/>
              <a:t>na</a:t>
            </a:r>
            <a:r>
              <a:rPr lang="en-US" sz="2200" dirty="0"/>
              <a:t> 39.672,- </a:t>
            </a:r>
            <a:r>
              <a:rPr lang="en-US" sz="2200" dirty="0" err="1"/>
              <a:t>Kč</a:t>
            </a:r>
            <a:r>
              <a:rPr lang="en-US" sz="2200" dirty="0"/>
              <a:t> (</a:t>
            </a:r>
            <a:r>
              <a:rPr lang="en-US" sz="2200" b="1" dirty="0"/>
              <a:t>3.306,- </a:t>
            </a:r>
            <a:r>
              <a:rPr lang="en-US" sz="2200" b="1" dirty="0" err="1"/>
              <a:t>měsíčně</a:t>
            </a:r>
            <a:r>
              <a:rPr lang="en-US" sz="2200" dirty="0"/>
              <a:t>)</a:t>
            </a:r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08442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Výhody</a:t>
            </a:r>
          </a:p>
          <a:p>
            <a:pPr>
              <a:defRPr/>
            </a:pPr>
            <a:r>
              <a:rPr lang="en-US" sz="2200"/>
              <a:t>od určité výše příjmu mají OSVČ vyšší čistý příjem</a:t>
            </a:r>
          </a:p>
          <a:p>
            <a:pPr>
              <a:defRPr/>
            </a:pPr>
            <a:r>
              <a:rPr lang="en-US" sz="2200"/>
              <a:t>OSVČ se většinou dohodnou na vyšší odměně, než které by dosáhly jako zaměstnanci za obdobnou práci</a:t>
            </a:r>
          </a:p>
          <a:p>
            <a:pPr lvl="1">
              <a:defRPr/>
            </a:pPr>
            <a:r>
              <a:rPr lang="en-US" sz="2200"/>
              <a:t>objednatel služby („zaměstnavatel“) v takovémto případě totiž nehradí povinné odvody a je tak často ochoten na vyšší odměnu přistoupit</a:t>
            </a:r>
          </a:p>
          <a:p>
            <a:pPr>
              <a:defRPr/>
            </a:pPr>
            <a:r>
              <a:rPr lang="en-US" sz="2200"/>
              <a:t>vztah mezi subjekty se neřídí zákoníkem práce, a tak je flexibilita smluvních stran vyšší pro navázání či ukončení spolupráce, dohodnutý rozsah činností apod. </a:t>
            </a:r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697739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- 1) Chybějící ochrana zákoníku práce (ZP)</a:t>
            </a:r>
          </a:p>
          <a:p>
            <a:pPr>
              <a:defRPr/>
            </a:pPr>
            <a:r>
              <a:rPr lang="en-US" sz="2200"/>
              <a:t>OSVČ je vystaven například nejistotě, že může přijít o svůj výdělek ze dne na den</a:t>
            </a:r>
          </a:p>
          <a:p>
            <a:pPr lvl="1">
              <a:defRPr/>
            </a:pPr>
            <a:r>
              <a:rPr lang="en-US" sz="2200"/>
              <a:t>zákonem dané důvody pro rozvázání pracovního poměru, související odstupné a výpovědní doba pro OSVČ neplatí</a:t>
            </a:r>
          </a:p>
          <a:p>
            <a:pPr>
              <a:defRPr/>
            </a:pPr>
            <a:r>
              <a:rPr lang="en-US" sz="2200"/>
              <a:t>OSVČ nemá možnost omezeného ručení za způsobenou škodu</a:t>
            </a:r>
          </a:p>
          <a:p>
            <a:pPr>
              <a:defRPr/>
            </a:pPr>
            <a:r>
              <a:rPr lang="en-US" sz="2200"/>
              <a:t>OSVČ nemá speciální postavení při finančních potížích zaměstnavatele</a:t>
            </a:r>
          </a:p>
          <a:p>
            <a:pPr>
              <a:defRPr/>
            </a:pPr>
            <a:r>
              <a:rPr lang="en-US" sz="2200"/>
              <a:t>OSVČ nemá nárok na dovolenou</a:t>
            </a:r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03770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43137" y="1773238"/>
            <a:ext cx="8227857" cy="446405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cs-CZ" sz="2200"/>
              <a:t>odhadem </a:t>
            </a:r>
            <a:r>
              <a:rPr lang="cs-CZ" sz="2200" b="1"/>
              <a:t>2 %</a:t>
            </a:r>
          </a:p>
          <a:p>
            <a:pPr eaLnBrk="1" hangingPunct="1">
              <a:defRPr/>
            </a:pPr>
            <a:r>
              <a:rPr lang="cs-CZ" altLang="cs-CZ" sz="2200"/>
              <a:t>HDP ČR v roce 2024 byl cca </a:t>
            </a:r>
            <a:r>
              <a:rPr lang="cs-CZ" altLang="cs-CZ" sz="2200" b="1"/>
              <a:t>7,5 bilionů korun</a:t>
            </a:r>
          </a:p>
          <a:p>
            <a:pPr eaLnBrk="1" hangingPunct="1">
              <a:defRPr/>
            </a:pPr>
            <a:r>
              <a:rPr lang="cs-CZ" altLang="cs-CZ" sz="2200"/>
              <a:t>HDP ČR </a:t>
            </a:r>
            <a:r>
              <a:rPr lang="cs-CZ" altLang="cs-CZ" sz="2200" b="1"/>
              <a:t>tvořeno sportem </a:t>
            </a:r>
            <a:r>
              <a:rPr lang="cs-CZ" altLang="cs-CZ" sz="2200"/>
              <a:t>je tak přibližně </a:t>
            </a:r>
            <a:r>
              <a:rPr lang="cs-CZ" altLang="cs-CZ" sz="2200" b="1"/>
              <a:t>150 mld. korun</a:t>
            </a:r>
          </a:p>
          <a:p>
            <a:pPr eaLnBrk="1" hangingPunct="1">
              <a:defRPr/>
            </a:pPr>
            <a:endParaRPr lang="cs-CZ" altLang="cs-CZ" sz="2200" b="1"/>
          </a:p>
          <a:p>
            <a:pPr marL="0" indent="0">
              <a:buNone/>
              <a:defRPr/>
            </a:pPr>
            <a:r>
              <a:rPr lang="cs-CZ" altLang="cs-CZ" sz="2200"/>
              <a:t>Výdajový vzorec výpočtu HDP         </a:t>
            </a:r>
            <a:r>
              <a:rPr lang="cs-CZ" altLang="cs-CZ" sz="2200" b="1"/>
              <a:t>C    +    I    +    G   +   NX</a:t>
            </a:r>
          </a:p>
          <a:p>
            <a:pPr marL="0" indent="0">
              <a:buNone/>
              <a:defRPr/>
            </a:pPr>
            <a:r>
              <a:rPr lang="cs-CZ" altLang="cs-CZ" sz="2200" b="1"/>
              <a:t>				 115   +  11   +   22   +   2 mld.</a:t>
            </a:r>
          </a:p>
          <a:p>
            <a:pPr marL="0" indent="0">
              <a:buNone/>
              <a:defRPr/>
            </a:pPr>
            <a:endParaRPr lang="cs-CZ" altLang="cs-CZ" sz="2200" b="1"/>
          </a:p>
          <a:p>
            <a:pPr marL="0" indent="0">
              <a:buNone/>
              <a:defRPr/>
            </a:pPr>
            <a:r>
              <a:rPr lang="cs-CZ" altLang="cs-CZ" sz="2200" b="1"/>
              <a:t>NSA		cca 7 mld.</a:t>
            </a:r>
          </a:p>
          <a:p>
            <a:pPr marL="0" indent="0">
              <a:buNone/>
              <a:defRPr/>
            </a:pPr>
            <a:r>
              <a:rPr lang="cs-CZ" altLang="cs-CZ" sz="2200" b="1"/>
              <a:t>ministerstva	cca 1 mld.	</a:t>
            </a:r>
          </a:p>
          <a:p>
            <a:pPr marL="0" indent="0">
              <a:buNone/>
              <a:defRPr/>
            </a:pPr>
            <a:r>
              <a:rPr lang="cs-CZ" altLang="cs-CZ" sz="2200" b="1"/>
              <a:t>kraje		cca 2 mld.</a:t>
            </a:r>
          </a:p>
          <a:p>
            <a:pPr marL="0" indent="0">
              <a:buNone/>
              <a:defRPr/>
            </a:pPr>
            <a:r>
              <a:rPr lang="cs-CZ" altLang="cs-CZ" sz="2200" b="1"/>
              <a:t>obce		cca 12 mld.</a:t>
            </a:r>
          </a:p>
          <a:p>
            <a:pPr eaLnBrk="1" hangingPunct="1">
              <a:defRPr/>
            </a:pPr>
            <a:endParaRPr lang="cs-CZ" altLang="cs-CZ" sz="2000" b="1" dirty="0">
              <a:solidFill>
                <a:srgbClr val="666633"/>
              </a:solidFill>
            </a:endParaRPr>
          </a:p>
        </p:txBody>
      </p:sp>
      <p:sp>
        <p:nvSpPr>
          <p:cNvPr id="74755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None/>
              <a:defRPr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Podíl HDP vytvořeného sportem v ČR</a:t>
            </a:r>
          </a:p>
        </p:txBody>
      </p:sp>
      <p:pic>
        <p:nvPicPr>
          <p:cNvPr id="74756" name="Obrázek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75645">
            <a:off x="5571003" y="3503419"/>
            <a:ext cx="30353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Rukopis 5"/>
              <p14:cNvContentPartPr/>
              <p14:nvPr/>
            </p14:nvContentPartPr>
            <p14:xfrm>
              <a:off x="7622313" y="4170556"/>
              <a:ext cx="518400" cy="154211"/>
            </p14:xfrm>
          </p:contentPart>
        </mc:Choice>
        <mc:Fallback xmlns="">
          <p:pic>
            <p:nvPicPr>
              <p:cNvPr id="6" name="Rukopis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16193" y="4164431"/>
                <a:ext cx="530640" cy="16646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8081913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- 2) Zodpovědnost za administrativní úkony</a:t>
            </a:r>
          </a:p>
          <a:p>
            <a:pPr>
              <a:defRPr/>
            </a:pPr>
            <a:r>
              <a:rPr lang="en-US" sz="2200"/>
              <a:t>na rozdíl od zaměstnanců, kterým mzdu vede zaměstnavatel a zodpovídá za její správnost, musí OSVČ sama provádět veškeré administrativní úkony vůči finančnímu úřadu, správě sociálního zabezpečení, zdravotní pojišťovně apod. </a:t>
            </a:r>
          </a:p>
          <a:p>
            <a:pPr>
              <a:defRPr/>
            </a:pPr>
            <a:r>
              <a:rPr lang="en-US" sz="2200"/>
              <a:t>zpracování veškeré administrativy může být v některých případech poměrně časově náročné a OSVČ navíc sama nese zodpovědnost za správnost a včasnost svých podání a plateb vůči úřadům</a:t>
            </a:r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80855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- 3) Nižší mateřská i důchod</a:t>
            </a:r>
          </a:p>
          <a:p>
            <a:pPr>
              <a:defRPr/>
            </a:pPr>
            <a:r>
              <a:rPr lang="en-US" sz="2200"/>
              <a:t>celkové odvody na pojištění jsou u OSVČ značně nižší </a:t>
            </a:r>
          </a:p>
          <a:p>
            <a:pPr lvl="1">
              <a:defRPr/>
            </a:pPr>
            <a:r>
              <a:rPr lang="en-US" sz="2200"/>
              <a:t>z tohoto důvodu může zpravidla čerpat nižší dávky z českých pojistných systémů</a:t>
            </a:r>
          </a:p>
          <a:p>
            <a:pPr>
              <a:defRPr/>
            </a:pPr>
            <a:r>
              <a:rPr lang="en-US" sz="2200"/>
              <a:t>OSVČ nemá nárok na „nemocenskou“ (může se však pro případ nemoci a výplatu nemocenského pojistit)</a:t>
            </a:r>
          </a:p>
          <a:p>
            <a:pPr>
              <a:defRPr/>
            </a:pPr>
            <a:r>
              <a:rPr lang="en-US" sz="2200"/>
              <a:t>OSVČ nemá nárok na „mateřskou“ (v případě, že sama není dobrovolně pojištěna alespoň 270 dní za poslední 2 roky před nástupem na mateřskou) a pobírá pouze rodičovský příspěvek</a:t>
            </a:r>
          </a:p>
          <a:p>
            <a:pPr>
              <a:defRPr/>
            </a:pPr>
            <a:r>
              <a:rPr lang="en-US" sz="2200"/>
              <a:t>OSVČ odvádí v celkové výši menší pojistné na důchodovém pojištění, což se odrazí ve výši starobního důchodu</a:t>
            </a:r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579474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- 4) Možné porušení zákona</a:t>
            </a:r>
          </a:p>
          <a:p>
            <a:pPr>
              <a:defRPr/>
            </a:pPr>
            <a:r>
              <a:rPr lang="en-US" sz="2200"/>
              <a:t>možnou nevýhodou nastavení smluvního vztahu mezi fyzickou osobou pracující jako OSVČ a plátcem odměny je ten, že za určitých okolností je obdobné nastavení v rozporu se zákonem</a:t>
            </a:r>
          </a:p>
          <a:p>
            <a:pPr>
              <a:defRPr/>
            </a:pPr>
            <a:r>
              <a:rPr lang="en-US" sz="2200"/>
              <a:t>to platí, pokud vztah nese znaky standardního zaměstnaneckého poměru – tzv. „švarcsystém“</a:t>
            </a:r>
          </a:p>
          <a:p>
            <a:pPr lvl="1">
              <a:defRPr/>
            </a:pPr>
            <a:r>
              <a:rPr lang="en-US" sz="2200"/>
              <a:t>systém ekonomické činnosti, při které osoby vykonávající pro podnikatele běžné činnosti v závislém vztahu nejsou jeho zaměstnanci, ale formálně vystupují jako OSVČ, zpravidla živnostníci</a:t>
            </a:r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57131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76" name="Rectangle 5837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Znaky „švarcsystému“</a:t>
            </a:r>
          </a:p>
        </p:txBody>
      </p:sp>
      <p:sp>
        <p:nvSpPr>
          <p:cNvPr id="5837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71" name="Zástupný symbol pro obsah 2"/>
          <p:cNvSpPr>
            <a:spLocks noGrp="1" noChangeArrowheads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cs-CZ" sz="2200"/>
              <a:t>vztah nadřízenosti a podřízenosti, tj. práce vykonávána jménem zaměstnavatele a dle jeho pokynů</a:t>
            </a:r>
          </a:p>
          <a:p>
            <a:r>
              <a:rPr lang="en-US" altLang="cs-CZ" sz="2200"/>
              <a:t>fixní pravidelná mzda nenavázaná na odpracovanou dobu, tj. nefakturuje se pouze vykonaná činnost</a:t>
            </a:r>
          </a:p>
          <a:p>
            <a:r>
              <a:rPr lang="en-US" altLang="cs-CZ" sz="2200"/>
              <a:t>stanovené směny</a:t>
            </a:r>
          </a:p>
          <a:p>
            <a:r>
              <a:rPr lang="en-US" altLang="cs-CZ" sz="2200"/>
              <a:t>využívání pracovních prostředků a pomůcek plátce odměny</a:t>
            </a:r>
          </a:p>
          <a:p>
            <a:r>
              <a:rPr lang="en-US" altLang="cs-CZ" sz="2200"/>
              <a:t>nárok na placené volno</a:t>
            </a:r>
          </a:p>
          <a:p>
            <a:r>
              <a:rPr lang="en-US" altLang="cs-CZ" sz="2200"/>
              <a:t>pracovník má obvykle jen jednoho „zákazníka“, tj. je významně či plně ekonomicky závislý právě na plátci odměny</a:t>
            </a:r>
          </a:p>
          <a:p>
            <a:endParaRPr lang="en-US" altLang="cs-CZ" sz="2200"/>
          </a:p>
          <a:p>
            <a:endParaRPr lang="en-US" altLang="cs-CZ" sz="2200"/>
          </a:p>
          <a:p>
            <a:endParaRPr lang="en-US" altLang="cs-CZ" sz="2200"/>
          </a:p>
          <a:p>
            <a:endParaRPr lang="en-US" altLang="cs-CZ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44703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451" y="1773238"/>
            <a:ext cx="9619989" cy="446405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400" dirty="0"/>
              <a:t>efekt daňových příjmů v oblasti sportu je komplexní a zahrnuje různé typy daní, které stát vybírá přímo i nepřímo od různých subjektů v rámci sportovního průmyslu</a:t>
            </a:r>
          </a:p>
          <a:p>
            <a:pPr eaLnBrk="1" hangingPunct="1"/>
            <a:r>
              <a:rPr lang="cs-CZ" altLang="cs-CZ" sz="2400" dirty="0"/>
              <a:t>sport generuje příjmy pro státní a místní rozpočty prostřednictvím:</a:t>
            </a:r>
          </a:p>
          <a:p>
            <a:pPr marL="914400" lvl="1" indent="-457200">
              <a:buFont typeface="Times New Roman" panose="02020603050405020304" pitchFamily="18" charset="0"/>
              <a:buAutoNum type="arabicPeriod"/>
            </a:pPr>
            <a:r>
              <a:rPr lang="cs-CZ" altLang="cs-CZ" b="1" dirty="0"/>
              <a:t>nepřímých daní</a:t>
            </a:r>
          </a:p>
          <a:p>
            <a:pPr marL="914400" lvl="1" indent="-457200">
              <a:buFont typeface="Times New Roman" panose="02020603050405020304" pitchFamily="18" charset="0"/>
              <a:buAutoNum type="arabicPeriod"/>
            </a:pPr>
            <a:r>
              <a:rPr lang="cs-CZ" altLang="cs-CZ" b="1" dirty="0"/>
              <a:t>přímých daní</a:t>
            </a:r>
          </a:p>
          <a:p>
            <a:pPr marL="914400" lvl="1" indent="-457200">
              <a:buFont typeface="Times New Roman" panose="02020603050405020304" pitchFamily="18" charset="0"/>
              <a:buAutoNum type="arabicPeriod"/>
            </a:pPr>
            <a:r>
              <a:rPr lang="cs-CZ" altLang="cs-CZ" b="1" dirty="0"/>
              <a:t>sociálních a zdravotních odvodů</a:t>
            </a:r>
          </a:p>
          <a:p>
            <a:pPr marL="914400" lvl="1" indent="-457200">
              <a:buFont typeface="Times New Roman" panose="02020603050405020304" pitchFamily="18" charset="0"/>
              <a:buAutoNum type="arabicPeriod"/>
            </a:pPr>
            <a:r>
              <a:rPr lang="cs-CZ" altLang="cs-CZ" b="1" dirty="0"/>
              <a:t>místních poplatků</a:t>
            </a:r>
          </a:p>
          <a:p>
            <a:pPr marL="914400" lvl="1" indent="-457200">
              <a:buFont typeface="Times New Roman" panose="02020603050405020304" pitchFamily="18" charset="0"/>
              <a:buAutoNum type="arabicPeriod"/>
            </a:pPr>
            <a:r>
              <a:rPr lang="cs-CZ" altLang="cs-CZ" b="1" dirty="0"/>
              <a:t>dalších specifických daní spojených s oblastí sportu</a:t>
            </a:r>
          </a:p>
        </p:txBody>
      </p:sp>
      <p:sp>
        <p:nvSpPr>
          <p:cNvPr id="76803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Příjmy z daní</a:t>
            </a:r>
          </a:p>
        </p:txBody>
      </p:sp>
    </p:spTree>
    <p:extLst>
      <p:ext uri="{BB962C8B-B14F-4D97-AF65-F5344CB8AC3E}">
        <p14:creationId xmlns:p14="http://schemas.microsoft.com/office/powerpoint/2010/main" val="425078850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7031" y="1619251"/>
            <a:ext cx="10384076" cy="46180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cs-CZ" sz="2400" b="1" dirty="0"/>
              <a:t>Daň z přidané hodnoty (DPH)</a:t>
            </a:r>
          </a:p>
          <a:p>
            <a:pPr>
              <a:defRPr/>
            </a:pPr>
            <a:r>
              <a:rPr lang="cs-CZ" sz="2400" dirty="0"/>
              <a:t>vstupenky na sportovní akce</a:t>
            </a:r>
          </a:p>
          <a:p>
            <a:pPr>
              <a:defRPr/>
            </a:pPr>
            <a:r>
              <a:rPr lang="cs-CZ" sz="2400" dirty="0"/>
              <a:t>prodej sportovního zboží - výstroj, výzbroj, nářadí, náčiní, oblečení, </a:t>
            </a:r>
            <a:r>
              <a:rPr lang="cs-CZ" sz="2400" dirty="0" err="1"/>
              <a:t>merchandising</a:t>
            </a:r>
            <a:r>
              <a:rPr lang="cs-CZ" sz="2400" dirty="0"/>
              <a:t> apod.</a:t>
            </a:r>
          </a:p>
          <a:p>
            <a:pPr>
              <a:defRPr/>
            </a:pPr>
            <a:r>
              <a:rPr lang="cs-CZ" sz="2400" dirty="0"/>
              <a:t>služby spojené se sportem (fitness centra, sportovní kluby, tréninkové služby, sportovní kempy apod.)</a:t>
            </a:r>
          </a:p>
          <a:p>
            <a:pPr>
              <a:defRPr/>
            </a:pPr>
            <a:r>
              <a:rPr lang="cs-CZ" sz="2400" dirty="0"/>
              <a:t>prodej vysílacích práv</a:t>
            </a:r>
          </a:p>
          <a:p>
            <a:pPr>
              <a:defRPr/>
            </a:pPr>
            <a:r>
              <a:rPr lang="cs-CZ" sz="2400" dirty="0"/>
              <a:t>sponzorské smlouvy a reklamy</a:t>
            </a:r>
          </a:p>
          <a:p>
            <a:pPr>
              <a:defRPr/>
            </a:pPr>
            <a:r>
              <a:rPr lang="cs-CZ" sz="2400" dirty="0"/>
              <a:t>cestovní ruch (velké sportovní události lákají turisty, kteří utrácejí za ubytování, stravu, dopravu a další služby)</a:t>
            </a:r>
          </a:p>
          <a:p>
            <a:pPr>
              <a:defRPr/>
            </a:pPr>
            <a:r>
              <a:rPr lang="cs-CZ" sz="2400" dirty="0"/>
              <a:t>prodej občerstvení a alkoholu (u alkoholu navíc kromě DPH přibývá i </a:t>
            </a:r>
            <a:r>
              <a:rPr lang="cs-CZ" sz="2400" b="1" dirty="0"/>
              <a:t>spotřební daň</a:t>
            </a:r>
            <a:r>
              <a:rPr lang="cs-CZ" sz="2400" dirty="0"/>
              <a:t>) </a:t>
            </a:r>
          </a:p>
          <a:p>
            <a:pPr>
              <a:defRPr/>
            </a:pPr>
            <a:r>
              <a:rPr lang="cs-CZ" sz="2400" dirty="0"/>
              <a:t>mnoho dalších produktů přímo či nepřímo spojených se sportem</a:t>
            </a:r>
          </a:p>
          <a:p>
            <a:pPr marL="0" indent="0">
              <a:buNone/>
              <a:defRPr/>
            </a:pPr>
            <a:endParaRPr lang="cs-CZ" sz="2200" dirty="0"/>
          </a:p>
        </p:txBody>
      </p:sp>
      <p:sp>
        <p:nvSpPr>
          <p:cNvPr id="77827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1. Nepřímé daně</a:t>
            </a:r>
          </a:p>
        </p:txBody>
      </p:sp>
    </p:spTree>
    <p:extLst>
      <p:ext uri="{BB962C8B-B14F-4D97-AF65-F5344CB8AC3E}">
        <p14:creationId xmlns:p14="http://schemas.microsoft.com/office/powerpoint/2010/main" val="29568132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1874" y="1619251"/>
            <a:ext cx="9920613" cy="46180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sz="2200" b="1" dirty="0"/>
              <a:t>Daň z příjmu fyzických osob</a:t>
            </a:r>
          </a:p>
          <a:p>
            <a:pPr>
              <a:defRPr/>
            </a:pPr>
            <a:r>
              <a:rPr lang="cs-CZ" sz="2200" dirty="0"/>
              <a:t>profesionální sportovci - platí daň z příjmu z výdělků, které získávají prostřednictvím platů, odměn, prémií, bonusů a sponzorských smluv</a:t>
            </a:r>
          </a:p>
          <a:p>
            <a:pPr>
              <a:defRPr/>
            </a:pPr>
            <a:r>
              <a:rPr lang="cs-CZ" sz="2200" dirty="0"/>
              <a:t>trenéři, rozhodčí, personál sportovních klubů</a:t>
            </a:r>
          </a:p>
          <a:p>
            <a:pPr>
              <a:defRPr/>
            </a:pPr>
            <a:r>
              <a:rPr lang="cs-CZ" sz="2200" dirty="0"/>
              <a:t>zaměstnanci poskytující sportovní služby</a:t>
            </a:r>
          </a:p>
          <a:p>
            <a:pPr>
              <a:defRPr/>
            </a:pPr>
            <a:r>
              <a:rPr lang="cs-CZ" sz="2200" dirty="0"/>
              <a:t>výrobci a prodejci sportovního vybavení atd.</a:t>
            </a:r>
          </a:p>
          <a:p>
            <a:pPr marL="0" indent="0">
              <a:buNone/>
              <a:defRPr/>
            </a:pPr>
            <a:r>
              <a:rPr lang="cs-CZ" sz="2200" b="1" dirty="0"/>
              <a:t>Daň z příjmu právnických osob</a:t>
            </a:r>
          </a:p>
          <a:p>
            <a:pPr>
              <a:defRPr/>
            </a:pPr>
            <a:r>
              <a:rPr lang="cs-CZ" sz="2200" dirty="0"/>
              <a:t>sportovní kluby, asociace, podniky, které vlastní stadiony, sportovní areály, nebo provozují související činnosti (výroba a prodej sportovního vybavení, </a:t>
            </a:r>
            <a:r>
              <a:rPr lang="cs-CZ" sz="2200" dirty="0" err="1"/>
              <a:t>merchandising</a:t>
            </a:r>
            <a:endParaRPr lang="cs-CZ" sz="2200" dirty="0"/>
          </a:p>
          <a:p>
            <a:pPr>
              <a:defRPr/>
            </a:pPr>
            <a:r>
              <a:rPr lang="cs-CZ" sz="2200" dirty="0"/>
              <a:t>profesionální kluby, které dosahují zisků z prodeje vstupenek, televizních práv, reklamních smluv nebo účasti v soutěžích</a:t>
            </a:r>
          </a:p>
        </p:txBody>
      </p:sp>
      <p:sp>
        <p:nvSpPr>
          <p:cNvPr id="78851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2. Přímé daně</a:t>
            </a:r>
          </a:p>
        </p:txBody>
      </p:sp>
    </p:spTree>
    <p:extLst>
      <p:ext uri="{BB962C8B-B14F-4D97-AF65-F5344CB8AC3E}">
        <p14:creationId xmlns:p14="http://schemas.microsoft.com/office/powerpoint/2010/main" val="173379308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3. Sociální a zdravotní odvody</a:t>
            </a:r>
          </a:p>
        </p:txBody>
      </p:sp>
      <p:sp>
        <p:nvSpPr>
          <p:cNvPr id="9" name="Zástupný obsah 8"/>
          <p:cNvSpPr>
            <a:spLocks noGrp="1"/>
          </p:cNvSpPr>
          <p:nvPr>
            <p:ph idx="1"/>
          </p:nvPr>
        </p:nvSpPr>
        <p:spPr>
          <a:xfrm>
            <a:off x="914400" y="1706564"/>
            <a:ext cx="9995770" cy="45307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sz="2200" b="1" dirty="0"/>
              <a:t>Odvody firem v podobě sociálního pojištění </a:t>
            </a:r>
          </a:p>
          <a:p>
            <a:pPr>
              <a:defRPr/>
            </a:pPr>
            <a:r>
              <a:rPr lang="cs-CZ" sz="2200" dirty="0"/>
              <a:t>představují důležitou součást celkového zdanění a financování veřejného sektoru v České republice</a:t>
            </a:r>
          </a:p>
          <a:p>
            <a:pPr>
              <a:defRPr/>
            </a:pPr>
            <a:r>
              <a:rPr lang="cs-CZ" sz="2200" dirty="0"/>
              <a:t>zahrnují příspěvky na důchodové pojištění, nemocenské pojištění a zdravotní pojištění</a:t>
            </a:r>
          </a:p>
          <a:p>
            <a:pPr>
              <a:defRPr/>
            </a:pPr>
            <a:r>
              <a:rPr lang="cs-CZ" sz="2200" dirty="0"/>
              <a:t>tyto odvody se pohybují kolem 30 % z hrubé mzdy zaměstnance</a:t>
            </a:r>
          </a:p>
          <a:p>
            <a:pPr marL="0" indent="0">
              <a:buNone/>
              <a:defRPr/>
            </a:pPr>
            <a:r>
              <a:rPr lang="cs-CZ" sz="2200" b="1" dirty="0"/>
              <a:t>Odvody zaměstnanců a OSVČ podnikajících v oblasti sportu</a:t>
            </a:r>
          </a:p>
          <a:p>
            <a:pPr>
              <a:defRPr/>
            </a:pPr>
            <a:r>
              <a:rPr lang="cs-CZ" sz="2200" dirty="0"/>
              <a:t>odvody profesionálních sportovců, trenérů a podpůrného personálu, kteří platí </a:t>
            </a:r>
            <a:r>
              <a:rPr lang="cs-CZ" sz="2200" b="1" dirty="0"/>
              <a:t>sociální a zdravotní pojištění</a:t>
            </a:r>
            <a:endParaRPr lang="cs-CZ" sz="2200" dirty="0"/>
          </a:p>
          <a:p>
            <a:pPr>
              <a:defRPr/>
            </a:pPr>
            <a:r>
              <a:rPr lang="cs-CZ" sz="2200" dirty="0"/>
              <a:t>u většiny OSVČ podnikajících v oblasti sportu jsou tyto odvody vyšší než samotné daně z příjmu</a:t>
            </a:r>
          </a:p>
        </p:txBody>
      </p:sp>
    </p:spTree>
    <p:extLst>
      <p:ext uri="{BB962C8B-B14F-4D97-AF65-F5344CB8AC3E}">
        <p14:creationId xmlns:p14="http://schemas.microsoft.com/office/powerpoint/2010/main" val="381813790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 txBox="1">
            <a:spLocks noChangeArrowheads="1"/>
          </p:cNvSpPr>
          <p:nvPr/>
        </p:nvSpPr>
        <p:spPr bwMode="auto">
          <a:xfrm>
            <a:off x="2279650" y="620714"/>
            <a:ext cx="777240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cs-CZ" alt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4. Místní poplatky</a:t>
            </a:r>
          </a:p>
        </p:txBody>
      </p:sp>
      <p:sp>
        <p:nvSpPr>
          <p:cNvPr id="9" name="Zástupný obsah 8"/>
          <p:cNvSpPr>
            <a:spLocks noGrp="1"/>
          </p:cNvSpPr>
          <p:nvPr>
            <p:ph idx="1"/>
          </p:nvPr>
        </p:nvSpPr>
        <p:spPr>
          <a:xfrm>
            <a:off x="876822" y="1706564"/>
            <a:ext cx="9175228" cy="45307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sz="2200" b="1" dirty="0"/>
              <a:t>Místní daně z nemovitostí</a:t>
            </a:r>
          </a:p>
          <a:p>
            <a:pPr>
              <a:defRPr/>
            </a:pPr>
            <a:r>
              <a:rPr lang="cs-CZ" sz="2200" dirty="0"/>
              <a:t>sportovní kluby, vlastníci stadionů a sportovních areálů platí daně z nemovitostí, které jsou klíčové pro rozpočet měst a obcí</a:t>
            </a:r>
          </a:p>
          <a:p>
            <a:pPr>
              <a:defRPr/>
            </a:pPr>
            <a:r>
              <a:rPr lang="cs-CZ" sz="2200" dirty="0"/>
              <a:t>investice do výstavby sportovních zařízení mohou zvýšit hodnotu nemovitostí v okolí, což přináší zvýšené příjmy z majetkových daní</a:t>
            </a:r>
          </a:p>
          <a:p>
            <a:pPr marL="0" indent="0">
              <a:buNone/>
              <a:defRPr/>
            </a:pPr>
            <a:r>
              <a:rPr lang="cs-CZ" sz="2200" b="1" dirty="0"/>
              <a:t>Poplatky za využití veřejných prostor</a:t>
            </a:r>
          </a:p>
          <a:p>
            <a:pPr>
              <a:defRPr/>
            </a:pPr>
            <a:r>
              <a:rPr lang="cs-CZ" sz="2200" dirty="0"/>
              <a:t>sportovní události, zejména ty, které využívají veřejná prostranství, jako jsou běžecké závody, cyklistické soutěže apod. často platí poplatky za využívání veřejných ploch nebo jiné místní poplatky</a:t>
            </a:r>
          </a:p>
        </p:txBody>
      </p:sp>
    </p:spTree>
    <p:extLst>
      <p:ext uri="{BB962C8B-B14F-4D97-AF65-F5344CB8AC3E}">
        <p14:creationId xmlns:p14="http://schemas.microsoft.com/office/powerpoint/2010/main" val="12218044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1839</TotalTime>
  <Words>2889</Words>
  <Application>Microsoft Office PowerPoint</Application>
  <PresentationFormat>Širokoúhlá obrazovka</PresentationFormat>
  <Paragraphs>426</Paragraphs>
  <Slides>43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51" baseType="lpstr">
      <vt:lpstr>Arial</vt:lpstr>
      <vt:lpstr>Calibri</vt:lpstr>
      <vt:lpstr>Calibri Light</vt:lpstr>
      <vt:lpstr>inherit</vt:lpstr>
      <vt:lpstr>Times New Roman</vt:lpstr>
      <vt:lpstr>Verdana</vt:lpstr>
      <vt:lpstr>Wingdings</vt:lpstr>
      <vt:lpstr>Motiv Office</vt:lpstr>
      <vt:lpstr>Prezentace aplikace PowerPoint</vt:lpstr>
      <vt:lpstr> Sport v ekonomii</vt:lpstr>
      <vt:lpstr> Makroekonomický model sportu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 </vt:lpstr>
      <vt:lpstr> </vt:lpstr>
      <vt:lpstr> </vt:lpstr>
      <vt:lpstr>Daně z příjmu právnických a fyzických osob působící v oblasti sportu</vt:lpstr>
      <vt:lpstr>Zdroje příjmů SK na bázi ziskových organizací </vt:lpstr>
      <vt:lpstr>Zdroje příjmů sportovních klubů na bázi spolků </vt:lpstr>
      <vt:lpstr>Prezentace aplikace PowerPoint</vt:lpstr>
      <vt:lpstr>Prezentace aplikace PowerPoint</vt:lpstr>
      <vt:lpstr>Prezentace aplikace PowerPoint</vt:lpstr>
      <vt:lpstr> příklad č. 1 </vt:lpstr>
      <vt:lpstr> příklad č. 2 </vt:lpstr>
      <vt:lpstr> příklad č. 3 </vt:lpstr>
      <vt:lpstr>Prezentace aplikace PowerPoint</vt:lpstr>
      <vt:lpstr>Profesionální sportovec jako zaměstnanec</vt:lpstr>
      <vt:lpstr>Profesionální sportovec jako OSVČ - živnost</vt:lpstr>
      <vt:lpstr>Profesionální sportovec jako OSVČ – nezávislé podnikání</vt:lpstr>
      <vt:lpstr>Daň z příjmu - OSVČ vs. zaměstnanec</vt:lpstr>
      <vt:lpstr>Daň z příjmu pro OSVČ za rok 2025 hrazené v roce 2026</vt:lpstr>
      <vt:lpstr>Slevy na dani pro rok 2025</vt:lpstr>
      <vt:lpstr>Sociální pojištění - OSVČ vs. zaměstnanec</vt:lpstr>
      <vt:lpstr>sociální pojištění pro OSVČ pro rok 2025</vt:lpstr>
      <vt:lpstr>Zdravotní pojištění - OSVČ vs. zaměstnanec</vt:lpstr>
      <vt:lpstr>zdravotní pojištění pro OSVČ v roce 2025</vt:lpstr>
      <vt:lpstr>modelové příklady      zaměstnanec vs. OSVČ jako živnost</vt:lpstr>
      <vt:lpstr>Plánované změny pro rok 2026 pro OSVČ</vt:lpstr>
      <vt:lpstr>výhody x nevýhody OSVČ </vt:lpstr>
      <vt:lpstr>výhody x nevýhody OSVČ </vt:lpstr>
      <vt:lpstr>výhody x nevýhody OSVČ </vt:lpstr>
      <vt:lpstr>výhody x nevýhody OSVČ </vt:lpstr>
      <vt:lpstr>výhody x nevýhody OSVČ </vt:lpstr>
      <vt:lpstr>Znaky „švarcsystému“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systému Windows</dc:creator>
  <cp:lastModifiedBy>Jan Šíma</cp:lastModifiedBy>
  <cp:revision>118</cp:revision>
  <dcterms:created xsi:type="dcterms:W3CDTF">2019-01-06T15:12:34Z</dcterms:created>
  <dcterms:modified xsi:type="dcterms:W3CDTF">2026-04-17T17:04:07Z</dcterms:modified>
</cp:coreProperties>
</file>