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91" r:id="rId8"/>
    <p:sldId id="264" r:id="rId9"/>
    <p:sldId id="265" r:id="rId10"/>
    <p:sldId id="266" r:id="rId11"/>
    <p:sldId id="271" r:id="rId12"/>
    <p:sldId id="267" r:id="rId13"/>
    <p:sldId id="268" r:id="rId14"/>
    <p:sldId id="263" r:id="rId15"/>
    <p:sldId id="269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7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centres.cz/program/polib-mi-nekolik-poznamek-k-lexikografickemu-zpracovani-vulgarismu?fbclid=IwAR2IVY9XztI4liAYsoysB4AL8skoPUL3_jS1AeaCEwPZnuhaDXTvV7AqzJ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ara.ujc.cas.cz/ssjc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ara.ujc.cas.cz/psjc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ovnikcestiny.cz/uvod.php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okabular.ujc.cas.cz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cjtk.ff.cuni.cz/2021/01/13/rozhovor-s-jirim-rejzkem-v-casopise-tema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nllg.eu/spip.php?article8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ologismy.cz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Bohemistická propedeutika 2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15. 4. 2021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ÚJKN</a:t>
            </a:r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7DB46-707E-4A9B-9F6B-237BE85F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D9711-0213-4C3A-B262-306C97D6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tabu (tonžština)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káva (z arabštiny přes turečtinu)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čokl (romština)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ksicht (němčina)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karneval (italština)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graf (řečtina)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kapsa (latina)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mikádo (japonština)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tygr (perština)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bačkora (maďarština)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13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1151F-A81C-42C5-B977-ECCE0A34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citátová slova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ED2C0-2EA3-41A7-8E7B-7FF4F7B9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intelektualizující obraty</a:t>
            </a:r>
          </a:p>
          <a:p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de facto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de iure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par excellence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enfant terrible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faux pas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fair play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know-how,…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99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FFA0C-700D-46F5-8692-C21199C7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lexikální kognáty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03F8C-0CF4-4277-BF67-D022DE053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= slova společného etymologického původu napříč jazyky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např. slovo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noc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(rekonstruovaného)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praindoevropského základu, srov. dále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night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Nacht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natt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naktis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nuit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noche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ale maďarsky je noc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éjszaka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proč?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maďarština není indoevropský, nýbrž ugrofinský jazyk </a:t>
            </a:r>
          </a:p>
        </p:txBody>
      </p:sp>
    </p:spTree>
    <p:extLst>
      <p:ext uri="{BB962C8B-B14F-4D97-AF65-F5344CB8AC3E}">
        <p14:creationId xmlns:p14="http://schemas.microsoft.com/office/powerpoint/2010/main" val="101697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591BB-1354-4DDC-BDFC-6502F5549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falešní přátelé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6073D-3D22-4724-8C63-B1C0FBB5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pár tvořený výrazy ze dvou různých jazyků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zvukově podobné, sémanticky však zcela rozdílné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příklady: </a:t>
            </a:r>
          </a:p>
          <a:p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kontrolovat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– anglicky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to control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: překlad slovesa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kontrolovat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do angličtiny je však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to check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zatímco sloveso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to control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má základní význam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řídit nebo ovládat</a:t>
            </a:r>
          </a:p>
          <a:p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zápach –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polsk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y zapach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což znamená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vůně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zatímco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zápach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se polsky řekne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smród</a:t>
            </a:r>
          </a:p>
          <a:p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rakovina –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rusky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Cyrl-AZ" sz="2400" i="1" dirty="0">
                <a:latin typeface="Cambria" panose="02040503050406030204" pitchFamily="18" charset="0"/>
                <a:ea typeface="Cambria" panose="02040503050406030204" pitchFamily="18" charset="0"/>
              </a:rPr>
              <a:t>ра́ковина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ve významu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umyvadlo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nemoc označuje výraz </a:t>
            </a:r>
            <a:r>
              <a:rPr lang="az-Cyrl-AZ" sz="2400" dirty="0">
                <a:latin typeface="Cambria" panose="02040503050406030204" pitchFamily="18" charset="0"/>
                <a:ea typeface="Cambria" panose="02040503050406030204" pitchFamily="18" charset="0"/>
              </a:rPr>
              <a:t>рак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1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58754-585F-4AFA-8B82-74771D5D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cs-CZ" sz="40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kalkování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84FE2-56D2-47A4-83B5-3F6EAF16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kalk = doslovný překlad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kalkování je převzetí slova nebo slovního spojení z jednoho (výchozího) jazyka do jiného (cílového) jazyka; cílový jazyk přitom napodobí jeho strukturu za použití vlastních lexikálních prvků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NESČ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rozlišujeme kalky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gramatické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mrakodrap – skyscraper – Wolkenkratzer, bleskurychle – blitzschnell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svědomí –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lat.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conscientia)</a:t>
            </a:r>
          </a:p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sémantické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myš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existující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slovo získá další význam podle cizí předlohy</a:t>
            </a:r>
          </a:p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frazeologické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arch. </a:t>
            </a:r>
            <a:r>
              <a:rPr lang="de-DE" sz="2400" i="1" dirty="0">
                <a:latin typeface="Cambria" panose="02040503050406030204" pitchFamily="18" charset="0"/>
                <a:ea typeface="Cambria" panose="02040503050406030204" pitchFamily="18" charset="0"/>
              </a:rPr>
              <a:t>držet řeč </a:t>
            </a:r>
            <a:r>
              <a:rPr lang="de-DE" sz="2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de-DE" sz="2400" i="1" dirty="0">
                <a:latin typeface="Cambria" panose="02040503050406030204" pitchFamily="18" charset="0"/>
                <a:ea typeface="Cambria" panose="02040503050406030204" pitchFamily="18" charset="0"/>
              </a:rPr>
              <a:t>eine Rede halten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mějte hezký den – have a nice day 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tzv.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polokalky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– Vánoce – Weihnachten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weihen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znamená v němčině světit)</a:t>
            </a:r>
          </a:p>
        </p:txBody>
      </p:sp>
    </p:spTree>
    <p:extLst>
      <p:ext uri="{BB962C8B-B14F-4D97-AF65-F5344CB8AC3E}">
        <p14:creationId xmlns:p14="http://schemas.microsoft.com/office/powerpoint/2010/main" val="126857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5A1B9-5403-4873-A818-02361AED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Vulgarismy a jejich místo v lexikálním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11763-673C-406D-850A-91018134C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jazyková etiketa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jazyková tabu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safra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místo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sakra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ďas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místo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ďábel,…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detabuizace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nespisovnost, expresivita – hrubost, nevhodnost do řady komunikačních situací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funkce: uvolnění napětí, některé vulgarismy už přešly mezi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parazitní výrazy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(slovní vycpávky) – srov. výraz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vole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svatojiřské přípisky (13.–14. století):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Lector Vitus nekrásný kurvy syn</a:t>
            </a:r>
          </a:p>
          <a:p>
            <a:pPr marL="0" indent="0">
              <a:buNone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0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2B106-01D9-4998-8648-5778EACC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pozvánka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F6D7F-33C7-4FEE-97E9-2DAC6BD0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https://www.czechcentres.cz/program/polib-mi-nekolik-poznamek-k-lexikografickemu-zpracovani-vulgarismu?fbclid=IwAR2IVY9XztI4liAYsoysB4AL8skoPUL3_jS1AeaCEwPZnuhaDXTvV7AqzJM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on-line přednáška Martina Šemelíka, Ph.D., z Ústavu pro jazyk český AV ČR s názvem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Polib mi…! Několik poznámek k lexikografickému zpracování vulgarismů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přes platformu Zoom ve čtvrtek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29. 4. 2021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Patří vulgarismy do slovníku? Co to vlastně slovník je? Co od něj jakožto uživatelé očekáváme? Jak vybrat vhodný příklad pro užití vulgarismu do slovníku?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5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D6126-A5A9-41BE-9270-55AAE4D7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Lexikografie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0576A-6ECA-431A-8B12-B88B5503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slovníkářství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aplikovaná lexikologie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typologie slovníků: výkladové, překladové, etymologické, nářeční,…</a:t>
            </a: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5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24891-E502-4688-8D08-8A3E2010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slovníky „akademické“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C370D-8A3A-402B-9F03-2C7A9752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Slovník spisovného jazyka českého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B. Havránek (hl. redaktor)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lexikografický kolektiv Ústavu pro jazyk český ČSAV</a:t>
            </a:r>
          </a:p>
          <a:p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1. vydání 1960–1971, 2. vydání 1989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kodifikační slovník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2011 digitalizován: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https://bara.ujc.cas.cz/ssjc/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02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E805C-3209-48DB-90E6-351A0DDD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EFC14D-ED55-4171-9C33-B42783B0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Příruční slovník jazyka českého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Miloš Weingart, Bohuslav Havránek, Vladimír Šmilauer et al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1935–1957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rozsahem větší než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SSJČ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není však kodifikačním slovníkem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citátové doklady z děl tzv. dobrých autorů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2007 digitalizován: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https://bara.ujc.cas.cz/psjc/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0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E7C9939-01F4-434F-8B54-C98F9F74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k článku doc. Svobodové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4E776F-1A9C-4FDA-9944-0C2BA9B0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ikonicita</a:t>
            </a:r>
          </a:p>
          <a:p>
            <a:r>
              <a:rPr lang="cs-CZ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jazyková ekonomie</a:t>
            </a:r>
          </a:p>
          <a:p>
            <a:r>
              <a:rPr lang="cs-CZ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sociolingvistika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20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46C5E-B20E-449B-83B5-46E38B9A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6852C9-3401-42D4-9036-3DED1AB5E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Akademický slovník současné češtiny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od roku 2012 v oddělení současné lexikologie a lexikografie Ústavu pro jazyk český AV ČR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online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https://www.slovnikcestiny.cz/uvod.php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zatím hesla písmene A, B, C a Č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1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454C6-729C-4CEE-8D55-AB79B47A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82BB82-6ADD-4690-9215-CA758D34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Vokabulář webový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https://vokabular.ujc.cas.cz/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zdroj pramenů pro diachronní popis češtiny, vč. slovníků staré češtiny</a:t>
            </a:r>
          </a:p>
        </p:txBody>
      </p:sp>
    </p:spTree>
    <p:extLst>
      <p:ext uri="{BB962C8B-B14F-4D97-AF65-F5344CB8AC3E}">
        <p14:creationId xmlns:p14="http://schemas.microsoft.com/office/powerpoint/2010/main" val="3473150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2C965-2DED-4F07-86B5-0F02BF2D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E22F7-8DFE-4AE2-9C21-2F02660C2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etymologické slovníky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Josef Holub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Václav Machek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Jiří Rejzek: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Český etymologický slovník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Praha: Leda,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https://ucjtk.ff.cuni.cz/2021/01/13/rozhovor-s-jirim-rejzkem-v-casopise-tema/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98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B9FB7-B2A0-4687-B507-69F1F252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203964-4C80-42B5-B48B-7C127933E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Slovník českých synonym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Karel Pala a Jan Všianský, </a:t>
            </a:r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</a:rPr>
              <a:t>Praha: Nakladatelství Lidové noviny, 2001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9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A5A53-AB14-4277-91D5-FFC82AEC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A1BFA15-85BF-432A-9CCA-195F9C781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-228600"/>
            <a:ext cx="11401425" cy="6972299"/>
          </a:xfrm>
        </p:spPr>
      </p:pic>
    </p:spTree>
    <p:extLst>
      <p:ext uri="{BB962C8B-B14F-4D97-AF65-F5344CB8AC3E}">
        <p14:creationId xmlns:p14="http://schemas.microsoft.com/office/powerpoint/2010/main" val="328068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CC115-5428-4AC5-98C7-D111DE08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7247C-CF29-4317-9A4D-D2FF783AF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Nová slova v češtině. Slovník neologizmů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Olga Martincová (hl. redaktorka)</a:t>
            </a:r>
          </a:p>
          <a:p>
            <a:r>
              <a:rPr lang="cs-CZ">
                <a:latin typeface="Cambria" panose="02040503050406030204" pitchFamily="18" charset="0"/>
                <a:ea typeface="Cambria" panose="02040503050406030204" pitchFamily="18" charset="0"/>
              </a:rPr>
              <a:t>Praha: Academia, 1998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540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46FDF-D4F0-4AE4-93B0-590CE9E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E288DF1-A5C3-40D1-9D5D-1BA012002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3826"/>
            <a:ext cx="11039475" cy="6734174"/>
          </a:xfrm>
        </p:spPr>
      </p:pic>
    </p:spTree>
    <p:extLst>
      <p:ext uri="{BB962C8B-B14F-4D97-AF65-F5344CB8AC3E}">
        <p14:creationId xmlns:p14="http://schemas.microsoft.com/office/powerpoint/2010/main" val="2555831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35CB4-08F3-48D9-A524-E6501685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2C165-EB56-4781-97B4-3D53D32B6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Slovník české frazeologie a idiomatiky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František Čermák, nakl. Leda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1. Přirovnání, 2. Výrazy neslovesné, 3. Výrazy slovesné a 4. Výrazy větné</a:t>
            </a:r>
          </a:p>
        </p:txBody>
      </p:sp>
    </p:spTree>
    <p:extLst>
      <p:ext uri="{BB962C8B-B14F-4D97-AF65-F5344CB8AC3E}">
        <p14:creationId xmlns:p14="http://schemas.microsoft.com/office/powerpoint/2010/main" val="111506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8E232-37BC-4B95-A210-6EA56337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82D66-3402-4671-B008-5CDDBD872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Velký slovník rýmů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Václav Cvrček, Ludmila Cvrčková, </a:t>
            </a:r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</a:rPr>
              <a:t>Praha: Nakladatelství Lidové noviny, 2011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0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102D8-583D-4D1F-90CF-B85E54B7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slovníky „neakademické“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C0E39-032A-4F52-8D86-4823734D9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Velký slovník floskulí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Vladimír Just, ilustrace Vladimír Renčín, Leda, 2009</a:t>
            </a:r>
          </a:p>
        </p:txBody>
      </p:sp>
    </p:spTree>
    <p:extLst>
      <p:ext uri="{BB962C8B-B14F-4D97-AF65-F5344CB8AC3E}">
        <p14:creationId xmlns:p14="http://schemas.microsoft.com/office/powerpoint/2010/main" val="226721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66652-6D23-4365-B3D5-B71CAA28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CA1F5D-CF58-4311-B5A2-1091B482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ikonicita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= bezprostřední významový vztah mezi světem a zvukovou nebo vizuální jednotkou – v jazyce zvukovou nebo grafickou jednotkou – např. superlativ je prototypicky delší než komparativ nebo pozitiv, typickým příkladem je také zvukomalba (onomatopoie) –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NESČ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jazyková ekonomie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= mluvčí usiluje o co nejmenší námahu při užívání řeči (chceme vyjádřit maximum informací za úspory času)</a:t>
            </a:r>
          </a:p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sociolingvistika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= disciplína zabývající se vzájemnými vztahy jazyka a společnosti, zkoumá proměnu struktur jazykových a sociálních a možné kauzální vztahy v jednom či </a:t>
            </a:r>
            <a:r>
              <a:rPr lang="cs-CZ" sz="2400">
                <a:latin typeface="Cambria" panose="02040503050406030204" pitchFamily="18" charset="0"/>
                <a:ea typeface="Cambria" panose="02040503050406030204" pitchFamily="18" charset="0"/>
              </a:rPr>
              <a:t>druhém směru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→ např. postoje k jazykové správnosti a zásahům do jazyka, výzkum bilingvismu, variet jazyka aj.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249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1A424-FA71-4485-8225-D8B68E7A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E06E4CA-1BF5-47E1-A977-2CB25A0D3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65125"/>
            <a:ext cx="11077575" cy="6026149"/>
          </a:xfrm>
        </p:spPr>
      </p:pic>
    </p:spTree>
    <p:extLst>
      <p:ext uri="{BB962C8B-B14F-4D97-AF65-F5344CB8AC3E}">
        <p14:creationId xmlns:p14="http://schemas.microsoft.com/office/powerpoint/2010/main" val="3124065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FE2B0-78CC-4C9D-BEA1-27395F45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94314-4FA3-4443-95D8-821D513E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Šmírbuch jazyka českého. Slovník nekonvenční češtiny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Patrik Ouředník, 4 vydání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ukázka na stránkách autora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http://nllg.eu/spip.php?article8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17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BB29F-67EE-48D3-A270-CF06E981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B6D149-D9D7-421B-90EA-3C383070B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Hledět, dívat 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hloupě, vyjeveně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čumět jak svatej na jesličkách, vůl, tele na nový vrata, pendrek na policajta, bacil do lékárny, vyvoranej krtek, čerstvě vyvoraná myš, péro z gauče,…</a:t>
            </a:r>
          </a:p>
        </p:txBody>
      </p:sp>
    </p:spTree>
    <p:extLst>
      <p:ext uri="{BB962C8B-B14F-4D97-AF65-F5344CB8AC3E}">
        <p14:creationId xmlns:p14="http://schemas.microsoft.com/office/powerpoint/2010/main" val="3061698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91991-B5C2-460A-811B-8A4EE7BD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a slovník ČZJ na 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9CB86-3ADC-4DC2-8FDF-E516E762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Všeobecný slovník českého znakového jazyka A–N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Miloň Potměšil a kol., 2002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zejména pro slyšící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překladový, řazen abecedně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cca 1400 znaků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11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00BA9-DF42-45FB-80D9-19163838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B0537-3748-47CA-B645-F770F984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DE1673-50BA-4895-BD54-53FFC422F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438151"/>
            <a:ext cx="87534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2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F75C7-1D88-4928-A169-EFBF8977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Obohacování slovní zásoby</a:t>
            </a:r>
            <a:b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cs-CZ" sz="40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neologie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EC099-C8AA-4536-A23D-8ADEE14B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oblast tvoření nových slov (neologismů, novotvarů)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dynamická povaha jazyka (dichotomie neologismus – archaismus)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proces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adaptace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– neologismus je nejdříve na periferii, teprve vyšší frekvencí užívání se dostává do centra, nebo jej naopak jazyk nepřijme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neperspektivní: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rozvid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spočet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Člex, 99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okazionalismy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: slova vznikající příležitostně, zpravidla pro jedno konkrétní použití podmíněné kontextem (např. v knize)</a:t>
            </a:r>
          </a:p>
        </p:txBody>
      </p:sp>
    </p:spTree>
    <p:extLst>
      <p:ext uri="{BB962C8B-B14F-4D97-AF65-F5344CB8AC3E}">
        <p14:creationId xmlns:p14="http://schemas.microsoft.com/office/powerpoint/2010/main" val="239424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D09DA-038F-43A9-A465-1FD497F0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proč neologismy vznikají?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8F135-AA02-44A4-8A3B-0B339925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potřeba pojmenovat nové věci a jevy (např. vlivem technologického pokroku)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potřeba nahradit dosavadní výraz prostředkem přesnějším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výsledek záměrného hledání působivého vyjádření            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NESČ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odraz doby vzniku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národní výbor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oposmlouva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cestománie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internetová kavárna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koronavirové neologismy: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koronálevna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koronadání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korohadry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šprýmula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promořansko, prymulák,...                                                              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Čeština 2.0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jejich šance na uchycení v úzu je malá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4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54445-DCCF-4A95-8717-0A36E325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rozdělení neologismů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DAC05-05E7-4459-BCBA-002D43F3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slovotvorné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europoslanec, cédéčko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víceslovná pojmenování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mobilní telefon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neosémantismy: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slova s novým významem, např. sloveso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mlžit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v novém užití zakrývat fakta → vzniká polysémní jednotka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odklonění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tunel, uzávěra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revitalizace: již nepoužívaná jednotka slovní zásoby se znovu dostane do centra (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hejtman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4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611BE-A9D7-4412-8557-3ABA8562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databáze Neomat – ÚJČ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D0EC0-9CB3-438A-9C24-FDFF95A0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http://www.neologismy.cz/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lexikografické zachycení neologismů je obecně problematické – slovo časem ztratí příznak novosti (proces adaptace se dovrší)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 tohoto důvodu dokáže na změnu slovní zásoby pružněji reagovat slovník elektronický než tištěný</a:t>
            </a:r>
          </a:p>
        </p:txBody>
      </p:sp>
    </p:spTree>
    <p:extLst>
      <p:ext uri="{BB962C8B-B14F-4D97-AF65-F5344CB8AC3E}">
        <p14:creationId xmlns:p14="http://schemas.microsoft.com/office/powerpoint/2010/main" val="371492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625-3076-48A7-A538-7FEEB0D0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cs-CZ" sz="40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přejímání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B48EE-A5FF-49A9-887B-6736CB646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přejímka, výpůjčka (angl.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borrowing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rezultát jazykového kontaktu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přirozený jev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jazyk výchozí (angličtina, němčina, latina,…) a jazyk cílový (čeština)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anglicismy, germanismy, latinismy, grécismy,…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potřeba pojmenovat novou věc, ale i snaha o jazykovou prestiž,…?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postoje k jazyku</a:t>
            </a:r>
          </a:p>
        </p:txBody>
      </p:sp>
    </p:spTree>
    <p:extLst>
      <p:ext uri="{BB962C8B-B14F-4D97-AF65-F5344CB8AC3E}">
        <p14:creationId xmlns:p14="http://schemas.microsoft.com/office/powerpoint/2010/main" val="24837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0FE61-1A1A-424C-A5B7-315B661C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Znáte původ těchto slov?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B5247-7EE9-4C3B-8E04-BE0AD58F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tabu, káva, čokl, ksicht, karneval, graf, kapsa, mikádo, tygr, bačkora</a:t>
            </a:r>
          </a:p>
        </p:txBody>
      </p:sp>
    </p:spTree>
    <p:extLst>
      <p:ext uri="{BB962C8B-B14F-4D97-AF65-F5344CB8AC3E}">
        <p14:creationId xmlns:p14="http://schemas.microsoft.com/office/powerpoint/2010/main" val="20816923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427</TotalTime>
  <Words>1306</Words>
  <Application>Microsoft Office PowerPoint</Application>
  <PresentationFormat>Širokoúhlá obrazovka</PresentationFormat>
  <Paragraphs>142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Wingdings</vt:lpstr>
      <vt:lpstr>Motiv Office</vt:lpstr>
      <vt:lpstr>Bohemistická propedeutika 2</vt:lpstr>
      <vt:lpstr>k článku doc. Svobodové </vt:lpstr>
      <vt:lpstr>Prezentace aplikace PowerPoint</vt:lpstr>
      <vt:lpstr>Obohacování slovní zásoby A) neologie </vt:lpstr>
      <vt:lpstr>proč neologismy vznikají? </vt:lpstr>
      <vt:lpstr>rozdělení neologismů</vt:lpstr>
      <vt:lpstr>databáze Neomat – ÚJČ </vt:lpstr>
      <vt:lpstr>B) přejímání</vt:lpstr>
      <vt:lpstr>Znáte původ těchto slov?</vt:lpstr>
      <vt:lpstr>Prezentace aplikace PowerPoint</vt:lpstr>
      <vt:lpstr>citátová slova</vt:lpstr>
      <vt:lpstr>lexikální kognáty</vt:lpstr>
      <vt:lpstr>falešní přátelé</vt:lpstr>
      <vt:lpstr>C) kalkování</vt:lpstr>
      <vt:lpstr>Vulgarismy a jejich místo v lexikálním systému</vt:lpstr>
      <vt:lpstr>pozvánka</vt:lpstr>
      <vt:lpstr>Lexikografie</vt:lpstr>
      <vt:lpstr>slovníky „akademické“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slovníky „neakademické“</vt:lpstr>
      <vt:lpstr>Prezentace aplikace PowerPoint</vt:lpstr>
      <vt:lpstr>Prezentace aplikace PowerPoint</vt:lpstr>
      <vt:lpstr>Prezentace aplikace PowerPoint</vt:lpstr>
      <vt:lpstr>a slovník ČZJ na závěr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Bohemistická propedeutika 2</dc:title>
  <dc:creator>Ondřej Vinš</dc:creator>
  <cp:lastModifiedBy>Vinš, Ondřej</cp:lastModifiedBy>
  <cp:revision>64</cp:revision>
  <dcterms:created xsi:type="dcterms:W3CDTF">2021-04-13T07:55:29Z</dcterms:created>
  <dcterms:modified xsi:type="dcterms:W3CDTF">2021-04-16T15:05:49Z</dcterms:modified>
</cp:coreProperties>
</file>