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88" r:id="rId2"/>
    <p:sldId id="257" r:id="rId3"/>
    <p:sldId id="281" r:id="rId4"/>
    <p:sldId id="282" r:id="rId5"/>
    <p:sldId id="289" r:id="rId6"/>
    <p:sldId id="283" r:id="rId7"/>
    <p:sldId id="284" r:id="rId8"/>
    <p:sldId id="285" r:id="rId9"/>
    <p:sldId id="286" r:id="rId10"/>
    <p:sldId id="287" r:id="rId11"/>
    <p:sldId id="290" r:id="rId12"/>
    <p:sldId id="280" r:id="rId13"/>
    <p:sldId id="258" r:id="rId14"/>
    <p:sldId id="259" r:id="rId15"/>
    <p:sldId id="260" r:id="rId16"/>
    <p:sldId id="291" r:id="rId17"/>
    <p:sldId id="292" r:id="rId18"/>
    <p:sldId id="261" r:id="rId19"/>
    <p:sldId id="262" r:id="rId20"/>
    <p:sldId id="293" r:id="rId21"/>
    <p:sldId id="294" r:id="rId22"/>
    <p:sldId id="263" r:id="rId23"/>
    <p:sldId id="295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96" r:id="rId32"/>
    <p:sldId id="297" r:id="rId33"/>
    <p:sldId id="272" r:id="rId34"/>
    <p:sldId id="298" r:id="rId35"/>
    <p:sldId id="273" r:id="rId36"/>
    <p:sldId id="274" r:id="rId37"/>
    <p:sldId id="275" r:id="rId38"/>
    <p:sldId id="276" r:id="rId39"/>
    <p:sldId id="299" r:id="rId40"/>
    <p:sldId id="277" r:id="rId41"/>
    <p:sldId id="278" r:id="rId42"/>
    <p:sldId id="279" r:id="rId4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94583"/>
  </p:normalViewPr>
  <p:slideViewPr>
    <p:cSldViewPr>
      <p:cViewPr varScale="1">
        <p:scale>
          <a:sx n="112" d="100"/>
          <a:sy n="112" d="100"/>
        </p:scale>
        <p:origin x="108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53940711-3D6C-FDDD-8889-F95A84528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C114F6F9-8400-6065-0269-4B307C46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86AD7CE8-3BD4-5FEA-FC86-7D984127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19D9118D-BDD0-AF4F-4953-DD904EB9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D9998880-39D2-254C-C98E-E2FA1655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70C2DD02-036C-02E8-5512-ADBE22D1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C20C138C-FC47-632D-6E26-468B5ED7F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E205560A-2F8F-AB54-33EE-CD5E305A0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3C140E3D-5D06-99F5-3007-B0A84BC5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7C9BAE43-0FF2-6633-23F5-AB901834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8247255A-C50B-FE0B-5C3C-ED0896DE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EE655DF9-1954-85D1-A9CD-3909975594C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639039A-CAF0-6C15-CF5F-4BC65BBCDF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C320571F-83E3-D366-8855-AE4186BB6D5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F8BEEA-3A4C-A844-BA5B-B970E42E7F39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7E2E7F48-3D5E-E8AA-E507-5D88FAD95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94EAB095-4841-0FC2-2A53-1E17951DA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839FEBC9-4801-C29A-8311-7650C7973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45D9CD13-89D0-B6F0-BE4A-3E84E4A3C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CE1E7F29-A79E-EB0D-0186-7AA761819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260CB1C9-FFB5-E2FB-F1C8-ABB08E9C7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DCAF7A5C-A656-E13C-F5E4-9448DB045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C8F4465-A70B-5907-10AA-3977AAEE1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4A7732C3-7E4A-355E-83F6-3D0B9981E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E39EA4B-ED44-CBEF-AE07-00DE17F1E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4D38D3B0-51B2-2A89-5E8B-574AEE4A9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5491076-A959-9B10-4F6A-B39F5AE3B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8C19C276-398F-CD3A-0151-399C425E9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746D3AD-DCC6-6D3E-9A07-3F3F8DA44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A395CFAF-1E88-FB62-8BBD-46FF7CCCB6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952568C-7AF9-0C3F-05BB-4889632DB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14AB5E76-58C0-9BDD-E72B-EFC345EAA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291067C-F74C-3DEE-84C1-F239DCB1E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9B6FD28B-41BA-FA92-A034-78FA81F24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6CA5259-FD56-103D-0880-D104DC24C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CAE5CB6D-F384-D470-5BD9-145E3AD46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282B24B-51D7-3AF4-FCAA-711697305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525729EC-0353-D9E7-BD69-001200E88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8FB3C14-A136-A37F-6920-A5E2C33FD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CCB6720D-AE6B-9F95-2740-99A9A75F5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4276C1F-1DB1-3301-097E-30290C88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3E404FDA-617F-6796-14E8-31517A4D7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54899D1-3CDD-78AA-80F3-97410B75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F8BB69D5-E4B7-1676-D7A7-A221F8ECC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32E542D-5F26-E6F7-4096-95FAECBA6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F8692A50-2024-3D32-AE35-9A91FD76B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29D8CD8-D019-1AF5-EAFB-A4A4648C4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CF3AE327-D1E1-BF73-0296-EA5681719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56DBC77-8D1D-F8B9-1600-928A84708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236E5D34-5499-F624-916A-FFFBEE4A2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0ED88A5-7ECA-031F-D7DA-585B94008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C2F8400C-C55E-6DED-0427-D89A83135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F8280C7-1624-3CBC-FE10-5A638A788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9C672A6B-12A5-0B0A-7F7F-AFBDD6475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F9519EE-9139-6131-DE07-7B94F8DC8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3FBBF1EB-B1C8-3AF4-573F-2E511F032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59F9748-34FA-EAA0-9C14-9F05FD023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88265013-1126-CB24-97FB-2FC39B736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D41E952-0D25-8B25-C4AB-DEB47B526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A2003302-60D0-4629-95EB-929222FB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76D620F8-ACF7-6979-A541-C7C960E40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0FE70E13-3DD6-944B-C0B9-5C929E3E9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D20C66B-C725-583C-A0CD-75FFD648D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27D48DE0-D42F-047B-303F-FA1BAACA1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599FCFC-438F-DDFA-C76C-CB98EC551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41E9BA98-AF17-A9EF-C15B-FEA9C30AE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FF56770-5FBF-D3BF-6E0D-7B79D4E67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20C7CD50-E380-65E1-AA40-23B71874E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3657987-8667-52A7-2D89-04B43111D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B1DB796D-10E9-03FE-A98E-9FA7F5F16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3DECF51-B1D0-FBDD-AEAF-8ED7A8F6F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2F032B78-CD7A-A1FC-D26D-DCCAC9487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97431AD-1C38-1E36-2CF9-B96CCEA7C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1D7D7D2B-014E-3CFB-4571-36550DA90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382ECD7-943D-8203-1777-1B642B0FA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2022E933-D0CD-03DE-BBF0-BE828E307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D436CCDB-842E-7013-0B28-C6665B56B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79037E5C-CB04-A1E7-FFD7-5F7175C47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1494FF1-47B6-12F9-E81A-C42D244A1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9ACE6EE3-C254-E068-A1CD-D895385F0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658AD294-9201-70E5-EB49-799D31C8D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22887367-3878-0EAB-D726-5D60C0AD6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96CB92F-0B43-BA73-A14C-5708DB243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4FD89B65-8C10-B0D1-BD95-415040EB9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65589C1-1D2C-119F-9C18-F4D3FDDC9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400D5CC5-5A9C-0B62-F08F-D15011318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57DF0C7A-044D-ADD1-DBB4-6CACA5500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DC689E-A3B8-E3F4-694A-15E793CE8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EC9703A-D366-B2F2-CDDE-10C46F5AA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A2EBBFB6-8BA2-D1DB-ED59-9AE1E7D0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5D9E8FEA-3966-D313-3764-D453877E6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5E15BB18-2607-244F-76BC-539338FFF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E55AACAC-7604-75D5-F260-208AE76C2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A664CC0E-7DBC-2517-B19E-3EA5E5E49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823B00C7-BF57-24C7-D4C0-F988FC7ED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7F92B-4ABA-E12E-FC00-EF2C48713A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7B89F-8A86-4821-1C31-08408CE2687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0D136-4054-F352-A06C-0738D2B9A07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2343-EFCB-1F4E-AF4C-8DC362BDE48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532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7730D7-8E13-6BEF-B43F-98B29DF6E8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1EB5B-EB86-8391-324E-E1650E4100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34242-3FEB-6269-363A-9918D55332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29F5-ACD0-1C4A-865A-8B98A89B94C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6513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2637" cy="5978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978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5F5DD-9575-9E78-1A3C-AA40DFCCF9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50781-7836-A5F1-218B-C7A7F8600A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64466-8CE5-73FC-201C-6ADC9AEE20E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164A-B3C0-A24B-8A22-EBC8A511831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2279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0550" cy="14335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6F9410-C1D3-D803-C5A9-3D7AF26CF4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0AC6B-E2DC-22A2-3A29-11F1490E777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F8408-85E0-12D3-C059-1FD4FFCEE3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93F2-938C-8245-A056-58309683045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9620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6D13E-D93B-F119-D6FB-45ABA28579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9E930-B089-A88C-A2C4-50EBF76D01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B0E27-C4F2-8153-F202-6D69BB9699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8558-3285-D94B-9873-8CAE92B9399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500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0D250-581C-59B6-6699-9CFF8402B4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B9972-EAE6-8A3C-786B-CA36765A6E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15FCF-685C-B66D-A3F5-466939DDE1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D939-2A37-4644-90DE-45038457706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4632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989A1B-6DD3-3C42-DD9F-7AFDCE97A2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8395EC-90EC-D330-8FDA-18D6C3A762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E9DCDF-4D09-4BA7-B01A-F67F031E3F1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4C9D-2381-084D-8578-4109D714B85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2388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F488A0-732A-E1D5-ACEA-18313BC91C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5A5E787-FD4D-DE73-733D-1B56E05300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518B999-7788-C02E-BA8E-D6648D485B6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2A37B-7FF3-0949-A3E0-B2C04B655E6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110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0E7509-1FAE-43B2-3D15-8130A2C954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C17431-230B-7E98-1461-38724D0207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51FA1E-3200-194E-EFD4-6F0CCB6CFB8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9039-993A-8845-9FD2-32BA96034DF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9804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91B911C-4EA2-3BB1-B154-3EF6D72F1E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209933-48F9-DDA9-0BE9-4252191F69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5B2B0E-4B74-9BB3-68FB-4065CC93E7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FCA2D-954D-224D-B07D-3C648401C3D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484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F3EB90-25B5-BE54-F0B5-EF2CB538C7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686E06C-3F43-66B0-78FD-432B07AB82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4957D-E19B-F229-D231-3F8DF6CEE4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1ABF-4AF7-0B49-8CFC-EB28B76E4CB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817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2A00CE-059A-EA38-A94F-AF813727DE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967610-46D1-04D5-02BB-D1570AF000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4F3D42-EB0D-7489-DB32-DBBC7DD967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2D1E-D159-5D41-B804-F6FF0BD987F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4870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E2869C3-89D2-5A70-3BD4-E62FCF386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05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DC70358-6FAA-A599-0E94-36A73269B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DB7F0B-1ECB-DCC6-AE88-C8774556CC3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4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5D5CBC-AAB9-F579-DFF4-5E0F45C07E2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6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CB25BC-0F6C-E81A-BCD8-5AF620F408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45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59CC3A-2274-4E4B-98E3-8AEB2E9A7EC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EA5C25E-6377-DE99-9EE2-D45616D41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8013" cy="1165225"/>
          </a:xfrm>
        </p:spPr>
        <p:txBody>
          <a:bodyPr tIns="35268"/>
          <a:lstStyle/>
          <a:p>
            <a:pPr eaLnBrk="1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de-CZ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DB3AE4F-2ADE-8E1B-2425-C103AFC92FD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de-CH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0D33188-0617-EC35-B147-0EA4E90FAD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569325" cy="6480175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На основе окончаний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разделяются глаголы русс. лит. языка в два спряжения, первое спряжение с окончаниями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u, -oš</a:t>
            </a:r>
            <a:r>
              <a:rPr lang="cs-CZ" altLang="de-DE" sz="24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3-е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ut</a:t>
            </a:r>
            <a:r>
              <a:rPr lang="cs-CZ" altLang="de-DE" sz="28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второе спряжение с окончаниями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u, -iš</a:t>
            </a:r>
            <a:r>
              <a:rPr lang="cs-CZ" altLang="de-DE" sz="24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3-е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</a:t>
            </a:r>
            <a:r>
              <a:rPr lang="cs-CZ" altLang="de-DE" sz="28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Окончания 3-го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русс. лит. языке всегда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дистинктивны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т.е. независимо от места ударения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лают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произношением окончания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t]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бят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произношением окончания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[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ət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Исходя из них можно отличать два спряжения и том случае, где все остальные формы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звучат из-за безударных окончаний одинаково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7900EAD2-E63B-D092-C78A-AB9586A8253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569325" cy="6480175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 помощью отношения основы инфинитива и основы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можно разделить глаголы на классы. Этот принцип употребляется в разных формах в славистике уже с времен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Добровского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9547F760-43AB-B89E-81C3-473DE2D9F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1663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</a:t>
            </a:r>
            <a:r>
              <a:rPr lang="de-CH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I: </a:t>
            </a: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классами глаголов</a:t>
            </a:r>
            <a:endParaRPr lang="de-CH" altLang="de-DE" sz="3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1EB2DE-B241-FDB9-CCE6-947021A45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2338" cy="4997450"/>
          </a:xfrm>
        </p:spPr>
        <p:txBody>
          <a:bodyPr/>
          <a:lstStyle/>
          <a:p>
            <a:pPr marL="333375" indent="-333375" eaLnBrk="1" hangingPunct="1"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Форма 3-го л. мн. ч. наст. вр. у глаголов второго спряжения с ударением на основе </a:t>
            </a:r>
            <a:r>
              <a:rPr lang="cs-CZ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(ходют, держут)</a:t>
            </a:r>
            <a:endParaRPr lang="ru-RU" altLang="de-DE" sz="2800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3375" indent="-333375" eaLnBrk="1" hangingPunct="1"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Явление первоначально связано с фонетическим иканьем и со старомосковским произношением</a:t>
            </a:r>
          </a:p>
          <a:p>
            <a:pPr marL="333375" indent="-333375" eaLnBrk="1" hangingPunct="1"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Раньше форма не считалась строго нелитературной:</a:t>
            </a:r>
          </a:p>
          <a:p>
            <a:pPr marL="333375" indent="-333375" eaLnBrk="1" hangingPunct="1"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3375" indent="-333375" eaLnBrk="1" hangingPunct="1"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«Живое произношение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держут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вместо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держат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ходют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вместо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ходят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(...) является одним из доказательств бессмысленности распределения русских спряжений, повторяемого во всех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A9C7045C-1E97-DD2C-1031-7CF79DD783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88913"/>
            <a:ext cx="8640763" cy="6675437"/>
          </a:xfrm>
        </p:spPr>
        <p:txBody>
          <a:bodyPr anchor="t"/>
          <a:lstStyle/>
          <a:p>
            <a:pPr marL="331788" indent="-331788" algn="l" eaLnBrk="1" hangingPunct="1">
              <a:spcAft>
                <a:spcPts val="1000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грамматиках и основанного на буквах, на традиционном писании, а не на настоящем составе слов и форм.» 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Бодуэн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де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Куртенэ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1903)</a:t>
            </a:r>
          </a:p>
          <a:p>
            <a:pPr marL="331788" indent="-331788" algn="l" eaLnBrk="1" hangingPunct="1">
              <a:spcAft>
                <a:spcPts val="1000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Академик Ф. Е.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Корш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даже предлагал в 1902 г. писание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служут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тп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ссылаясь, как он сказал, на «нынешнюю этимологию этих форм»</a:t>
            </a:r>
          </a:p>
          <a:p>
            <a:pPr marL="331788" indent="-331788" algn="l" eaLnBrk="1" hangingPunct="1">
              <a:spcAft>
                <a:spcPts val="1000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Пары типа </a:t>
            </a:r>
            <a:r>
              <a:rPr lang="de-CH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холят</a:t>
            </a:r>
            <a:r>
              <a:rPr lang="de-CH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de-CH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колют</a:t>
            </a:r>
            <a:r>
              <a:rPr lang="de-CH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CH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положат</a:t>
            </a:r>
            <a:r>
              <a:rPr lang="de-CH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de-CH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обложут</a:t>
            </a:r>
            <a:r>
              <a:rPr lang="de-CH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de-CH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значат</a:t>
            </a:r>
            <a:r>
              <a:rPr lang="de-CH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de-CH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плачут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можно найти во временной поэзии как рифмы</a:t>
            </a:r>
          </a:p>
          <a:p>
            <a:pPr marL="331788" indent="-331788" algn="l" eaLnBrk="1" hangingPunct="1">
              <a:spcAft>
                <a:spcPts val="1000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Д. Н. Ушаков констатирует еще в 1910 г.: «Мы произносим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строют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а также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дышут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держут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любют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косют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произносются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будют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(от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будить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)»</a:t>
            </a:r>
          </a:p>
          <a:p>
            <a:pPr marL="331788" indent="-331788" algn="l" eaLnBrk="1" hangingPunct="1">
              <a:spcBef>
                <a:spcPts val="800"/>
              </a:spcBef>
              <a:buClrTx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4F282F63-84F0-4AF2-F679-480976AFCD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8640762" cy="6191250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charset="0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произошло, как и в других случаях, судя по всему, в связи с изменениями в составе носителей лит. языка после революции (ср. описание произношения окончаний прилагательных типа </a:t>
            </a:r>
            <a:r>
              <a:rPr lang="cs-CZ" sz="2800" i="1" dirty="0" err="1">
                <a:latin typeface="Times New Roman" charset="0"/>
              </a:rPr>
              <a:t>новый</a:t>
            </a:r>
            <a:r>
              <a:rPr lang="cs-CZ" sz="2800" i="1" dirty="0">
                <a:latin typeface="Times New Roman" charset="0"/>
              </a:rPr>
              <a:t>, </a:t>
            </a:r>
            <a:r>
              <a:rPr lang="cs-CZ" sz="2800" i="1" dirty="0" err="1">
                <a:latin typeface="Times New Roman" charset="0"/>
              </a:rPr>
              <a:t>дал</a:t>
            </a:r>
            <a:r>
              <a:rPr lang="cs-CZ" sz="2800" i="1" dirty="0" err="1">
                <a:latin typeface="Times New Roman" charset="0"/>
                <a:cs typeface="Times New Roman" charset="0"/>
              </a:rPr>
              <a:t>ё</a:t>
            </a:r>
            <a:r>
              <a:rPr lang="cs-CZ" sz="2800" i="1" dirty="0" err="1">
                <a:latin typeface="Times New Roman" charset="0"/>
              </a:rPr>
              <a:t>кий</a:t>
            </a:r>
            <a:r>
              <a:rPr lang="cs-CZ" sz="2800" dirty="0">
                <a:latin typeface="Times New Roman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И. Аванесовым </a:t>
            </a:r>
            <a:r>
              <a:rPr lang="ru-RU" sz="2800" dirty="0">
                <a:latin typeface="Times New Roman" charset="0"/>
              </a:rPr>
              <a:t>с гласным</a:t>
            </a:r>
            <a:r>
              <a:rPr lang="cs-CZ" sz="2800" dirty="0">
                <a:latin typeface="Times New Roman" charset="0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[</a:t>
            </a:r>
            <a:r>
              <a:rPr lang="de-DE" sz="2800" dirty="0">
                <a:latin typeface="Times New Roman"/>
                <a:cs typeface="Times New Roman"/>
              </a:rPr>
              <a:t>ᵻ</a:t>
            </a:r>
            <a:r>
              <a:rPr lang="cs-CZ" sz="2800" dirty="0">
                <a:latin typeface="Times New Roman"/>
                <a:cs typeface="Times New Roman"/>
              </a:rPr>
              <a:t>]</a:t>
            </a:r>
            <a:r>
              <a:rPr lang="ru-RU" sz="2800" dirty="0">
                <a:latin typeface="Times New Roman"/>
                <a:cs typeface="Times New Roman"/>
              </a:rPr>
              <a:t>/</a:t>
            </a:r>
            <a:r>
              <a:rPr lang="cs-CZ" sz="2800" dirty="0">
                <a:latin typeface="Times New Roman"/>
                <a:cs typeface="Times New Roman"/>
              </a:rPr>
              <a:t> [</a:t>
            </a:r>
            <a:r>
              <a:rPr lang="de-DE" sz="2800" dirty="0" err="1">
                <a:latin typeface="Times New Roman"/>
                <a:cs typeface="Times New Roman"/>
              </a:rPr>
              <a:t>ɪ</a:t>
            </a:r>
            <a:r>
              <a:rPr lang="cs-CZ" sz="2800" dirty="0">
                <a:latin typeface="Times New Roman"/>
                <a:cs typeface="Times New Roman"/>
              </a:rPr>
              <a:t>] </a:t>
            </a:r>
            <a:r>
              <a:rPr lang="ru-RU" sz="2800" dirty="0">
                <a:latin typeface="Times New Roman" charset="0"/>
              </a:rPr>
              <a:t>вместо</a:t>
            </a:r>
            <a:r>
              <a:rPr lang="cs-CZ" sz="2800" dirty="0">
                <a:latin typeface="Times New Roman" charset="0"/>
              </a:rPr>
              <a:t> </a:t>
            </a:r>
            <a:r>
              <a:rPr lang="ru-RU" sz="2800" dirty="0">
                <a:latin typeface="Times New Roman" charset="0"/>
              </a:rPr>
              <a:t>первоначального – также старомосковского –</a:t>
            </a:r>
            <a:r>
              <a:rPr lang="cs-CZ" sz="2800" dirty="0">
                <a:latin typeface="Times New Roman" charset="0"/>
              </a:rPr>
              <a:t> </a:t>
            </a:r>
            <a:r>
              <a:rPr lang="ru-RU" sz="2800" dirty="0">
                <a:latin typeface="Times New Roman" charset="0"/>
              </a:rPr>
              <a:t>гласного </a:t>
            </a:r>
            <a:r>
              <a:rPr lang="cs-CZ" sz="2800" dirty="0">
                <a:latin typeface="Times New Roman" charset="0"/>
                <a:cs typeface="Times New Roman" charset="0"/>
              </a:rPr>
              <a:t>[</a:t>
            </a:r>
            <a:r>
              <a:rPr lang="cs-CZ" sz="2800" dirty="0" err="1">
                <a:latin typeface="Times New Roman" charset="0"/>
                <a:cs typeface="Times New Roman" charset="0"/>
              </a:rPr>
              <a:t>ə</a:t>
            </a:r>
            <a:r>
              <a:rPr lang="cs-CZ" sz="2800" dirty="0">
                <a:latin typeface="Times New Roman" charset="0"/>
                <a:cs typeface="Times New Roman" charset="0"/>
              </a:rPr>
              <a:t>]</a:t>
            </a:r>
            <a:r>
              <a:rPr lang="ru-RU" sz="2800" dirty="0">
                <a:latin typeface="Times New Roman" charset="0"/>
                <a:cs typeface="Times New Roman" charset="0"/>
              </a:rPr>
              <a:t> в этой позиции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charset="0"/>
              </a:rPr>
              <a:t>«по письме»</a:t>
            </a:r>
            <a:r>
              <a:rPr lang="cs-CZ" sz="2800" dirty="0">
                <a:latin typeface="Times New Roman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charset="0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sz="2800" dirty="0">
                <a:latin typeface="Times New Roman" charset="0"/>
              </a:rPr>
              <a:t>В 1928 г. Ушаков описывает произношение типа </a:t>
            </a:r>
            <a:r>
              <a:rPr lang="cs-CZ" sz="2800" i="1" dirty="0" err="1">
                <a:latin typeface="Times New Roman" charset="0"/>
              </a:rPr>
              <a:t>любят</a:t>
            </a:r>
            <a:r>
              <a:rPr lang="cs-CZ" sz="2800" i="1" dirty="0">
                <a:latin typeface="Times New Roman" charset="0"/>
              </a:rPr>
              <a:t>, </a:t>
            </a:r>
            <a:r>
              <a:rPr lang="cs-CZ" sz="2800" i="1" dirty="0" err="1">
                <a:latin typeface="Times New Roman" charset="0"/>
              </a:rPr>
              <a:t>косят</a:t>
            </a:r>
            <a:r>
              <a:rPr lang="cs-CZ" sz="2800" dirty="0">
                <a:latin typeface="Times New Roman" charset="0"/>
              </a:rPr>
              <a:t> (</a:t>
            </a:r>
            <a:r>
              <a:rPr lang="ru-RU" sz="2800" dirty="0">
                <a:latin typeface="Times New Roman" charset="0"/>
              </a:rPr>
              <a:t>т. е.</a:t>
            </a:r>
            <a:r>
              <a:rPr lang="cs-CZ" sz="2800" dirty="0">
                <a:latin typeface="Times New Roman" charset="0"/>
              </a:rPr>
              <a:t> </a:t>
            </a:r>
            <a:r>
              <a:rPr lang="cs-CZ" sz="2800" dirty="0">
                <a:latin typeface="Times New Roman" charset="0"/>
                <a:cs typeface="Times New Roman" charset="0"/>
              </a:rPr>
              <a:t>['</a:t>
            </a:r>
            <a:r>
              <a:rPr lang="cs-CZ" sz="2800" dirty="0" err="1">
                <a:latin typeface="Times New Roman" charset="0"/>
                <a:cs typeface="Times New Roman" charset="0"/>
              </a:rPr>
              <a:t>l</a:t>
            </a:r>
            <a:r>
              <a:rPr lang="cs-CZ" sz="2800" dirty="0" err="1">
                <a:latin typeface="Times New Roman"/>
                <a:cs typeface="Times New Roman"/>
              </a:rPr>
              <a:t>ʲ</a:t>
            </a:r>
            <a:r>
              <a:rPr lang="cs-CZ" sz="2800" strike="sngStrike" dirty="0" err="1">
                <a:latin typeface="Times New Roman"/>
                <a:cs typeface="Times New Roman"/>
              </a:rPr>
              <a:t>u</a:t>
            </a:r>
            <a:r>
              <a:rPr lang="cs-CZ" sz="2800" dirty="0" err="1">
                <a:latin typeface="Times New Roman" charset="0"/>
                <a:cs typeface="Times New Roman" charset="0"/>
              </a:rPr>
              <a:t>bʲət</a:t>
            </a:r>
            <a:r>
              <a:rPr lang="cs-CZ" sz="2800" dirty="0">
                <a:latin typeface="Times New Roman" charset="0"/>
                <a:cs typeface="Times New Roman" charset="0"/>
              </a:rPr>
              <a:t>], ['</a:t>
            </a:r>
            <a:r>
              <a:rPr lang="cs-CZ" sz="2800" dirty="0" err="1">
                <a:latin typeface="Times New Roman" charset="0"/>
                <a:cs typeface="Times New Roman" charset="0"/>
              </a:rPr>
              <a:t>kosʲət</a:t>
            </a:r>
            <a:r>
              <a:rPr lang="cs-CZ" sz="2800" dirty="0">
                <a:latin typeface="Times New Roman" charset="0"/>
                <a:cs typeface="Times New Roman" charset="0"/>
              </a:rPr>
              <a:t>]</a:t>
            </a:r>
            <a:r>
              <a:rPr lang="cs-CZ" sz="2800" dirty="0">
                <a:latin typeface="Times New Roman" charset="0"/>
              </a:rPr>
              <a:t>)</a:t>
            </a:r>
            <a:r>
              <a:rPr lang="ru-RU" sz="2800" dirty="0">
                <a:latin typeface="Times New Roman" charset="0"/>
              </a:rPr>
              <a:t> как свидетельство того, что</a:t>
            </a:r>
            <a:r>
              <a:rPr lang="cs-CZ" sz="2800" dirty="0">
                <a:latin typeface="Times New Roman" charset="0"/>
              </a:rPr>
              <a:t> </a:t>
            </a:r>
            <a:r>
              <a:rPr lang="de-CH" sz="2800" dirty="0">
                <a:latin typeface="Times New Roman" charset="0"/>
                <a:cs typeface="Times New Roman" charset="0"/>
              </a:rPr>
              <a:t>«</a:t>
            </a:r>
            <a:r>
              <a:rPr lang="ru-RU" sz="2800" dirty="0">
                <a:latin typeface="Times New Roman" charset="0"/>
                <a:cs typeface="Times New Roman" charset="0"/>
              </a:rPr>
              <a:t>в частностях... письмо подчинило себе язык: грамотеи придали мало-помалу буквенное произношение многим уже не книжным, а чисто русским словам... в полной уверенности, что как написано, так и правильней»;</a:t>
            </a:r>
            <a:endParaRPr lang="ru-RU" sz="2800" dirty="0">
              <a:latin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D924DC8D-3DAD-4432-4438-F27AE0F7B7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360363"/>
            <a:ext cx="8362950" cy="6021387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 типа </a:t>
            </a:r>
            <a:r>
              <a:rPr lang="cs-CZ" sz="2800" dirty="0">
                <a:latin typeface="Times New Roman" charset="0"/>
                <a:cs typeface="Times New Roman" charset="0"/>
              </a:rPr>
              <a:t>['</a:t>
            </a:r>
            <a:r>
              <a:rPr lang="cs-CZ" sz="2800" dirty="0" err="1">
                <a:latin typeface="Times New Roman" charset="0"/>
                <a:cs typeface="Times New Roman" charset="0"/>
              </a:rPr>
              <a:t>l</a:t>
            </a:r>
            <a:r>
              <a:rPr lang="cs-CZ" sz="2800" dirty="0" err="1">
                <a:latin typeface="Times New Roman"/>
                <a:cs typeface="Times New Roman"/>
              </a:rPr>
              <a:t>ʲ</a:t>
            </a:r>
            <a:r>
              <a:rPr lang="cs-CZ" sz="2800" strike="sngStrike" dirty="0" err="1">
                <a:latin typeface="Times New Roman"/>
                <a:cs typeface="Times New Roman"/>
              </a:rPr>
              <a:t>u</a:t>
            </a:r>
            <a:r>
              <a:rPr lang="cs-CZ" sz="2800" dirty="0" err="1">
                <a:latin typeface="Times New Roman" charset="0"/>
                <a:cs typeface="Times New Roman" charset="0"/>
              </a:rPr>
              <a:t>bʲət</a:t>
            </a:r>
            <a:r>
              <a:rPr lang="cs-CZ" sz="2800" dirty="0">
                <a:latin typeface="Times New Roman" charset="0"/>
                <a:cs typeface="Times New Roman" charset="0"/>
              </a:rPr>
              <a:t>], ['</a:t>
            </a:r>
            <a:r>
              <a:rPr lang="cs-CZ" sz="2800" dirty="0" err="1">
                <a:latin typeface="Times New Roman" charset="0"/>
                <a:cs typeface="Times New Roman" charset="0"/>
              </a:rPr>
              <a:t>kosʲət</a:t>
            </a:r>
            <a:r>
              <a:rPr lang="cs-CZ" sz="2800" dirty="0">
                <a:latin typeface="Times New Roman" charset="0"/>
                <a:cs typeface="Times New Roman" charset="0"/>
              </a:rPr>
              <a:t>]</a:t>
            </a:r>
            <a:r>
              <a:rPr lang="ru-RU" sz="2800" dirty="0">
                <a:latin typeface="Times New Roman" charset="0"/>
                <a:cs typeface="Times New Roman" charset="0"/>
              </a:rPr>
              <a:t> для Ушакова такое же гиперкорректное, как </a:t>
            </a:r>
            <a:r>
              <a:rPr lang="cs-CZ" sz="2800" dirty="0">
                <a:latin typeface="Times New Roman" charset="0"/>
                <a:cs typeface="Times New Roman" charset="0"/>
              </a:rPr>
              <a:t>[</a:t>
            </a:r>
            <a:r>
              <a:rPr lang="cs-CZ" sz="2800" dirty="0" err="1">
                <a:latin typeface="Times New Roman" charset="0"/>
                <a:cs typeface="Times New Roman" charset="0"/>
              </a:rPr>
              <a:t>kʌ'nʲeʧnə</a:t>
            </a:r>
            <a:r>
              <a:rPr lang="cs-CZ" sz="2800" dirty="0">
                <a:latin typeface="Times New Roman" charset="0"/>
                <a:cs typeface="Times New Roman" charset="0"/>
              </a:rPr>
              <a:t>]</a:t>
            </a:r>
            <a:r>
              <a:rPr lang="ru-RU" sz="2800" dirty="0">
                <a:latin typeface="Times New Roman" charset="0"/>
                <a:cs typeface="Times New Roman" charset="0"/>
              </a:rPr>
              <a:t>, </a:t>
            </a:r>
            <a:r>
              <a:rPr lang="cs-CZ" sz="2800" dirty="0">
                <a:latin typeface="Times New Roman" charset="0"/>
                <a:cs typeface="Times New Roman" charset="0"/>
              </a:rPr>
              <a:t>[</a:t>
            </a:r>
            <a:r>
              <a:rPr lang="cs-CZ" sz="2800" dirty="0" err="1">
                <a:latin typeface="Times New Roman" charset="0"/>
                <a:cs typeface="Times New Roman" charset="0"/>
              </a:rPr>
              <a:t>ʧto</a:t>
            </a:r>
            <a:r>
              <a:rPr lang="cs-CZ" sz="2800" dirty="0">
                <a:latin typeface="Times New Roman" charset="0"/>
                <a:cs typeface="Times New Roman" charset="0"/>
              </a:rPr>
              <a:t>] </a:t>
            </a:r>
            <a:r>
              <a:rPr lang="ru-RU" sz="2800" dirty="0">
                <a:latin typeface="Times New Roman" charset="0"/>
                <a:cs typeface="Times New Roman" charset="0"/>
              </a:rPr>
              <a:t>за </a:t>
            </a:r>
            <a:r>
              <a:rPr lang="cs-CZ" sz="2800" i="1" dirty="0" err="1">
                <a:latin typeface="Times New Roman" charset="0"/>
                <a:cs typeface="Times New Roman" charset="0"/>
              </a:rPr>
              <a:t>конечно</a:t>
            </a:r>
            <a:r>
              <a:rPr lang="cs-CZ" sz="2800" dirty="0">
                <a:latin typeface="Times New Roman" charset="0"/>
                <a:cs typeface="Times New Roman" charset="0"/>
              </a:rPr>
              <a:t>, </a:t>
            </a:r>
            <a:r>
              <a:rPr lang="cs-CZ" sz="2800" i="1" dirty="0" err="1">
                <a:latin typeface="Times New Roman" charset="0"/>
                <a:cs typeface="Times New Roman" charset="0"/>
              </a:rPr>
              <a:t>что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sz="2800" dirty="0">
                <a:latin typeface="Times New Roman" charset="0"/>
                <a:cs typeface="Times New Roman" charset="0"/>
              </a:rPr>
              <a:t>Еще в 1936 г. С. И. Бернштейн не принимает произношение типа </a:t>
            </a:r>
            <a:r>
              <a:rPr lang="cs-CZ" sz="2800" dirty="0">
                <a:latin typeface="Times New Roman" charset="0"/>
                <a:cs typeface="Times New Roman" charset="0"/>
              </a:rPr>
              <a:t>['</a:t>
            </a:r>
            <a:r>
              <a:rPr lang="cs-CZ" sz="2800" dirty="0" err="1">
                <a:latin typeface="Times New Roman" charset="0"/>
                <a:cs typeface="Times New Roman" charset="0"/>
              </a:rPr>
              <a:t>l</a:t>
            </a:r>
            <a:r>
              <a:rPr lang="cs-CZ" sz="2800" dirty="0" err="1">
                <a:latin typeface="Times New Roman"/>
                <a:cs typeface="Times New Roman"/>
              </a:rPr>
              <a:t>ʲ</a:t>
            </a:r>
            <a:r>
              <a:rPr lang="cs-CZ" sz="2800" strike="sngStrike" dirty="0" err="1">
                <a:latin typeface="Times New Roman"/>
                <a:cs typeface="Times New Roman"/>
              </a:rPr>
              <a:t>u</a:t>
            </a:r>
            <a:r>
              <a:rPr lang="cs-CZ" sz="2800" dirty="0" err="1">
                <a:latin typeface="Times New Roman" charset="0"/>
                <a:cs typeface="Times New Roman" charset="0"/>
              </a:rPr>
              <a:t>bʲət</a:t>
            </a:r>
            <a:r>
              <a:rPr lang="cs-CZ" sz="2800" dirty="0">
                <a:latin typeface="Times New Roman" charset="0"/>
                <a:cs typeface="Times New Roman" charset="0"/>
              </a:rPr>
              <a:t>], ['</a:t>
            </a:r>
            <a:r>
              <a:rPr lang="cs-CZ" sz="2800" dirty="0" err="1">
                <a:latin typeface="Times New Roman" charset="0"/>
                <a:cs typeface="Times New Roman" charset="0"/>
              </a:rPr>
              <a:t>kosʲət</a:t>
            </a:r>
            <a:r>
              <a:rPr lang="cs-CZ" sz="2800" dirty="0">
                <a:latin typeface="Times New Roman" charset="0"/>
                <a:cs typeface="Times New Roman" charset="0"/>
              </a:rPr>
              <a:t>]</a:t>
            </a:r>
            <a:r>
              <a:rPr lang="ru-RU" sz="2800" dirty="0">
                <a:latin typeface="Times New Roman" charset="0"/>
                <a:cs typeface="Times New Roman" charset="0"/>
              </a:rPr>
              <a:t> в публикации о орфоэпии русс. лит. языка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sz="2800" dirty="0">
                <a:latin typeface="Times New Roman" charset="0"/>
                <a:cs typeface="Times New Roman" charset="0"/>
              </a:rPr>
              <a:t>Однако, уже в это время, в 1937 г., констатирует Р. И. Аванесов вариантность или даже предстоящее изменение: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«Наряду со старым орфоэпическим произношением безударных глагольных окончаний 3-го лица мн. ч. всегда как -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ут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сейчас чрезвычайно развито произношение на -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ът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т.е.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[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ət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], MG]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глаголов 2-го спряжения.»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A3124B7-9460-ACCE-95E9-A2C0605959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360363"/>
            <a:ext cx="8362950" cy="6021387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Причиной Аванесов считает (так как раньше Ушаков) орфографию, но и северорусские диалекты (для которых, как можно добавить, не является характерным московское иканье)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1947 г. тот же автор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пишет, что произношение типа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['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nosʲət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], ['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kurʲət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шире распространено, чем старое московское»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и через семь лет, в 1954 г., Р. И. Аванесов констатирует, что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«описанная особенность» (т. е. произношение -[ʊ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в глагольных окончаниях при написании 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-ят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не свойственна современному состоянию русского литературного произношения: она сохраняется, и то лишь непоследовательно, в устах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sz="2800" dirty="0">
              <a:latin typeface="Times New Roman" charset="0"/>
              <a:cs typeface="Times New Roman" charset="0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sz="28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EF8B98B1-DC46-7425-D9AA-DB3DF1EC39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360363"/>
            <a:ext cx="8362950" cy="6021387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представителей самого старшего поколения. Произношение форм 3-го лица множественного числа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спряжения последовательно с [у] вместо [а] для современного русского языка либо представляет собой сознательную стилизацию под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тарое московское произношение, либо характеризует просторечный нелитературный язык»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формы типа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держут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 из литературного языка и их пользователи подвергаются стигматизации («просторечие»)</a:t>
            </a:r>
            <a:endParaRPr lang="ru-RU" sz="2800" dirty="0">
              <a:latin typeface="Times New Roman" charset="0"/>
              <a:cs typeface="Times New Roman" charset="0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sz="28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4841BA3F-A535-3D5A-1DE4-C423A39BB9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36538"/>
            <a:ext cx="8434388" cy="6315075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de-CZ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Поэтому неудивительно, что </a:t>
            </a:r>
            <a:r>
              <a:rPr lang="ru-RU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 </a:t>
            </a:r>
            <a:r>
              <a:rPr lang="de-CZ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исследовани</a:t>
            </a:r>
            <a:r>
              <a:rPr lang="ru-RU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этих</a:t>
            </a:r>
            <a:r>
              <a:rPr lang="de-CZ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 в рамках работы </a:t>
            </a:r>
            <a:r>
              <a:rPr lang="ru-RU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«Русский язык и советское общество» в 1968 г. </a:t>
            </a:r>
            <a:r>
              <a:rPr lang="de-CZ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лишь минимальное количество респондентов</a:t>
            </a:r>
            <a:r>
              <a:rPr lang="ru-RU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ответило, что их употребляют</a:t>
            </a:r>
            <a:r>
              <a:rPr lang="de-CZ" altLang="de-CZ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2BD551B-D973-2A28-E392-8BEFC61E52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215900"/>
            <a:ext cx="8351837" cy="2016125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Кроме того,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пропорция уменьшается от самого старшего поколения, родившегося до 1910 г., до самого молодого, родившегося в 1930-1940-х годах, с пол процента на 0,18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778B15F0-B10D-0793-D10B-A82A2D78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7632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AF4E4A4-BFCE-B39D-D0C9-CD0ED55FE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1663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</a:t>
            </a:r>
            <a:r>
              <a:rPr lang="de-CH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несколько общих замечаний</a:t>
            </a:r>
            <a:endParaRPr lang="de-CH" altLang="de-DE" sz="3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83C9B39-B1CA-EB5B-E0D9-2595FB8D1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42337" cy="5068887"/>
          </a:xfrm>
        </p:spPr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 имеет большее количество грамматических категорий, граммем и форм, чем существительное.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современном русском литературном языке глагол имеет следующие категории: лицо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(1., 2., 3.)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число (ед. и мн.), время (наст.,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буд.), наклонение (изъяв.,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повел.), залог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дейст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страд.), вид (несов., сов.)</a:t>
            </a:r>
          </a:p>
          <a:p>
            <a:pPr marL="339725" indent="-339725" eaLnBrk="1" hangingPunct="1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Теоретически глагол имеет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3x2x3x3x2x2=216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финитных форм, которых однако реально нет ни у какого глагола, потому что разные комбинации категорий не существуют, императив имеет только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AD7A37A4-BA3B-1AD8-2C94-9F547A3995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87338"/>
            <a:ext cx="8434388" cy="6191250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NB: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Респондентами в этом случае были только «москвичи», т. е. люди написавшие в анкету, что для них Москва «место, где прошло детство» или «место наиболее длительного пребывания» или «место, откуда происходят родители»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NBB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 точки зрения методики, однако, можно отметить, что если эти формы в это время уже были знаком просторечия (и на самом деле нет причин в этом сомневаться), так было бы наверно лучше их исследовать не только у москвичей и кроме того другим путем, чем анкетой (трудно исследовать сильно стигматизированную форму анкетой), тем больше, что респондентами в целой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A736A68F-B515-DBA2-C31B-65EE0C61804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87338"/>
            <a:ext cx="8434388" cy="6191250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работе РЯСО были только носители русского языка с высшим или средним образованием, но эти люди, по традиционной советской социолингвистике, относятся к носителям лит. языка, так что анкета изучала форму одной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разновидности русс.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этноязыка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(непрестижной) у носителей другой разновидности (престижной)…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17A7C39B-0D69-4604-EA02-3E785104980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87338"/>
            <a:ext cx="8434388" cy="6191250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некоторых глаголов происходит колебание образования форм между продуктивным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непродуктивным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глаголов, т.е. между типом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типом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(классы по Исаченко 1960)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Феномен как таковой знаком из разных слав. языков, ср. ч.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kousat (kousá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kouše)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lízat (lízá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líže)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тп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Переход форм деепричастия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в новый класс при этом происходит быстрее, чем у других форм, образованных от основы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250E602-8DBC-5353-3997-EA5A0F56E4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87338"/>
            <a:ext cx="8434388" cy="6191250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Даже это имеет параллель в ч. я., ср.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kázat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(kážu)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деепричастием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kázaje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Крысин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(1974) изучали глаголы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колых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ться (кол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шусь/колых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юсь), мах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(маш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/мах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ю), 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згать (бр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зжу/бр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згаю)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двух разных сочетаниях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пать (к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плю/к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паю)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EFCE6E1E-F0CF-99BD-9A6B-8FCAB608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8454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B5C8F08D-347D-8EF1-9C06-ADDBE713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60363"/>
            <a:ext cx="81359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32871A90-EE11-7F6D-7662-CA395701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4175"/>
            <a:ext cx="85677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70286A9F-2646-E29B-D9FE-F93E54D5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1800"/>
            <a:ext cx="8134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1" name="Picture 2">
            <a:extLst>
              <a:ext uri="{FF2B5EF4-FFF2-40B4-BE49-F238E27FC236}">
                <a16:creationId xmlns:a16="http://schemas.microsoft.com/office/drawing/2014/main" id="{6BC534C9-92F8-4687-5ED2-023B3A48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76688"/>
            <a:ext cx="80645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8D58B396-39E3-7861-5596-9D6A527E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76238"/>
            <a:ext cx="78565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C4790140-66D2-7F16-8BE4-848735C74D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49250" y="287338"/>
            <a:ext cx="8650288" cy="2447925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Отдельно рассматриваются формы деепричастия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конкретно глаголов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махать, брызгать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(полощ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полощ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первых двух частота формы образованной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гораздо выше, чем для форм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59576797-B70C-1AD4-EA66-C55D82C1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665413"/>
            <a:ext cx="807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456A2B1B-D0F5-B6D9-5868-DAE561E4C6B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260350"/>
            <a:ext cx="8713788" cy="6264275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три формы, обычно не выступает в пассиве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Большая часть форм образуется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перифрастически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(описательно)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накл.,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несов. буд.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пассив) 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Формы видов образуются чаще всего на основе словообразовательного материала – приставок, суффиксов, иногда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супплетивно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Отнюдь не все глаголы образуют все формы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есть такие глаголы как одновидовые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(imperfektiva tantum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perfektiva tantum),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безличные, непереходные (не образуют пассив), глаголы состояния (не образуют императив). Кроме этого существуют другие рестрикции, напр. фонетико-фонологические.</a:t>
            </a:r>
          </a:p>
          <a:p>
            <a:pPr marL="339725" indent="-339725" algn="l" eaLnBrk="1" hangingPunct="1">
              <a:spcBef>
                <a:spcPts val="8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C402C04D-1246-2F02-5FD8-0FC2942B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1800"/>
            <a:ext cx="8261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F438A0AE-8C48-0BC4-B5CD-5D8A310F31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42888"/>
            <a:ext cx="8712200" cy="6381750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(1976: 202)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констатируют, что таких и подобных глаголов с колебанием форм – около 40. Колебание не редко регистрируется еще в текстах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XVIII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XIX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вв.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эксцерпциях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авторов, однако, все-таки в общем доминируют формы с чередованием, т. е. формы образованные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 другому непродуктивному классу (это, в конце  концов отвечает и результатам Крысина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1974, с исключением форм деепричастий)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Отдельные глаголы, однако, ведут себя по-разному, иногда формы имеют разные семантические оттенки, более часто они отличаются между собой стилистически, чаще всего таким образом, что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B10A4865-4A40-CF10-C425-B631E30B26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42888"/>
            <a:ext cx="8712200" cy="6381750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традиционные формы с чередованием согласных – стилистически нейтральные, а формы образованные по продуктивным классам – разговорные.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Актуально ситуация могла через 50 лет измениться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DC9C209C-C6FC-7909-DCE5-9C9D325CF73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87338"/>
            <a:ext cx="8434388" cy="6454775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</a:t>
            </a: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Более специфичным случаем является тенденция глаголов типа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обеззубеть, обезлесеть, обезводеть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по Исаченко (тип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краснеть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но с ударением на основе) – перейти 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тип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ходить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Феномен связан с фонетическими условиями (иканье), он является определенным (противоположенным) аналогом образования формы 3-го л. мн. ч.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спряжения с ударением на основе окончанием -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-ют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старомосковском произношении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66C9E2C8-5E50-3FA0-A2A9-89BC2A4FAC1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22275" y="287338"/>
            <a:ext cx="8434388" cy="6454775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отличие от этого случая колебание глаголов типа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обезводет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было 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XX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в. актуальным, частота «новых» форм высокая и кроме этого значительно нарастает от самого пожилого поколения до самой молодой группы респондентов (Крысин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1974: 221n.)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Роль играет в некоторых случаях существование параллельных переходных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класса, ср.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,zeslábnout, vysílit se‘,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обессилить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,oslabit, vysílit‘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Но такая параллель не действует у всех глаголов данной группы (ср.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1976: 212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сл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585BB70C-A6E5-3CDB-E6FA-36BB9391B2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68288"/>
            <a:ext cx="8712200" cy="1647825"/>
          </a:xfrm>
        </p:spPr>
        <p:txBody>
          <a:bodyPr anchor="t"/>
          <a:lstStyle/>
          <a:p>
            <a:pPr marL="336550" indent="-336550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Исследованы были глаголы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опротиветь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 3-м л. мн. ч. или в 1-м л. ед. ч.</a:t>
            </a:r>
          </a:p>
        </p:txBody>
      </p:sp>
      <p:pic>
        <p:nvPicPr>
          <p:cNvPr id="84995" name="Picture 2">
            <a:extLst>
              <a:ext uri="{FF2B5EF4-FFF2-40B4-BE49-F238E27FC236}">
                <a16:creationId xmlns:a16="http://schemas.microsoft.com/office/drawing/2014/main" id="{A5309565-DF2C-FFE0-5074-0B6FBD11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276475"/>
            <a:ext cx="7366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>
            <a:extLst>
              <a:ext uri="{FF2B5EF4-FFF2-40B4-BE49-F238E27FC236}">
                <a16:creationId xmlns:a16="http://schemas.microsoft.com/office/drawing/2014/main" id="{D4369015-6B45-F394-7543-9821C9CA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5913"/>
            <a:ext cx="835183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>
            <a:extLst>
              <a:ext uri="{FF2B5EF4-FFF2-40B4-BE49-F238E27FC236}">
                <a16:creationId xmlns:a16="http://schemas.microsoft.com/office/drawing/2014/main" id="{CCC8C7E1-123D-1777-7D63-5640047F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4788"/>
            <a:ext cx="517525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D794C8B7-2C81-FD07-CE11-3EAA0C91BD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4163" y="287338"/>
            <a:ext cx="8643937" cy="640873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(1976: 21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констатируют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что формы образованные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распространены в разговорной речи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проникают в письменные тексты: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«У таких глаголов, как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выздороветь, опостылеть, опротиветь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нек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др. в устной речи предпочитаются формы по продуктивному классу: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опостылю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опротивлю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Эти формы проникают и в письменные стили.»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Это ситуация почти 45 лет тому назад, между тем могла ситуация измениться. Зализняк (2008) приводит только традиционные формы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(образец 1а,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жалеть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25456BC-B9D8-EF18-269F-E19D92CF972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4163" y="287338"/>
            <a:ext cx="8643937" cy="640873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Викисловарь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показывал некоторое время две парадигмы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ситуация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24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ноября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201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 г.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но позже удалил некодифицированные формы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76C268C-B9BD-D31E-8EC6-2AF942C033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226425" cy="5976937"/>
          </a:xfrm>
        </p:spPr>
        <p:txBody>
          <a:bodyPr anchor="t"/>
          <a:lstStyle/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Часть глагольных форм выражает именной род (м., ж., ср.)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Кроме финитных форм глаголы образуют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инфинитные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формы не выражающие категорию лица, это инфинитив, причастия (традиционно отличаются четыре причастия, но реально их больше), деепричастия (два, с более менее комплементарным видом)</a:t>
            </a:r>
          </a:p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Причастные и деепричастные формы подвержены разным рестрикциям, т.е. не все глаголы образуют все формы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>
            <a:extLst>
              <a:ext uri="{FF2B5EF4-FFF2-40B4-BE49-F238E27FC236}">
                <a16:creationId xmlns:a16="http://schemas.microsoft.com/office/drawing/2014/main" id="{076290BB-AE8D-B587-4163-964A831F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Inhaltsplatzhalter 2">
            <a:extLst>
              <a:ext uri="{FF2B5EF4-FFF2-40B4-BE49-F238E27FC236}">
                <a16:creationId xmlns:a16="http://schemas.microsoft.com/office/drawing/2014/main" id="{65AAE0F0-EAD7-0743-89EC-EB3033D20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260350"/>
            <a:ext cx="8677275" cy="59769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НКРЯ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основной корпус, ноябрь 2015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отношение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опротивят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опротивеют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0 : 1,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обессилю – обесилею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 : 0,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35: 45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Интересна – дистрибуция по годам: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97282" name="Bild 1" descr="Bildschirmfoto 2014-11-27 um 21.28.30.png">
            <a:extLst>
              <a:ext uri="{FF2B5EF4-FFF2-40B4-BE49-F238E27FC236}">
                <a16:creationId xmlns:a16="http://schemas.microsoft.com/office/drawing/2014/main" id="{CF6F43D7-B45C-FC45-51F1-C224F728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863"/>
            <a:ext cx="91440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Inhaltsplatzhalter 2">
            <a:extLst>
              <a:ext uri="{FF2B5EF4-FFF2-40B4-BE49-F238E27FC236}">
                <a16:creationId xmlns:a16="http://schemas.microsoft.com/office/drawing/2014/main" id="{10698E9B-650A-9E91-BED0-397CC2E90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4508500"/>
            <a:ext cx="8785225" cy="2349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Нельзя наблюдать тенденцию в том смысле, что форма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моложе, чем форма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</a:t>
            </a:r>
            <a:endParaRPr lang="ru-RU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форм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выздоровеют</a:t>
            </a:r>
            <a:r>
              <a:rPr lang="de-CH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выздоровят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отношение в корпусе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10: 1,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единственный пример формы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выздоровят 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 конца 90-х гг.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XX</a:t>
            </a:r>
            <a:r>
              <a:rPr lang="ru-RU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в.</a:t>
            </a:r>
            <a:endParaRPr lang="cs-CZ" altLang="de-DE" sz="2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98306" name="Bild 3" descr="Bildschirmfoto 2014-11-27 um 21.28.08.png">
            <a:extLst>
              <a:ext uri="{FF2B5EF4-FFF2-40B4-BE49-F238E27FC236}">
                <a16:creationId xmlns:a16="http://schemas.microsoft.com/office/drawing/2014/main" id="{992EB923-C221-AF26-F0DA-36D98797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C01B0C59-7F65-E00B-6EF9-666465D52D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226425" cy="6480175"/>
          </a:xfrm>
        </p:spPr>
        <p:txBody>
          <a:bodyPr anchor="t"/>
          <a:lstStyle/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Отглагольные существительные типа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писание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чаще всего в русском языке не считают глагольной формой (в отличие от чешского и других западнославянских языков). Причина здесь – разные рестрикции,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бóльшая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вариативность суффиксов, невозможность видовых пар</a:t>
            </a:r>
          </a:p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«Парадигматике лит. русс. языка» Л.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Дюрович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считает 147 форм русского глагола (без личных форм пассива, но включая причастия как таковые)</a:t>
            </a:r>
          </a:p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Количество парадигматических форм глагола, однако, увеличивается из-за существования разных классов глагола: одну и ту же форму можно у разных глаголов образовать по–разному (подобно как у существительных).</a:t>
            </a:r>
          </a:p>
          <a:p>
            <a:pPr marL="339725" indent="-339725" algn="l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44C47E6-8B5D-43F5-2F0D-CE4C704DE12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353425" cy="64087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отличие от существительного можно у глагола наблюдать систематичные альтернации (чередования): это не касается только случаев как 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пиш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фонологически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p,isát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/</a:t>
            </a:r>
            <a:r>
              <a:rPr lang="de-CH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p,išú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 и случаев как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делаю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фонологически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cs-CZ" altLang="de-DE" sz="2000" u="sng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éla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t,/ - 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cs-CZ" altLang="de-DE" sz="2000" u="sng" baseline="-2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cs-CZ" altLang="de-DE" sz="28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élaj</a:t>
            </a:r>
            <a:r>
              <a:rPr lang="cs-CZ" altLang="de-DE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с точки зрения систематики глагольного формоизменения это одно и то же явление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Количество чередований и место, где они вы-ступают, в разных глагольных классах разные, эти различия относятся как раз к их определяющим свойствам: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писать, пишу, пишешь, пишут; нести – несу, несешь, несут; мочь – могу, можешь, могут; любить – люблю, любишь, любят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д.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A911336B-138A-7A46-F33C-8BDB4A58D1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605838" cy="6696075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Самая важная – оппозиция между основой настоящего времени и основой инфинитива: от </a:t>
            </a:r>
            <a:r>
              <a:rPr lang="ru-RU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основы настоящего времени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образуется настоящее время, императив, действительное 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страдательное 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деепричастие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частично и прошедшее время и страдательное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От </a:t>
            </a:r>
            <a:r>
              <a:rPr lang="ru-RU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основы инфинитива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(которую иногда называют основой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.) образуются инфинитив, действительное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деепричастие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чаще всего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форма (т. е. прошедшее время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накл.), частично страдательное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92996E55-9946-9735-84D0-108E6B4F2B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95288" y="188913"/>
            <a:ext cx="8226425" cy="61928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Некоторые глаголы имеют особую основу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исчезнуть, исчезнувший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исчез, исчезла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Основа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у некоторых глагольных классов имеет еще другие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алломорфические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варианты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отдельные глаголы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есть, дать, хотеть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др.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имеют другие особенности</a:t>
            </a: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Для большинства глаголов достаточно знать основу инфинитива и основу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чтобы образовать все формы. Из-за этого словари и учебники обычно приводят инфинитив и 1-ое л. ед. ч., к тому еще – чтобы определить тип ударения – 2-ое л. ед. ч.: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C3F94AF-CF4A-C272-4332-DB3B6D0FD2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88913"/>
            <a:ext cx="8226425" cy="6472237"/>
          </a:xfrm>
        </p:spPr>
        <p:txBody>
          <a:bodyPr anchor="t"/>
          <a:lstStyle/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пиш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п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шешь, люб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любл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бишь,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собственных окончаний невелико, особенно по сравнению со склонением существительного, и особых вариантов окончаний с определенным значением (как, например, у сущ. род. п.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пред. п.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на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у/ю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нет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Парадигмы ударения могут быть разными и независимыми на себе в частичных системах (наст.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императив)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2541</Words>
  <Application>Microsoft Macintosh PowerPoint</Application>
  <PresentationFormat>Bildschirmpräsentation (4:3)</PresentationFormat>
  <Paragraphs>81</Paragraphs>
  <Slides>42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Wingdings</vt:lpstr>
      <vt:lpstr>Larissa-Design</vt:lpstr>
      <vt:lpstr>Актуальные аспекты развития современного русского языка I</vt:lpstr>
      <vt:lpstr>Глагол: несколько общих замечаний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Глагол I: Колебания между классами глаголов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2546</cp:revision>
  <cp:lastPrinted>1601-01-01T00:00:00Z</cp:lastPrinted>
  <dcterms:created xsi:type="dcterms:W3CDTF">2010-03-17T05:32:37Z</dcterms:created>
  <dcterms:modified xsi:type="dcterms:W3CDTF">2023-11-10T14:55:50Z</dcterms:modified>
</cp:coreProperties>
</file>