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57" r:id="rId4"/>
    <p:sldId id="281" r:id="rId5"/>
    <p:sldId id="264" r:id="rId6"/>
    <p:sldId id="265" r:id="rId7"/>
    <p:sldId id="258" r:id="rId8"/>
    <p:sldId id="266" r:id="rId9"/>
    <p:sldId id="267" r:id="rId10"/>
    <p:sldId id="259" r:id="rId11"/>
    <p:sldId id="260" r:id="rId12"/>
    <p:sldId id="279" r:id="rId13"/>
    <p:sldId id="276" r:id="rId14"/>
    <p:sldId id="277" r:id="rId15"/>
    <p:sldId id="261" r:id="rId16"/>
    <p:sldId id="262" r:id="rId17"/>
    <p:sldId id="271" r:id="rId18"/>
    <p:sldId id="272" r:id="rId19"/>
    <p:sldId id="273" r:id="rId20"/>
    <p:sldId id="275" r:id="rId21"/>
    <p:sldId id="274" r:id="rId22"/>
    <p:sldId id="269" r:id="rId23"/>
    <p:sldId id="270" r:id="rId24"/>
    <p:sldId id="263" r:id="rId25"/>
    <p:sldId id="278" r:id="rId26"/>
    <p:sldId id="26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96" y="5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30.11.2017</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44518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5EC1D4A-A796-47C3-A63E-CE236FB377E2}" type="datetimeFigureOut">
              <a:rPr lang="cs-CZ" smtClean="0"/>
              <a:t>30.11.2017</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76991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5EC1D4A-A796-47C3-A63E-CE236FB377E2}" type="datetimeFigureOut">
              <a:rPr lang="cs-CZ" smtClean="0"/>
              <a:t>30.11.2017</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57A5DF-1266-40EA-9282-1E66B9DE06C0}"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29821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30.11.2017</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699982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30.11.2017</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57A5DF-1266-40EA-9282-1E66B9DE06C0}"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6387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30.11.2017</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637878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30.11.2017</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042292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30.11.2017</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07455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30.11.2017</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46544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5EC1D4A-A796-47C3-A63E-CE236FB377E2}" type="datetimeFigureOut">
              <a:rPr lang="cs-CZ" smtClean="0"/>
              <a:t>30.11.2017</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62807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5EC1D4A-A796-47C3-A63E-CE236FB377E2}" type="datetimeFigureOut">
              <a:rPr lang="cs-CZ" smtClean="0"/>
              <a:t>30.11.2017</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83503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5EC1D4A-A796-47C3-A63E-CE236FB377E2}" type="datetimeFigureOut">
              <a:rPr lang="cs-CZ" smtClean="0"/>
              <a:t>30.11.2017</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6970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5EC1D4A-A796-47C3-A63E-CE236FB377E2}" type="datetimeFigureOut">
              <a:rPr lang="cs-CZ" smtClean="0"/>
              <a:t>30.11.2017</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0503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t>30.11.2017</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49099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30.11.2017</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31849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30.11.2017</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87712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5EC1D4A-A796-47C3-A63E-CE236FB377E2}" type="datetimeFigureOut">
              <a:rPr lang="cs-CZ" smtClean="0"/>
              <a:t>30.11.2017</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302723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155734-4D9B-4E87-955F-EFDBE044AE02}"/>
              </a:ext>
            </a:extLst>
          </p:cNvPr>
          <p:cNvSpPr>
            <a:spLocks noGrp="1"/>
          </p:cNvSpPr>
          <p:nvPr>
            <p:ph type="ctrTitle"/>
          </p:nvPr>
        </p:nvSpPr>
        <p:spPr/>
        <p:txBody>
          <a:bodyPr>
            <a:normAutofit/>
          </a:bodyPr>
          <a:lstStyle/>
          <a:p>
            <a:r>
              <a:rPr lang="cs-CZ" sz="4400" dirty="0"/>
              <a:t>Země na obou stranách moře </a:t>
            </a:r>
            <a:endParaRPr lang="en-GB" sz="4400" dirty="0"/>
          </a:p>
        </p:txBody>
      </p:sp>
      <p:sp>
        <p:nvSpPr>
          <p:cNvPr id="3" name="Podnadpis 2">
            <a:extLst>
              <a:ext uri="{FF2B5EF4-FFF2-40B4-BE49-F238E27FC236}">
                <a16:creationId xmlns:a16="http://schemas.microsoft.com/office/drawing/2014/main" id="{FC4C5E50-6761-40F0-9E1B-1D63D8E3E36A}"/>
              </a:ext>
            </a:extLst>
          </p:cNvPr>
          <p:cNvSpPr>
            <a:spLocks noGrp="1"/>
          </p:cNvSpPr>
          <p:nvPr>
            <p:ph type="subTitle" idx="1"/>
          </p:nvPr>
        </p:nvSpPr>
        <p:spPr/>
        <p:txBody>
          <a:bodyPr/>
          <a:lstStyle/>
          <a:p>
            <a:r>
              <a:rPr lang="cs-CZ" dirty="0"/>
              <a:t>Anglo-francouzské vztahy na konci 12. století </a:t>
            </a:r>
            <a:endParaRPr lang="en-GB" dirty="0"/>
          </a:p>
        </p:txBody>
      </p:sp>
    </p:spTree>
    <p:extLst>
      <p:ext uri="{BB962C8B-B14F-4D97-AF65-F5344CB8AC3E}">
        <p14:creationId xmlns:p14="http://schemas.microsoft.com/office/powerpoint/2010/main" val="653636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803359-1D2A-4D00-8F4D-086FE16795FF}"/>
              </a:ext>
            </a:extLst>
          </p:cNvPr>
          <p:cNvSpPr>
            <a:spLocks noGrp="1"/>
          </p:cNvSpPr>
          <p:nvPr>
            <p:ph type="title"/>
          </p:nvPr>
        </p:nvSpPr>
        <p:spPr/>
        <p:txBody>
          <a:bodyPr/>
          <a:lstStyle/>
          <a:p>
            <a:r>
              <a:rPr lang="cs-CZ" dirty="0"/>
              <a:t>Filip a Richard </a:t>
            </a:r>
            <a:endParaRPr lang="en-GB" dirty="0"/>
          </a:p>
        </p:txBody>
      </p:sp>
      <p:sp>
        <p:nvSpPr>
          <p:cNvPr id="3" name="Zástupný symbol pro obsah 2">
            <a:extLst>
              <a:ext uri="{FF2B5EF4-FFF2-40B4-BE49-F238E27FC236}">
                <a16:creationId xmlns:a16="http://schemas.microsoft.com/office/drawing/2014/main" id="{CF3802AA-DC06-4AA1-97E3-0D74C4F051E1}"/>
              </a:ext>
            </a:extLst>
          </p:cNvPr>
          <p:cNvSpPr>
            <a:spLocks noGrp="1"/>
          </p:cNvSpPr>
          <p:nvPr>
            <p:ph idx="1"/>
          </p:nvPr>
        </p:nvSpPr>
        <p:spPr/>
        <p:txBody>
          <a:bodyPr>
            <a:normAutofit fontScale="85000" lnSpcReduction="20000"/>
          </a:bodyPr>
          <a:lstStyle/>
          <a:p>
            <a:r>
              <a:rPr lang="cs-CZ" dirty="0"/>
              <a:t>1187 a 1188 – Richard i Filip přijali kříž a zavázali se k účasti na křížové výpravě </a:t>
            </a:r>
          </a:p>
          <a:p>
            <a:r>
              <a:rPr lang="cs-CZ" dirty="0"/>
              <a:t>leden 1190 – přátelská smlouva mezi Richardem a Filipem v rámci příprav na odjezd do Svaté země </a:t>
            </a:r>
          </a:p>
          <a:p>
            <a:r>
              <a:rPr lang="cs-CZ" dirty="0"/>
              <a:t>4. července 1190 – </a:t>
            </a:r>
            <a:r>
              <a:rPr lang="cs-CZ" dirty="0" err="1"/>
              <a:t>Vézelay</a:t>
            </a:r>
            <a:r>
              <a:rPr lang="cs-CZ" dirty="0"/>
              <a:t> </a:t>
            </a:r>
            <a:r>
              <a:rPr lang="cs-CZ" dirty="0">
                <a:sym typeface="Wingdings" panose="05000000000000000000" pitchFamily="2" charset="2"/>
              </a:rPr>
              <a:t> odjezd na křížovou výpravu (přes </a:t>
            </a:r>
            <a:r>
              <a:rPr lang="cs-CZ" dirty="0" err="1">
                <a:sym typeface="Wingdings" panose="05000000000000000000" pitchFamily="2" charset="2"/>
              </a:rPr>
              <a:t>Messinu</a:t>
            </a:r>
            <a:r>
              <a:rPr lang="cs-CZ" dirty="0">
                <a:sym typeface="Wingdings" panose="05000000000000000000" pitchFamily="2" charset="2"/>
              </a:rPr>
              <a:t>, zde konflikty mezi králi – zejména v otázce Filipovy sestry Alice)</a:t>
            </a:r>
          </a:p>
          <a:p>
            <a:r>
              <a:rPr lang="cs-CZ" dirty="0">
                <a:sym typeface="Wingdings" panose="05000000000000000000" pitchFamily="2" charset="2"/>
              </a:rPr>
              <a:t>smlouva z </a:t>
            </a:r>
            <a:r>
              <a:rPr lang="cs-CZ" dirty="0" err="1">
                <a:sym typeface="Wingdings" panose="05000000000000000000" pitchFamily="2" charset="2"/>
              </a:rPr>
              <a:t>Messiny</a:t>
            </a:r>
            <a:r>
              <a:rPr lang="cs-CZ" dirty="0">
                <a:sym typeface="Wingdings" panose="05000000000000000000" pitchFamily="2" charset="2"/>
              </a:rPr>
              <a:t> – březen 1191</a:t>
            </a:r>
          </a:p>
          <a:p>
            <a:pPr lvl="1"/>
            <a:r>
              <a:rPr lang="cs-CZ" dirty="0">
                <a:sym typeface="Wingdings" panose="05000000000000000000" pitchFamily="2" charset="2"/>
              </a:rPr>
              <a:t>Richard si může vzít koho chce (vyvázán ze slibu vzít si Alici)</a:t>
            </a:r>
          </a:p>
          <a:p>
            <a:pPr lvl="1"/>
            <a:r>
              <a:rPr lang="cs-CZ" dirty="0">
                <a:sym typeface="Wingdings" panose="05000000000000000000" pitchFamily="2" charset="2"/>
              </a:rPr>
              <a:t>Richard podržel Normandský </a:t>
            </a:r>
            <a:r>
              <a:rPr lang="cs-CZ" dirty="0" err="1">
                <a:sym typeface="Wingdings" panose="05000000000000000000" pitchFamily="2" charset="2"/>
              </a:rPr>
              <a:t>Vexin</a:t>
            </a:r>
            <a:r>
              <a:rPr lang="cs-CZ" dirty="0">
                <a:sym typeface="Wingdings" panose="05000000000000000000" pitchFamily="2" charset="2"/>
              </a:rPr>
              <a:t> s </a:t>
            </a:r>
            <a:r>
              <a:rPr lang="cs-CZ" dirty="0" err="1">
                <a:sym typeface="Wingdings" panose="05000000000000000000" pitchFamily="2" charset="2"/>
              </a:rPr>
              <a:t>Gisors</a:t>
            </a:r>
            <a:r>
              <a:rPr lang="cs-CZ" dirty="0">
                <a:sym typeface="Wingdings" panose="05000000000000000000" pitchFamily="2" charset="2"/>
              </a:rPr>
              <a:t> a </a:t>
            </a:r>
            <a:r>
              <a:rPr lang="cs-CZ" dirty="0" err="1">
                <a:sym typeface="Wingdings" panose="05000000000000000000" pitchFamily="2" charset="2"/>
              </a:rPr>
              <a:t>Neufchatel</a:t>
            </a:r>
            <a:r>
              <a:rPr lang="cs-CZ" dirty="0">
                <a:sym typeface="Wingdings" panose="05000000000000000000" pitchFamily="2" charset="2"/>
              </a:rPr>
              <a:t> (existovala pravděpodobně i upravená verze smlouvy, podle které měl Richard </a:t>
            </a:r>
            <a:r>
              <a:rPr lang="cs-CZ" dirty="0" err="1">
                <a:sym typeface="Wingdings" panose="05000000000000000000" pitchFamily="2" charset="2"/>
              </a:rPr>
              <a:t>Vexin</a:t>
            </a:r>
            <a:r>
              <a:rPr lang="cs-CZ" dirty="0">
                <a:sym typeface="Wingdings" panose="05000000000000000000" pitchFamily="2" charset="2"/>
              </a:rPr>
              <a:t> a </a:t>
            </a:r>
            <a:r>
              <a:rPr lang="cs-CZ" dirty="0" err="1">
                <a:sym typeface="Wingdings" panose="05000000000000000000" pitchFamily="2" charset="2"/>
              </a:rPr>
              <a:t>Gisors</a:t>
            </a:r>
            <a:r>
              <a:rPr lang="cs-CZ" dirty="0">
                <a:sym typeface="Wingdings" panose="05000000000000000000" pitchFamily="2" charset="2"/>
              </a:rPr>
              <a:t> odevzdat Filipovi) </a:t>
            </a:r>
          </a:p>
          <a:p>
            <a:pPr lvl="1"/>
            <a:r>
              <a:rPr lang="cs-CZ" dirty="0">
                <a:sym typeface="Wingdings" panose="05000000000000000000" pitchFamily="2" charset="2"/>
              </a:rPr>
              <a:t>další části smlouvy vypořádávají teoretické dědické nároky ve Francii v případě Richardovy nebo Filipovy smrti</a:t>
            </a:r>
          </a:p>
          <a:p>
            <a:pPr lvl="1"/>
            <a:r>
              <a:rPr lang="cs-CZ" dirty="0">
                <a:sym typeface="Wingdings" panose="05000000000000000000" pitchFamily="2" charset="2"/>
              </a:rPr>
              <a:t>Richard potvrdil Filipovi držbu </a:t>
            </a:r>
            <a:r>
              <a:rPr lang="cs-CZ" dirty="0" err="1">
                <a:sym typeface="Wingdings" panose="05000000000000000000" pitchFamily="2" charset="2"/>
              </a:rPr>
              <a:t>Issoudunu</a:t>
            </a:r>
            <a:r>
              <a:rPr lang="cs-CZ" dirty="0">
                <a:sym typeface="Wingdings" panose="05000000000000000000" pitchFamily="2" charset="2"/>
              </a:rPr>
              <a:t>, </a:t>
            </a:r>
            <a:r>
              <a:rPr lang="cs-CZ" dirty="0" err="1">
                <a:sym typeface="Wingdings" panose="05000000000000000000" pitchFamily="2" charset="2"/>
              </a:rPr>
              <a:t>Gracay</a:t>
            </a:r>
            <a:r>
              <a:rPr lang="cs-CZ" dirty="0">
                <a:sym typeface="Wingdings" panose="05000000000000000000" pitchFamily="2" charset="2"/>
              </a:rPr>
              <a:t> a zřekl se nároků na </a:t>
            </a:r>
            <a:r>
              <a:rPr lang="cs-CZ" dirty="0" err="1">
                <a:sym typeface="Wingdings" panose="05000000000000000000" pitchFamily="2" charset="2"/>
              </a:rPr>
              <a:t>Auverge</a:t>
            </a:r>
            <a:r>
              <a:rPr lang="cs-CZ" dirty="0">
                <a:sym typeface="Wingdings" panose="05000000000000000000" pitchFamily="2" charset="2"/>
              </a:rPr>
              <a:t>, zaplatil Filipovi 10 000 stříbrných marek jako kompenzaci za zrušený sňatek s Alicí </a:t>
            </a:r>
          </a:p>
          <a:p>
            <a:pPr lvl="1"/>
            <a:r>
              <a:rPr lang="cs-CZ" dirty="0">
                <a:sym typeface="Wingdings" panose="05000000000000000000" pitchFamily="2" charset="2"/>
              </a:rPr>
              <a:t>Filip odevzdal Richardovi Cahors a </a:t>
            </a:r>
            <a:r>
              <a:rPr lang="cs-CZ" dirty="0" err="1">
                <a:sym typeface="Wingdings" panose="05000000000000000000" pitchFamily="2" charset="2"/>
              </a:rPr>
              <a:t>Quercy</a:t>
            </a:r>
            <a:r>
              <a:rPr lang="cs-CZ" dirty="0">
                <a:sym typeface="Wingdings" panose="05000000000000000000" pitchFamily="2" charset="2"/>
              </a:rPr>
              <a:t> </a:t>
            </a:r>
            <a:endParaRPr lang="en-GB" dirty="0"/>
          </a:p>
        </p:txBody>
      </p:sp>
    </p:spTree>
    <p:extLst>
      <p:ext uri="{BB962C8B-B14F-4D97-AF65-F5344CB8AC3E}">
        <p14:creationId xmlns:p14="http://schemas.microsoft.com/office/powerpoint/2010/main" val="420848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CC600F-E51C-4CF1-9609-166843345156}"/>
              </a:ext>
            </a:extLst>
          </p:cNvPr>
          <p:cNvSpPr>
            <a:spLocks noGrp="1"/>
          </p:cNvSpPr>
          <p:nvPr>
            <p:ph type="title"/>
          </p:nvPr>
        </p:nvSpPr>
        <p:spPr/>
        <p:txBody>
          <a:bodyPr/>
          <a:lstStyle/>
          <a:p>
            <a:r>
              <a:rPr lang="cs-CZ" dirty="0"/>
              <a:t>Filip a Jan </a:t>
            </a:r>
            <a:endParaRPr lang="en-GB" dirty="0"/>
          </a:p>
        </p:txBody>
      </p:sp>
      <p:sp>
        <p:nvSpPr>
          <p:cNvPr id="3" name="Zástupný symbol pro obsah 2">
            <a:extLst>
              <a:ext uri="{FF2B5EF4-FFF2-40B4-BE49-F238E27FC236}">
                <a16:creationId xmlns:a16="http://schemas.microsoft.com/office/drawing/2014/main" id="{43B2A6FC-5344-4C2A-8D63-1ABED3F0009B}"/>
              </a:ext>
            </a:extLst>
          </p:cNvPr>
          <p:cNvSpPr>
            <a:spLocks noGrp="1"/>
          </p:cNvSpPr>
          <p:nvPr>
            <p:ph idx="1"/>
          </p:nvPr>
        </p:nvSpPr>
        <p:spPr/>
        <p:txBody>
          <a:bodyPr>
            <a:normAutofit fontScale="77500" lnSpcReduction="20000"/>
          </a:bodyPr>
          <a:lstStyle/>
          <a:p>
            <a:r>
              <a:rPr lang="cs-CZ" dirty="0"/>
              <a:t>Jan se pokusil několikrát v době Richardovy nepřítomnosti zmocnit jeho zemí </a:t>
            </a:r>
            <a:r>
              <a:rPr lang="cs-CZ" dirty="0">
                <a:sym typeface="Wingdings" panose="05000000000000000000" pitchFamily="2" charset="2"/>
              </a:rPr>
              <a:t> za podpory Filipa II. Augusta  vrátil se ze Svaté země v prosinci 1191  pokus o získání území anglického krále na kontinentě – nejprve se snažil využít upravené verze Messinské smlouvy k zisku </a:t>
            </a:r>
            <a:r>
              <a:rPr lang="cs-CZ" dirty="0" err="1">
                <a:sym typeface="Wingdings" panose="05000000000000000000" pitchFamily="2" charset="2"/>
              </a:rPr>
              <a:t>Gisors</a:t>
            </a:r>
            <a:r>
              <a:rPr lang="cs-CZ" dirty="0">
                <a:sym typeface="Wingdings" panose="05000000000000000000" pitchFamily="2" charset="2"/>
              </a:rPr>
              <a:t> a </a:t>
            </a:r>
            <a:r>
              <a:rPr lang="cs-CZ" dirty="0" err="1">
                <a:sym typeface="Wingdings" panose="05000000000000000000" pitchFamily="2" charset="2"/>
              </a:rPr>
              <a:t>Vexinu</a:t>
            </a:r>
            <a:r>
              <a:rPr lang="cs-CZ" dirty="0">
                <a:sym typeface="Wingdings" panose="05000000000000000000" pitchFamily="2" charset="2"/>
              </a:rPr>
              <a:t> (normandské elity odmítly země vydat)  pak snaha získat na svojí stranu Jana (slib sňatku s Alicí, pomoc při získání anglického trůnu)  sblížení zmařeno Eleonorou </a:t>
            </a:r>
            <a:r>
              <a:rPr lang="cs-CZ" dirty="0" err="1">
                <a:sym typeface="Wingdings" panose="05000000000000000000" pitchFamily="2" charset="2"/>
              </a:rPr>
              <a:t>Akvitánskou</a:t>
            </a:r>
            <a:r>
              <a:rPr lang="cs-CZ" dirty="0">
                <a:sym typeface="Wingdings" panose="05000000000000000000" pitchFamily="2" charset="2"/>
              </a:rPr>
              <a:t> a Richardovými správci v Anglii </a:t>
            </a:r>
          </a:p>
          <a:p>
            <a:r>
              <a:rPr lang="cs-CZ" dirty="0">
                <a:sym typeface="Wingdings" panose="05000000000000000000" pitchFamily="2" charset="2"/>
              </a:rPr>
              <a:t>Filip se následně snažil přesvědčit francouzské elity k invazi do Normandie  odmítnut s argumentem, že není možné útočit na území křižáka </a:t>
            </a:r>
            <a:endParaRPr lang="cs-CZ" dirty="0"/>
          </a:p>
          <a:p>
            <a:r>
              <a:rPr lang="cs-CZ" dirty="0"/>
              <a:t>Prosinec 1192 – Richard zajat Leopoldem Rakouským na cestě z křížové výpravy </a:t>
            </a:r>
            <a:r>
              <a:rPr lang="cs-CZ" dirty="0">
                <a:sym typeface="Wingdings" panose="05000000000000000000" pitchFamily="2" charset="2"/>
              </a:rPr>
              <a:t> Jan v lednu 1193 odjel do Normandie  smlouva s Filipem Augustem  složil mu lenní slib za Normandii (</a:t>
            </a:r>
            <a:r>
              <a:rPr lang="cs-CZ" dirty="0" err="1">
                <a:sym typeface="Wingdings" panose="05000000000000000000" pitchFamily="2" charset="2"/>
              </a:rPr>
              <a:t>Howden</a:t>
            </a:r>
            <a:r>
              <a:rPr lang="cs-CZ" dirty="0">
                <a:sym typeface="Wingdings" panose="05000000000000000000" pitchFamily="2" charset="2"/>
              </a:rPr>
              <a:t> říká, že i za Anglii), slíbil oženit se s Alicí, odevzdat </a:t>
            </a:r>
            <a:r>
              <a:rPr lang="cs-CZ" dirty="0" err="1">
                <a:sym typeface="Wingdings" panose="05000000000000000000" pitchFamily="2" charset="2"/>
              </a:rPr>
              <a:t>Vexin</a:t>
            </a:r>
            <a:r>
              <a:rPr lang="cs-CZ" dirty="0">
                <a:sym typeface="Wingdings" panose="05000000000000000000" pitchFamily="2" charset="2"/>
              </a:rPr>
              <a:t> a </a:t>
            </a:r>
            <a:r>
              <a:rPr lang="cs-CZ" dirty="0" err="1">
                <a:sym typeface="Wingdings" panose="05000000000000000000" pitchFamily="2" charset="2"/>
              </a:rPr>
              <a:t>Gisors</a:t>
            </a:r>
            <a:r>
              <a:rPr lang="cs-CZ" dirty="0">
                <a:sym typeface="Wingdings" panose="05000000000000000000" pitchFamily="2" charset="2"/>
              </a:rPr>
              <a:t>, měl získat </a:t>
            </a:r>
            <a:r>
              <a:rPr lang="cs-CZ" dirty="0" err="1">
                <a:sym typeface="Wingdings" panose="05000000000000000000" pitchFamily="2" charset="2"/>
              </a:rPr>
              <a:t>Artois</a:t>
            </a:r>
            <a:r>
              <a:rPr lang="cs-CZ" dirty="0">
                <a:sym typeface="Wingdings" panose="05000000000000000000" pitchFamily="2" charset="2"/>
              </a:rPr>
              <a:t> </a:t>
            </a:r>
          </a:p>
          <a:p>
            <a:r>
              <a:rPr lang="cs-CZ" dirty="0">
                <a:sym typeface="Wingdings" panose="05000000000000000000" pitchFamily="2" charset="2"/>
              </a:rPr>
              <a:t>Filip zahájil útok na Normandii, Jan operoval v Anglii  jejich postup narazil na odpor Richardových věrných  dočasné příměří mezi Filipem a Richardovými zástupci (červen 1193)</a:t>
            </a:r>
            <a:endParaRPr lang="cs-CZ" dirty="0"/>
          </a:p>
          <a:p>
            <a:r>
              <a:rPr lang="cs-CZ" dirty="0"/>
              <a:t>Snahy Filipa i Jana o vyjednávání s Jindřichem VI. o pozdržení Richardova propuštění </a:t>
            </a:r>
            <a:r>
              <a:rPr lang="cs-CZ" dirty="0">
                <a:sym typeface="Wingdings" panose="05000000000000000000" pitchFamily="2" charset="2"/>
              </a:rPr>
              <a:t></a:t>
            </a:r>
            <a:r>
              <a:rPr lang="en-GB" dirty="0">
                <a:sym typeface="Wingdings" panose="05000000000000000000" pitchFamily="2" charset="2"/>
              </a:rPr>
              <a:t> </a:t>
            </a:r>
            <a:r>
              <a:rPr lang="cs-CZ" dirty="0">
                <a:sym typeface="Wingdings" panose="05000000000000000000" pitchFamily="2" charset="2"/>
              </a:rPr>
              <a:t>leden 1194 nová smlouva Jana s Filipem  odevzdání většiny Normandie (kromě Rouenu) a území v </a:t>
            </a:r>
            <a:r>
              <a:rPr lang="cs-CZ" dirty="0" err="1">
                <a:sym typeface="Wingdings" panose="05000000000000000000" pitchFamily="2" charset="2"/>
              </a:rPr>
              <a:t>Touraine</a:t>
            </a:r>
            <a:r>
              <a:rPr lang="cs-CZ" dirty="0">
                <a:sym typeface="Wingdings" panose="05000000000000000000" pitchFamily="2" charset="2"/>
              </a:rPr>
              <a:t> Filipovi, Jan mu složil lenní hold</a:t>
            </a:r>
            <a:endParaRPr lang="en-GB" dirty="0"/>
          </a:p>
        </p:txBody>
      </p:sp>
    </p:spTree>
    <p:extLst>
      <p:ext uri="{BB962C8B-B14F-4D97-AF65-F5344CB8AC3E}">
        <p14:creationId xmlns:p14="http://schemas.microsoft.com/office/powerpoint/2010/main" val="293714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24C33C-F0C2-4B6B-919B-C1D509C22F85}"/>
              </a:ext>
            </a:extLst>
          </p:cNvPr>
          <p:cNvSpPr>
            <a:spLocks noGrp="1"/>
          </p:cNvSpPr>
          <p:nvPr>
            <p:ph type="title"/>
          </p:nvPr>
        </p:nvSpPr>
        <p:spPr/>
        <p:txBody>
          <a:bodyPr/>
          <a:lstStyle/>
          <a:p>
            <a:endParaRPr lang="en-GB"/>
          </a:p>
        </p:txBody>
      </p:sp>
      <p:sp>
        <p:nvSpPr>
          <p:cNvPr id="3" name="Zástupný symbol pro obsah 2">
            <a:extLst>
              <a:ext uri="{FF2B5EF4-FFF2-40B4-BE49-F238E27FC236}">
                <a16:creationId xmlns:a16="http://schemas.microsoft.com/office/drawing/2014/main" id="{00A4FDFC-5A44-4E1C-A7A0-6660FDD6F7D8}"/>
              </a:ext>
            </a:extLst>
          </p:cNvPr>
          <p:cNvSpPr>
            <a:spLocks noGrp="1"/>
          </p:cNvSpPr>
          <p:nvPr>
            <p:ph idx="1"/>
          </p:nvPr>
        </p:nvSpPr>
        <p:spPr/>
        <p:txBody>
          <a:bodyPr/>
          <a:lstStyle/>
          <a:p>
            <a:endParaRPr lang="en-GB"/>
          </a:p>
        </p:txBody>
      </p:sp>
      <p:pic>
        <p:nvPicPr>
          <p:cNvPr id="5122" name="Picture 2" descr="An illuminated picture of King John riding a white horse and accompanied by four hounds. The king is chasing a stag, and several rabbits can be seen at the bottom of the picture.">
            <a:extLst>
              <a:ext uri="{FF2B5EF4-FFF2-40B4-BE49-F238E27FC236}">
                <a16:creationId xmlns:a16="http://schemas.microsoft.com/office/drawing/2014/main" id="{0525E1F7-CFA5-4396-8F3C-5D122A045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260648"/>
            <a:ext cx="7620000" cy="631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79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B1B113-DE90-4F26-8FE4-46887C7C709F}"/>
              </a:ext>
            </a:extLst>
          </p:cNvPr>
          <p:cNvSpPr>
            <a:spLocks noGrp="1"/>
          </p:cNvSpPr>
          <p:nvPr>
            <p:ph type="title"/>
          </p:nvPr>
        </p:nvSpPr>
        <p:spPr/>
        <p:txBody>
          <a:bodyPr/>
          <a:lstStyle/>
          <a:p>
            <a:endParaRPr lang="en-GB"/>
          </a:p>
        </p:txBody>
      </p:sp>
      <p:sp>
        <p:nvSpPr>
          <p:cNvPr id="3" name="Zástupný symbol pro obsah 2">
            <a:extLst>
              <a:ext uri="{FF2B5EF4-FFF2-40B4-BE49-F238E27FC236}">
                <a16:creationId xmlns:a16="http://schemas.microsoft.com/office/drawing/2014/main" id="{126DAD4E-E99A-44FE-9DB2-1ED4B10A68BD}"/>
              </a:ext>
            </a:extLst>
          </p:cNvPr>
          <p:cNvSpPr>
            <a:spLocks noGrp="1"/>
          </p:cNvSpPr>
          <p:nvPr>
            <p:ph idx="1"/>
          </p:nvPr>
        </p:nvSpPr>
        <p:spPr/>
        <p:txBody>
          <a:bodyPr/>
          <a:lstStyle/>
          <a:p>
            <a:endParaRPr lang="en-GB"/>
          </a:p>
        </p:txBody>
      </p:sp>
      <p:pic>
        <p:nvPicPr>
          <p:cNvPr id="3074" name="Picture 2" descr="https://upload.wikimedia.org/wikipedia/commons/4/40/Cartenormandie2.PNG">
            <a:extLst>
              <a:ext uri="{FF2B5EF4-FFF2-40B4-BE49-F238E27FC236}">
                <a16:creationId xmlns:a16="http://schemas.microsoft.com/office/drawing/2014/main" id="{E2BD3DF0-447D-49BB-8992-B29E11889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116632"/>
            <a:ext cx="9052939" cy="649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9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E1CAFE4-32D7-40EB-B5EA-980F9AA25273}"/>
              </a:ext>
            </a:extLst>
          </p:cNvPr>
          <p:cNvPicPr>
            <a:picLocks noChangeAspect="1"/>
          </p:cNvPicPr>
          <p:nvPr/>
        </p:nvPicPr>
        <p:blipFill>
          <a:blip r:embed="rId2"/>
          <a:stretch>
            <a:fillRect/>
          </a:stretch>
        </p:blipFill>
        <p:spPr>
          <a:xfrm rot="5400000">
            <a:off x="3181075" y="-1144908"/>
            <a:ext cx="6333903" cy="9433048"/>
          </a:xfrm>
          <a:prstGeom prst="rect">
            <a:avLst/>
          </a:prstGeom>
        </p:spPr>
      </p:pic>
    </p:spTree>
    <p:extLst>
      <p:ext uri="{BB962C8B-B14F-4D97-AF65-F5344CB8AC3E}">
        <p14:creationId xmlns:p14="http://schemas.microsoft.com/office/powerpoint/2010/main" val="1696073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C0D773-63BE-4EC1-9E13-93415D0DC05F}"/>
              </a:ext>
            </a:extLst>
          </p:cNvPr>
          <p:cNvSpPr>
            <a:spLocks noGrp="1"/>
          </p:cNvSpPr>
          <p:nvPr>
            <p:ph type="title"/>
          </p:nvPr>
        </p:nvSpPr>
        <p:spPr/>
        <p:txBody>
          <a:bodyPr/>
          <a:lstStyle/>
          <a:p>
            <a:r>
              <a:rPr lang="cs-CZ" dirty="0"/>
              <a:t>Lev se utrhl ze řetězu </a:t>
            </a:r>
            <a:endParaRPr lang="en-GB" dirty="0"/>
          </a:p>
        </p:txBody>
      </p:sp>
      <p:sp>
        <p:nvSpPr>
          <p:cNvPr id="3" name="Zástupný symbol pro obsah 2">
            <a:extLst>
              <a:ext uri="{FF2B5EF4-FFF2-40B4-BE49-F238E27FC236}">
                <a16:creationId xmlns:a16="http://schemas.microsoft.com/office/drawing/2014/main" id="{6258CF89-92EA-45FA-A4B9-5640422BDA51}"/>
              </a:ext>
            </a:extLst>
          </p:cNvPr>
          <p:cNvSpPr>
            <a:spLocks noGrp="1"/>
          </p:cNvSpPr>
          <p:nvPr>
            <p:ph idx="1"/>
          </p:nvPr>
        </p:nvSpPr>
        <p:spPr/>
        <p:txBody>
          <a:bodyPr>
            <a:normAutofit lnSpcReduction="10000"/>
          </a:bodyPr>
          <a:lstStyle/>
          <a:p>
            <a:r>
              <a:rPr lang="cs-CZ" dirty="0"/>
              <a:t>Richard propuštěn v únoru 1194 </a:t>
            </a:r>
            <a:r>
              <a:rPr lang="cs-CZ" dirty="0">
                <a:sym typeface="Wingdings" panose="05000000000000000000" pitchFamily="2" charset="2"/>
              </a:rPr>
              <a:t>  návrat do Anglie  pacifikace Jana a jeho stoupenců  odjezd do Normandie </a:t>
            </a:r>
          </a:p>
          <a:p>
            <a:r>
              <a:rPr lang="cs-CZ" dirty="0">
                <a:sym typeface="Wingdings" panose="05000000000000000000" pitchFamily="2" charset="2"/>
              </a:rPr>
              <a:t>1194 – 1199 série válečných konfliktů s Filipem Augustem  snaha o restituci území ztracených v době zajetí </a:t>
            </a:r>
          </a:p>
          <a:p>
            <a:r>
              <a:rPr lang="cs-CZ" dirty="0">
                <a:sym typeface="Wingdings" panose="05000000000000000000" pitchFamily="2" charset="2"/>
              </a:rPr>
              <a:t>červenec 1194 – bitva u </a:t>
            </a:r>
            <a:r>
              <a:rPr lang="cs-CZ" dirty="0" err="1">
                <a:sym typeface="Wingdings" panose="05000000000000000000" pitchFamily="2" charset="2"/>
              </a:rPr>
              <a:t>Frétevalu</a:t>
            </a:r>
            <a:r>
              <a:rPr lang="cs-CZ" dirty="0">
                <a:sym typeface="Wingdings" panose="05000000000000000000" pitchFamily="2" charset="2"/>
              </a:rPr>
              <a:t>  porážka Filipa Augusta – Richard získal nazpět </a:t>
            </a:r>
            <a:r>
              <a:rPr lang="cs-CZ" dirty="0" err="1">
                <a:sym typeface="Wingdings" panose="05000000000000000000" pitchFamily="2" charset="2"/>
              </a:rPr>
              <a:t>Berry</a:t>
            </a:r>
            <a:r>
              <a:rPr lang="cs-CZ" dirty="0">
                <a:sym typeface="Wingdings" panose="05000000000000000000" pitchFamily="2" charset="2"/>
              </a:rPr>
              <a:t>, </a:t>
            </a:r>
            <a:r>
              <a:rPr lang="cs-CZ" dirty="0" err="1">
                <a:sym typeface="Wingdings" panose="05000000000000000000" pitchFamily="2" charset="2"/>
              </a:rPr>
              <a:t>Auvergne</a:t>
            </a:r>
            <a:r>
              <a:rPr lang="cs-CZ" dirty="0">
                <a:sym typeface="Wingdings" panose="05000000000000000000" pitchFamily="2" charset="2"/>
              </a:rPr>
              <a:t>, ztracené části Normandie mimo </a:t>
            </a:r>
            <a:r>
              <a:rPr lang="cs-CZ" dirty="0" err="1">
                <a:sym typeface="Wingdings" panose="05000000000000000000" pitchFamily="2" charset="2"/>
              </a:rPr>
              <a:t>Vexin</a:t>
            </a:r>
            <a:r>
              <a:rPr lang="cs-CZ" dirty="0">
                <a:sym typeface="Wingdings" panose="05000000000000000000" pitchFamily="2" charset="2"/>
              </a:rPr>
              <a:t> a </a:t>
            </a:r>
            <a:r>
              <a:rPr lang="cs-CZ" dirty="0" err="1">
                <a:sym typeface="Wingdings" panose="05000000000000000000" pitchFamily="2" charset="2"/>
              </a:rPr>
              <a:t>Gisors</a:t>
            </a:r>
            <a:r>
              <a:rPr lang="cs-CZ" dirty="0">
                <a:sym typeface="Wingdings" panose="05000000000000000000" pitchFamily="2" charset="2"/>
              </a:rPr>
              <a:t> </a:t>
            </a:r>
          </a:p>
          <a:p>
            <a:r>
              <a:rPr lang="cs-CZ" dirty="0">
                <a:sym typeface="Wingdings" panose="05000000000000000000" pitchFamily="2" charset="2"/>
              </a:rPr>
              <a:t>leden 1196 – smlouva z </a:t>
            </a:r>
            <a:r>
              <a:rPr lang="cs-CZ" dirty="0" err="1">
                <a:sym typeface="Wingdings" panose="05000000000000000000" pitchFamily="2" charset="2"/>
              </a:rPr>
              <a:t>Louviers</a:t>
            </a:r>
            <a:endParaRPr lang="cs-CZ" dirty="0">
              <a:sym typeface="Wingdings" panose="05000000000000000000" pitchFamily="2" charset="2"/>
            </a:endParaRPr>
          </a:p>
          <a:p>
            <a:pPr lvl="1"/>
            <a:r>
              <a:rPr lang="cs-CZ" dirty="0">
                <a:sym typeface="Wingdings" panose="05000000000000000000" pitchFamily="2" charset="2"/>
              </a:rPr>
              <a:t>Richard uznal francouzskou držbu </a:t>
            </a:r>
            <a:r>
              <a:rPr lang="cs-CZ" dirty="0" err="1">
                <a:sym typeface="Wingdings" panose="05000000000000000000" pitchFamily="2" charset="2"/>
              </a:rPr>
              <a:t>Gisors</a:t>
            </a:r>
            <a:r>
              <a:rPr lang="cs-CZ" dirty="0">
                <a:sym typeface="Wingdings" panose="05000000000000000000" pitchFamily="2" charset="2"/>
              </a:rPr>
              <a:t>, </a:t>
            </a:r>
            <a:r>
              <a:rPr lang="cs-CZ" dirty="0" err="1">
                <a:sym typeface="Wingdings" panose="05000000000000000000" pitchFamily="2" charset="2"/>
              </a:rPr>
              <a:t>Vexinu</a:t>
            </a:r>
            <a:r>
              <a:rPr lang="cs-CZ" dirty="0">
                <a:sym typeface="Wingdings" panose="05000000000000000000" pitchFamily="2" charset="2"/>
              </a:rPr>
              <a:t>, </a:t>
            </a:r>
            <a:r>
              <a:rPr lang="cs-CZ" dirty="0" err="1">
                <a:sym typeface="Wingdings" panose="05000000000000000000" pitchFamily="2" charset="2"/>
              </a:rPr>
              <a:t>Neufle</a:t>
            </a:r>
            <a:r>
              <a:rPr lang="cs-CZ" dirty="0">
                <a:sym typeface="Wingdings" panose="05000000000000000000" pitchFamily="2" charset="2"/>
              </a:rPr>
              <a:t>, </a:t>
            </a:r>
            <a:r>
              <a:rPr lang="cs-CZ" dirty="0" err="1">
                <a:sym typeface="Wingdings" panose="05000000000000000000" pitchFamily="2" charset="2"/>
              </a:rPr>
              <a:t>Nonancourt</a:t>
            </a:r>
            <a:r>
              <a:rPr lang="cs-CZ" dirty="0">
                <a:sym typeface="Wingdings" panose="05000000000000000000" pitchFamily="2" charset="2"/>
              </a:rPr>
              <a:t>…</a:t>
            </a:r>
          </a:p>
          <a:p>
            <a:pPr lvl="1"/>
            <a:r>
              <a:rPr lang="cs-CZ" dirty="0">
                <a:sym typeface="Wingdings" panose="05000000000000000000" pitchFamily="2" charset="2"/>
              </a:rPr>
              <a:t>Filip uznal Richardovu držbu </a:t>
            </a:r>
            <a:r>
              <a:rPr lang="cs-CZ" dirty="0" err="1">
                <a:sym typeface="Wingdings" panose="05000000000000000000" pitchFamily="2" charset="2"/>
              </a:rPr>
              <a:t>Issoudunu</a:t>
            </a:r>
            <a:r>
              <a:rPr lang="cs-CZ" dirty="0">
                <a:sym typeface="Wingdings" panose="05000000000000000000" pitchFamily="2" charset="2"/>
              </a:rPr>
              <a:t>, </a:t>
            </a:r>
            <a:r>
              <a:rPr lang="cs-CZ" dirty="0" err="1">
                <a:sym typeface="Wingdings" panose="05000000000000000000" pitchFamily="2" charset="2"/>
              </a:rPr>
              <a:t>Gracay</a:t>
            </a:r>
            <a:r>
              <a:rPr lang="cs-CZ" dirty="0">
                <a:sym typeface="Wingdings" panose="05000000000000000000" pitchFamily="2" charset="2"/>
              </a:rPr>
              <a:t>, </a:t>
            </a:r>
            <a:r>
              <a:rPr lang="cs-CZ" dirty="0" err="1">
                <a:sym typeface="Wingdings" panose="05000000000000000000" pitchFamily="2" charset="2"/>
              </a:rPr>
              <a:t>Chatillonu-sur-Cher</a:t>
            </a:r>
            <a:r>
              <a:rPr lang="cs-CZ" dirty="0">
                <a:sym typeface="Wingdings" panose="05000000000000000000" pitchFamily="2" charset="2"/>
              </a:rPr>
              <a:t>, hrabství </a:t>
            </a:r>
            <a:r>
              <a:rPr lang="cs-CZ" dirty="0" err="1">
                <a:sym typeface="Wingdings" panose="05000000000000000000" pitchFamily="2" charset="2"/>
              </a:rPr>
              <a:t>Eu</a:t>
            </a:r>
            <a:r>
              <a:rPr lang="cs-CZ" dirty="0">
                <a:sym typeface="Wingdings" panose="05000000000000000000" pitchFamily="2" charset="2"/>
              </a:rPr>
              <a:t>, </a:t>
            </a:r>
            <a:r>
              <a:rPr lang="cs-CZ" dirty="0" err="1">
                <a:sym typeface="Wingdings" panose="05000000000000000000" pitchFamily="2" charset="2"/>
              </a:rPr>
              <a:t>Aumale</a:t>
            </a:r>
            <a:r>
              <a:rPr lang="cs-CZ" dirty="0">
                <a:sym typeface="Wingdings" panose="05000000000000000000" pitchFamily="2" charset="2"/>
              </a:rPr>
              <a:t>, </a:t>
            </a:r>
            <a:r>
              <a:rPr lang="cs-CZ" dirty="0" err="1">
                <a:sym typeface="Wingdings" panose="05000000000000000000" pitchFamily="2" charset="2"/>
              </a:rPr>
              <a:t>Arques</a:t>
            </a:r>
            <a:r>
              <a:rPr lang="cs-CZ" dirty="0">
                <a:sym typeface="Wingdings" panose="05000000000000000000" pitchFamily="2" charset="2"/>
              </a:rPr>
              <a:t>…</a:t>
            </a:r>
          </a:p>
          <a:p>
            <a:pPr lvl="1"/>
            <a:r>
              <a:rPr lang="cs-CZ" dirty="0">
                <a:sym typeface="Wingdings" panose="05000000000000000000" pitchFamily="2" charset="2"/>
              </a:rPr>
              <a:t>další body se týkaly majetků arcibiskupa z Rouenu v údolí Seiny – </a:t>
            </a:r>
            <a:r>
              <a:rPr lang="cs-CZ" dirty="0" err="1">
                <a:sym typeface="Wingdings" panose="05000000000000000000" pitchFamily="2" charset="2"/>
              </a:rPr>
              <a:t>Andely</a:t>
            </a:r>
            <a:r>
              <a:rPr lang="cs-CZ" dirty="0">
                <a:sym typeface="Wingdings" panose="05000000000000000000" pitchFamily="2" charset="2"/>
              </a:rPr>
              <a:t> (mimo jiné smlouva určovala, že nesmí být opevněno) </a:t>
            </a:r>
            <a:endParaRPr lang="en-GB" dirty="0"/>
          </a:p>
        </p:txBody>
      </p:sp>
    </p:spTree>
    <p:extLst>
      <p:ext uri="{BB962C8B-B14F-4D97-AF65-F5344CB8AC3E}">
        <p14:creationId xmlns:p14="http://schemas.microsoft.com/office/powerpoint/2010/main" val="52231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5B3C86-4321-475B-AFCE-B119BB39CA71}"/>
              </a:ext>
            </a:extLst>
          </p:cNvPr>
          <p:cNvSpPr>
            <a:spLocks noGrp="1"/>
          </p:cNvSpPr>
          <p:nvPr>
            <p:ph type="title"/>
          </p:nvPr>
        </p:nvSpPr>
        <p:spPr/>
        <p:txBody>
          <a:bodyPr/>
          <a:lstStyle/>
          <a:p>
            <a:r>
              <a:rPr lang="cs-CZ" dirty="0" err="1"/>
              <a:t>Chateau</a:t>
            </a:r>
            <a:r>
              <a:rPr lang="cs-CZ" dirty="0"/>
              <a:t> </a:t>
            </a:r>
            <a:r>
              <a:rPr lang="cs-CZ" dirty="0" err="1"/>
              <a:t>Gaillard</a:t>
            </a:r>
            <a:r>
              <a:rPr lang="cs-CZ" dirty="0"/>
              <a:t> </a:t>
            </a:r>
            <a:endParaRPr lang="en-GB" dirty="0"/>
          </a:p>
        </p:txBody>
      </p:sp>
      <p:sp>
        <p:nvSpPr>
          <p:cNvPr id="3" name="Zástupný symbol pro obsah 2">
            <a:extLst>
              <a:ext uri="{FF2B5EF4-FFF2-40B4-BE49-F238E27FC236}">
                <a16:creationId xmlns:a16="http://schemas.microsoft.com/office/drawing/2014/main" id="{24337677-8C54-44AA-A3A2-D2DDF175ADF7}"/>
              </a:ext>
            </a:extLst>
          </p:cNvPr>
          <p:cNvSpPr>
            <a:spLocks noGrp="1"/>
          </p:cNvSpPr>
          <p:nvPr>
            <p:ph idx="1"/>
          </p:nvPr>
        </p:nvSpPr>
        <p:spPr/>
        <p:txBody>
          <a:bodyPr/>
          <a:lstStyle/>
          <a:p>
            <a:r>
              <a:rPr lang="cs-CZ" dirty="0"/>
              <a:t>Obranný systém v předpolí Rouenu </a:t>
            </a:r>
            <a:r>
              <a:rPr lang="cs-CZ" dirty="0">
                <a:sym typeface="Wingdings" panose="05000000000000000000" pitchFamily="2" charset="2"/>
              </a:rPr>
              <a:t> ochrana hlavního města před francouzskou invazí </a:t>
            </a:r>
          </a:p>
          <a:p>
            <a:r>
              <a:rPr lang="cs-CZ" dirty="0">
                <a:sym typeface="Wingdings" panose="05000000000000000000" pitchFamily="2" charset="2"/>
              </a:rPr>
              <a:t>Budování fortifikací v prostoru Les </a:t>
            </a:r>
            <a:r>
              <a:rPr lang="cs-CZ" dirty="0" err="1">
                <a:sym typeface="Wingdings" panose="05000000000000000000" pitchFamily="2" charset="2"/>
              </a:rPr>
              <a:t>Andelys</a:t>
            </a:r>
            <a:r>
              <a:rPr lang="cs-CZ" dirty="0">
                <a:sym typeface="Wingdings" panose="05000000000000000000" pitchFamily="2" charset="2"/>
              </a:rPr>
              <a:t> od r. 1196  spory s </a:t>
            </a:r>
            <a:r>
              <a:rPr lang="cs-CZ" dirty="0" err="1">
                <a:sym typeface="Wingdings" panose="05000000000000000000" pitchFamily="2" charset="2"/>
              </a:rPr>
              <a:t>rouenským</a:t>
            </a:r>
            <a:r>
              <a:rPr lang="cs-CZ" dirty="0">
                <a:sym typeface="Wingdings" panose="05000000000000000000" pitchFamily="2" charset="2"/>
              </a:rPr>
              <a:t> arcibiskupem ohledně pozemků </a:t>
            </a:r>
          </a:p>
          <a:p>
            <a:r>
              <a:rPr lang="cs-CZ" dirty="0">
                <a:sym typeface="Wingdings" panose="05000000000000000000" pitchFamily="2" charset="2"/>
              </a:rPr>
              <a:t>Budování fortifikací v </a:t>
            </a:r>
            <a:r>
              <a:rPr lang="cs-CZ" dirty="0" err="1">
                <a:sym typeface="Wingdings" panose="05000000000000000000" pitchFamily="2" charset="2"/>
              </a:rPr>
              <a:t>Andely</a:t>
            </a:r>
            <a:r>
              <a:rPr lang="cs-CZ" dirty="0">
                <a:sym typeface="Wingdings" panose="05000000000000000000" pitchFamily="2" charset="2"/>
              </a:rPr>
              <a:t> porušovalo ustanovení smlouvy z </a:t>
            </a:r>
            <a:r>
              <a:rPr lang="cs-CZ" dirty="0" err="1">
                <a:sym typeface="Wingdings" panose="05000000000000000000" pitchFamily="2" charset="2"/>
              </a:rPr>
              <a:t>Louviers</a:t>
            </a:r>
            <a:endParaRPr lang="cs-CZ" dirty="0">
              <a:sym typeface="Wingdings" panose="05000000000000000000" pitchFamily="2" charset="2"/>
            </a:endParaRPr>
          </a:p>
          <a:p>
            <a:r>
              <a:rPr lang="cs-CZ" dirty="0">
                <a:sym typeface="Wingdings" panose="05000000000000000000" pitchFamily="2" charset="2"/>
              </a:rPr>
              <a:t>V první fázi založení a opevnění vesnice Petit </a:t>
            </a:r>
            <a:r>
              <a:rPr lang="cs-CZ" dirty="0" err="1">
                <a:sym typeface="Wingdings" panose="05000000000000000000" pitchFamily="2" charset="2"/>
              </a:rPr>
              <a:t>Andely</a:t>
            </a:r>
            <a:r>
              <a:rPr lang="cs-CZ" dirty="0">
                <a:sym typeface="Wingdings" panose="05000000000000000000" pitchFamily="2" charset="2"/>
              </a:rPr>
              <a:t>, opevnění ostrova v Seině a vybudování mostů a zábran v Seině  </a:t>
            </a:r>
          </a:p>
          <a:p>
            <a:r>
              <a:rPr lang="cs-CZ" dirty="0"/>
              <a:t>V letech 1197 – 1198 výstavba </a:t>
            </a:r>
            <a:r>
              <a:rPr lang="cs-CZ" dirty="0" err="1"/>
              <a:t>Chateau</a:t>
            </a:r>
            <a:r>
              <a:rPr lang="cs-CZ" dirty="0"/>
              <a:t> </a:t>
            </a:r>
            <a:r>
              <a:rPr lang="cs-CZ" dirty="0" err="1"/>
              <a:t>Gaillardu</a:t>
            </a:r>
            <a:r>
              <a:rPr lang="cs-CZ" dirty="0"/>
              <a:t> na ostrohu nad Seinou </a:t>
            </a:r>
          </a:p>
          <a:p>
            <a:r>
              <a:rPr lang="cs-CZ" dirty="0" err="1"/>
              <a:t>Chateu</a:t>
            </a:r>
            <a:r>
              <a:rPr lang="cs-CZ" dirty="0"/>
              <a:t> </a:t>
            </a:r>
            <a:r>
              <a:rPr lang="cs-CZ" dirty="0" err="1"/>
              <a:t>Gaillard</a:t>
            </a:r>
            <a:r>
              <a:rPr lang="cs-CZ" dirty="0"/>
              <a:t> dobyt Filipem Augustem v březnu 1204</a:t>
            </a:r>
            <a:endParaRPr lang="en-GB" dirty="0"/>
          </a:p>
        </p:txBody>
      </p:sp>
    </p:spTree>
    <p:extLst>
      <p:ext uri="{BB962C8B-B14F-4D97-AF65-F5344CB8AC3E}">
        <p14:creationId xmlns:p14="http://schemas.microsoft.com/office/powerpoint/2010/main" val="62696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ruins of a castle in grey limestone. It dominates the landscape.">
            <a:extLst>
              <a:ext uri="{FF2B5EF4-FFF2-40B4-BE49-F238E27FC236}">
                <a16:creationId xmlns:a16="http://schemas.microsoft.com/office/drawing/2014/main" id="{77339BE3-0037-4BAD-9F55-3F82AEDA6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188640"/>
            <a:ext cx="7086600" cy="612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556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2FB28CA-9889-4011-BA3D-7F2E5981B6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544" y="0"/>
            <a:ext cx="9144000" cy="6858000"/>
          </a:xfrm>
          <a:prstGeom prst="rect">
            <a:avLst/>
          </a:prstGeom>
        </p:spPr>
      </p:pic>
    </p:spTree>
    <p:extLst>
      <p:ext uri="{BB962C8B-B14F-4D97-AF65-F5344CB8AC3E}">
        <p14:creationId xmlns:p14="http://schemas.microsoft.com/office/powerpoint/2010/main" val="2962149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B9EE3052-66B2-4EF7-B422-9E774F5532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528" y="0"/>
            <a:ext cx="9144000" cy="6858000"/>
          </a:xfrm>
          <a:prstGeom prst="rect">
            <a:avLst/>
          </a:prstGeom>
        </p:spPr>
      </p:pic>
    </p:spTree>
    <p:extLst>
      <p:ext uri="{BB962C8B-B14F-4D97-AF65-F5344CB8AC3E}">
        <p14:creationId xmlns:p14="http://schemas.microsoft.com/office/powerpoint/2010/main" val="1057366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a:t>
            </a:r>
            <a:endParaRPr lang="cs-CZ" dirty="0"/>
          </a:p>
        </p:txBody>
      </p:sp>
      <p:sp>
        <p:nvSpPr>
          <p:cNvPr id="3" name="Zástupný symbol pro obsah 2"/>
          <p:cNvSpPr>
            <a:spLocks noGrp="1"/>
          </p:cNvSpPr>
          <p:nvPr>
            <p:ph idx="1"/>
          </p:nvPr>
        </p:nvSpPr>
        <p:spPr/>
        <p:txBody>
          <a:bodyPr/>
          <a:lstStyle/>
          <a:p>
            <a:r>
              <a:rPr lang="cs-CZ" dirty="0" smtClean="0"/>
              <a:t>Elizabeth </a:t>
            </a:r>
            <a:r>
              <a:rPr lang="cs-CZ" dirty="0" err="1" smtClean="0"/>
              <a:t>Hallam</a:t>
            </a:r>
            <a:r>
              <a:rPr lang="cs-CZ" dirty="0" smtClean="0"/>
              <a:t>, </a:t>
            </a:r>
            <a:r>
              <a:rPr lang="cs-CZ" i="1" dirty="0" err="1" smtClean="0"/>
              <a:t>Capetian</a:t>
            </a:r>
            <a:r>
              <a:rPr lang="cs-CZ" i="1" dirty="0" smtClean="0"/>
              <a:t> France 987 – 1328, </a:t>
            </a:r>
            <a:r>
              <a:rPr lang="cs-CZ" dirty="0" smtClean="0"/>
              <a:t>2001</a:t>
            </a:r>
          </a:p>
          <a:p>
            <a:r>
              <a:rPr lang="cs-CZ" dirty="0" smtClean="0"/>
              <a:t>Anne </a:t>
            </a:r>
            <a:r>
              <a:rPr lang="cs-CZ" dirty="0" err="1" smtClean="0"/>
              <a:t>Curry</a:t>
            </a:r>
            <a:r>
              <a:rPr lang="cs-CZ" dirty="0" smtClean="0"/>
              <a:t>, David </a:t>
            </a:r>
            <a:r>
              <a:rPr lang="cs-CZ" dirty="0" err="1" smtClean="0"/>
              <a:t>Bates</a:t>
            </a:r>
            <a:r>
              <a:rPr lang="cs-CZ" dirty="0" smtClean="0"/>
              <a:t> (</a:t>
            </a:r>
            <a:r>
              <a:rPr lang="cs-CZ" dirty="0" err="1" smtClean="0"/>
              <a:t>eds</a:t>
            </a:r>
            <a:r>
              <a:rPr lang="cs-CZ" dirty="0" smtClean="0"/>
              <a:t>.), </a:t>
            </a:r>
            <a:r>
              <a:rPr lang="cs-CZ" i="1" dirty="0" err="1" smtClean="0"/>
              <a:t>Edngland</a:t>
            </a:r>
            <a:r>
              <a:rPr lang="cs-CZ" i="1" dirty="0" smtClean="0"/>
              <a:t> and Normandy in </a:t>
            </a:r>
            <a:r>
              <a:rPr lang="cs-CZ" i="1" dirty="0" err="1" smtClean="0"/>
              <a:t>the</a:t>
            </a:r>
            <a:r>
              <a:rPr lang="cs-CZ" i="1" dirty="0" smtClean="0"/>
              <a:t> </a:t>
            </a:r>
            <a:r>
              <a:rPr lang="cs-CZ" i="1" dirty="0" err="1" smtClean="0"/>
              <a:t>Middle</a:t>
            </a:r>
            <a:r>
              <a:rPr lang="cs-CZ" i="1" dirty="0" smtClean="0"/>
              <a:t> </a:t>
            </a:r>
            <a:r>
              <a:rPr lang="cs-CZ" i="1" dirty="0" err="1" smtClean="0"/>
              <a:t>Ages</a:t>
            </a:r>
            <a:r>
              <a:rPr lang="cs-CZ" i="1" dirty="0" smtClean="0"/>
              <a:t>, </a:t>
            </a:r>
            <a:r>
              <a:rPr lang="cs-CZ" dirty="0" smtClean="0"/>
              <a:t>1994</a:t>
            </a:r>
          </a:p>
          <a:p>
            <a:r>
              <a:rPr lang="cs-CZ" dirty="0" smtClean="0"/>
              <a:t>Jan Malý, </a:t>
            </a:r>
            <a:r>
              <a:rPr lang="cs-CZ" i="1" dirty="0" err="1" smtClean="0"/>
              <a:t>Two</a:t>
            </a:r>
            <a:r>
              <a:rPr lang="cs-CZ" i="1" dirty="0" smtClean="0"/>
              <a:t> </a:t>
            </a:r>
            <a:r>
              <a:rPr lang="cs-CZ" i="1" dirty="0" err="1" smtClean="0"/>
              <a:t>treaties</a:t>
            </a:r>
            <a:r>
              <a:rPr lang="cs-CZ" i="1" dirty="0" smtClean="0"/>
              <a:t> </a:t>
            </a:r>
            <a:r>
              <a:rPr lang="cs-CZ" i="1" dirty="0" err="1" smtClean="0"/>
              <a:t>of</a:t>
            </a:r>
            <a:r>
              <a:rPr lang="cs-CZ" i="1" dirty="0" smtClean="0"/>
              <a:t> </a:t>
            </a:r>
            <a:r>
              <a:rPr lang="cs-CZ" i="1" dirty="0" err="1" smtClean="0"/>
              <a:t>Messina</a:t>
            </a:r>
            <a:r>
              <a:rPr lang="cs-CZ" i="1" dirty="0"/>
              <a:t> </a:t>
            </a:r>
            <a:r>
              <a:rPr lang="cs-CZ" i="1" dirty="0" smtClean="0"/>
              <a:t>1190 – 1191. </a:t>
            </a:r>
            <a:r>
              <a:rPr lang="cs-CZ" i="1" dirty="0" err="1" smtClean="0"/>
              <a:t>Crusading</a:t>
            </a:r>
            <a:r>
              <a:rPr lang="cs-CZ" i="1" dirty="0" smtClean="0"/>
              <a:t> </a:t>
            </a:r>
            <a:r>
              <a:rPr lang="cs-CZ" i="1" dirty="0" err="1" smtClean="0"/>
              <a:t>diplomacy</a:t>
            </a:r>
            <a:r>
              <a:rPr lang="cs-CZ" i="1" dirty="0"/>
              <a:t> </a:t>
            </a:r>
            <a:r>
              <a:rPr lang="cs-CZ" i="1" dirty="0" err="1" smtClean="0"/>
              <a:t>of</a:t>
            </a:r>
            <a:r>
              <a:rPr lang="cs-CZ" i="1" dirty="0" smtClean="0"/>
              <a:t> King Richard I </a:t>
            </a:r>
            <a:r>
              <a:rPr lang="cs-CZ" dirty="0" smtClean="0"/>
              <a:t>In: Prague </a:t>
            </a:r>
            <a:r>
              <a:rPr lang="cs-CZ" dirty="0" err="1" smtClean="0"/>
              <a:t>Papers</a:t>
            </a:r>
            <a:r>
              <a:rPr lang="cs-CZ" dirty="0" smtClean="0"/>
              <a:t> on </a:t>
            </a:r>
            <a:r>
              <a:rPr lang="cs-CZ" dirty="0" err="1" smtClean="0"/>
              <a:t>the</a:t>
            </a:r>
            <a:r>
              <a:rPr lang="cs-CZ" dirty="0" smtClean="0"/>
              <a:t> </a:t>
            </a:r>
            <a:r>
              <a:rPr lang="cs-CZ" dirty="0" err="1" smtClean="0"/>
              <a:t>History</a:t>
            </a:r>
            <a:r>
              <a:rPr lang="cs-CZ" dirty="0" smtClean="0"/>
              <a:t> </a:t>
            </a:r>
            <a:r>
              <a:rPr lang="cs-CZ" dirty="0" err="1" smtClean="0"/>
              <a:t>of</a:t>
            </a:r>
            <a:r>
              <a:rPr lang="cs-CZ" dirty="0" smtClean="0"/>
              <a:t> International Relations 2017/1, s. 23 – 37</a:t>
            </a:r>
          </a:p>
          <a:p>
            <a:r>
              <a:rPr lang="cs-CZ" dirty="0" smtClean="0"/>
              <a:t>Jan Malý, </a:t>
            </a:r>
            <a:r>
              <a:rPr lang="cs-CZ" i="1" dirty="0" smtClean="0"/>
              <a:t>První léta </a:t>
            </a:r>
            <a:r>
              <a:rPr lang="cs-CZ" i="1" dirty="0" err="1" smtClean="0"/>
              <a:t>Chateau</a:t>
            </a:r>
            <a:r>
              <a:rPr lang="cs-CZ" i="1" dirty="0" smtClean="0"/>
              <a:t> </a:t>
            </a:r>
            <a:r>
              <a:rPr lang="cs-CZ" i="1" dirty="0" err="1" smtClean="0"/>
              <a:t>Gaillardu</a:t>
            </a:r>
            <a:r>
              <a:rPr lang="cs-CZ" i="1" dirty="0" smtClean="0"/>
              <a:t> ve světle písemných pramenů </a:t>
            </a:r>
            <a:r>
              <a:rPr lang="cs-CZ" dirty="0" smtClean="0"/>
              <a:t>In: Hláska – zpravodaj klubu Augusta Sedláčka roč. 28, č. 2 (2017), s. 23 – 25 </a:t>
            </a:r>
          </a:p>
          <a:p>
            <a:r>
              <a:rPr lang="cs-CZ" dirty="0" smtClean="0"/>
              <a:t>Jim </a:t>
            </a:r>
            <a:r>
              <a:rPr lang="cs-CZ" dirty="0" err="1" smtClean="0"/>
              <a:t>Bradbury</a:t>
            </a:r>
            <a:r>
              <a:rPr lang="cs-CZ" dirty="0" smtClean="0"/>
              <a:t>, </a:t>
            </a:r>
            <a:r>
              <a:rPr lang="cs-CZ" i="1" dirty="0" err="1" smtClean="0"/>
              <a:t>The</a:t>
            </a:r>
            <a:r>
              <a:rPr lang="cs-CZ" i="1" dirty="0" smtClean="0"/>
              <a:t> </a:t>
            </a:r>
            <a:r>
              <a:rPr lang="cs-CZ" i="1" dirty="0" err="1" smtClean="0"/>
              <a:t>Capetians</a:t>
            </a:r>
            <a:r>
              <a:rPr lang="cs-CZ" i="1" dirty="0" smtClean="0"/>
              <a:t>, </a:t>
            </a:r>
            <a:r>
              <a:rPr lang="cs-CZ" i="1" dirty="0" err="1" smtClean="0"/>
              <a:t>Kings</a:t>
            </a:r>
            <a:r>
              <a:rPr lang="cs-CZ" i="1" dirty="0" smtClean="0"/>
              <a:t> </a:t>
            </a:r>
            <a:r>
              <a:rPr lang="cs-CZ" i="1" dirty="0" err="1" smtClean="0"/>
              <a:t>of</a:t>
            </a:r>
            <a:r>
              <a:rPr lang="cs-CZ" i="1" dirty="0" smtClean="0"/>
              <a:t> France 987 – 1328</a:t>
            </a:r>
            <a:r>
              <a:rPr lang="cs-CZ" dirty="0" smtClean="0"/>
              <a:t>, 2007</a:t>
            </a:r>
          </a:p>
          <a:p>
            <a:r>
              <a:rPr lang="cs-CZ" dirty="0" err="1" smtClean="0"/>
              <a:t>Hervé</a:t>
            </a:r>
            <a:r>
              <a:rPr lang="cs-CZ" dirty="0" smtClean="0"/>
              <a:t> Martin (</a:t>
            </a:r>
            <a:r>
              <a:rPr lang="cs-CZ" dirty="0" err="1" smtClean="0"/>
              <a:t>ed</a:t>
            </a:r>
            <a:r>
              <a:rPr lang="cs-CZ" dirty="0" smtClean="0"/>
              <a:t>.), </a:t>
            </a:r>
            <a:r>
              <a:rPr lang="cs-CZ" i="1" dirty="0" smtClean="0"/>
              <a:t>Les </a:t>
            </a:r>
            <a:r>
              <a:rPr lang="cs-CZ" i="1" dirty="0" err="1" smtClean="0"/>
              <a:t>Capetiens</a:t>
            </a:r>
            <a:r>
              <a:rPr lang="cs-CZ" i="1" dirty="0" smtClean="0"/>
              <a:t>: 987 – 1328, </a:t>
            </a:r>
            <a:r>
              <a:rPr lang="cs-CZ" dirty="0" smtClean="0"/>
              <a:t>2008</a:t>
            </a:r>
            <a:r>
              <a:rPr lang="cs-CZ" i="1" dirty="0" smtClean="0"/>
              <a:t> </a:t>
            </a:r>
            <a:r>
              <a:rPr lang="cs-CZ" dirty="0" smtClean="0"/>
              <a:t>  </a:t>
            </a:r>
            <a:endParaRPr lang="cs-CZ" dirty="0"/>
          </a:p>
        </p:txBody>
      </p:sp>
    </p:spTree>
    <p:extLst>
      <p:ext uri="{BB962C8B-B14F-4D97-AF65-F5344CB8AC3E}">
        <p14:creationId xmlns:p14="http://schemas.microsoft.com/office/powerpoint/2010/main" val="378312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outer bailey, at the top of the plan, is pentagon shaped and there are five towers spaced along the wall, three of which are at corners. The outer bailey leads to the middle bailey which is an irregular polygon; like the outer bailey, the walls of the middle bailey are studded with five towers. Within the middle bailey is the inner bailey at the bottom of the plan, which in turn contains the keep.">
            <a:extLst>
              <a:ext uri="{FF2B5EF4-FFF2-40B4-BE49-F238E27FC236}">
                <a16:creationId xmlns:a16="http://schemas.microsoft.com/office/drawing/2014/main" id="{B9FF92CA-E398-4AE5-B316-5838460C5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569" y="12220"/>
            <a:ext cx="50911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line drawing of Château Gaillard under siege. To the south of the castle is the fortified town of Les Andelys, while the besieging forces are camped to the south. There are catapults and a siege tower ready to assault the castle.">
            <a:extLst>
              <a:ext uri="{FF2B5EF4-FFF2-40B4-BE49-F238E27FC236}">
                <a16:creationId xmlns:a16="http://schemas.microsoft.com/office/drawing/2014/main" id="{A82158D1-93B4-4932-AE5B-AFD66425B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152" y="0"/>
            <a:ext cx="41068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377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37542361-B65C-4CFF-BC17-EA998A65244F}"/>
              </a:ext>
            </a:extLst>
          </p:cNvPr>
          <p:cNvPicPr>
            <a:picLocks noChangeAspect="1"/>
          </p:cNvPicPr>
          <p:nvPr/>
        </p:nvPicPr>
        <p:blipFill rotWithShape="1">
          <a:blip r:embed="rId2"/>
          <a:srcRect l="8066" t="19535" r="4522" b="12182"/>
          <a:stretch/>
        </p:blipFill>
        <p:spPr>
          <a:xfrm>
            <a:off x="1271464" y="1412776"/>
            <a:ext cx="10657184" cy="4680520"/>
          </a:xfrm>
          <a:prstGeom prst="rect">
            <a:avLst/>
          </a:prstGeom>
        </p:spPr>
      </p:pic>
    </p:spTree>
    <p:extLst>
      <p:ext uri="{BB962C8B-B14F-4D97-AF65-F5344CB8AC3E}">
        <p14:creationId xmlns:p14="http://schemas.microsoft.com/office/powerpoint/2010/main" val="1016141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DAFC7E-A068-4DCD-BF1F-1F8B1D3A8A16}"/>
              </a:ext>
            </a:extLst>
          </p:cNvPr>
          <p:cNvSpPr>
            <a:spLocks noGrp="1"/>
          </p:cNvSpPr>
          <p:nvPr>
            <p:ph type="title"/>
          </p:nvPr>
        </p:nvSpPr>
        <p:spPr/>
        <p:txBody>
          <a:bodyPr>
            <a:normAutofit fontScale="90000"/>
          </a:bodyPr>
          <a:lstStyle/>
          <a:p>
            <a:pPr algn="just"/>
            <a:r>
              <a:rPr lang="cs-CZ" sz="2000" dirty="0"/>
              <a:t>Vévodí pak tomuto městu (</a:t>
            </a:r>
            <a:r>
              <a:rPr lang="cs-CZ" sz="2000" dirty="0" err="1"/>
              <a:t>Andely</a:t>
            </a:r>
            <a:r>
              <a:rPr lang="cs-CZ" sz="2000" dirty="0"/>
              <a:t>) vysoká skála, z jedné strany obtékaná řekou Seinou, z druhé pak obklopená kopci téměř tak vysokými jako je ona sama. Na té skále pak nechal (Richard) vystavět pevnost, obklopenou vysokou zdí a hlubokými příkopy, prořezanými přímo ve skále. Vedle těchto příkopů nechal pak zplanýrovat a nechal je obklopit vysokými zdmi a věžemi. A třetí kopec pak nechal uzavřít příkopy v určité vzdálenosti od sebe. A nechal také vystavět všechny kamenné zdi do výšky a opevněné příkopy. Nazval tuto pevnost </a:t>
            </a:r>
            <a:r>
              <a:rPr lang="cs-CZ" sz="2000" dirty="0" err="1"/>
              <a:t>Gaillard</a:t>
            </a:r>
            <a:r>
              <a:rPr lang="cs-CZ" sz="2000" dirty="0"/>
              <a:t>, což ve francouzštině znamená prudkost.   </a:t>
            </a:r>
            <a:endParaRPr lang="en-GB" sz="2000" dirty="0"/>
          </a:p>
        </p:txBody>
      </p:sp>
      <p:sp>
        <p:nvSpPr>
          <p:cNvPr id="3" name="Zástupný symbol pro text 2">
            <a:extLst>
              <a:ext uri="{FF2B5EF4-FFF2-40B4-BE49-F238E27FC236}">
                <a16:creationId xmlns:a16="http://schemas.microsoft.com/office/drawing/2014/main" id="{7D8F27D7-5E90-4609-A340-A5AE15C9EB3A}"/>
              </a:ext>
            </a:extLst>
          </p:cNvPr>
          <p:cNvSpPr>
            <a:spLocks noGrp="1"/>
          </p:cNvSpPr>
          <p:nvPr>
            <p:ph type="body" sz="quarter" idx="13"/>
          </p:nvPr>
        </p:nvSpPr>
        <p:spPr/>
        <p:txBody>
          <a:bodyPr/>
          <a:lstStyle/>
          <a:p>
            <a:r>
              <a:rPr lang="cs-CZ" dirty="0"/>
              <a:t>Vilém Bretaňský, </a:t>
            </a:r>
            <a:r>
              <a:rPr lang="cs-CZ" i="1" dirty="0"/>
              <a:t>Gesta </a:t>
            </a:r>
            <a:r>
              <a:rPr lang="cs-CZ" i="1" dirty="0" err="1"/>
              <a:t>Philippi</a:t>
            </a:r>
            <a:r>
              <a:rPr lang="cs-CZ" i="1" dirty="0"/>
              <a:t> Augusti </a:t>
            </a:r>
            <a:endParaRPr lang="en-GB" dirty="0"/>
          </a:p>
        </p:txBody>
      </p:sp>
      <p:sp>
        <p:nvSpPr>
          <p:cNvPr id="4" name="Zástupný symbol pro text 3">
            <a:extLst>
              <a:ext uri="{FF2B5EF4-FFF2-40B4-BE49-F238E27FC236}">
                <a16:creationId xmlns:a16="http://schemas.microsoft.com/office/drawing/2014/main" id="{95286D25-29A0-403D-B0B7-519F03A78C0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045304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670685-AEC8-449A-9168-804C6FB79B84}"/>
              </a:ext>
            </a:extLst>
          </p:cNvPr>
          <p:cNvSpPr>
            <a:spLocks noGrp="1"/>
          </p:cNvSpPr>
          <p:nvPr>
            <p:ph type="title"/>
          </p:nvPr>
        </p:nvSpPr>
        <p:spPr/>
        <p:txBody>
          <a:bodyPr>
            <a:normAutofit/>
          </a:bodyPr>
          <a:lstStyle/>
          <a:p>
            <a:pPr algn="just"/>
            <a:r>
              <a:rPr lang="cs-CZ" sz="2000" dirty="0"/>
              <a:t>A přišel (Filip) pak k pevnosti v </a:t>
            </a:r>
            <a:r>
              <a:rPr lang="cs-CZ" sz="2000" dirty="0" err="1"/>
              <a:t>Andely</a:t>
            </a:r>
            <a:r>
              <a:rPr lang="cs-CZ" sz="2000" dirty="0"/>
              <a:t>, kterou nechal se vší velkolepostí před nedávnem postavit na skále král Richard a byla na pohled pozoruhodná. Zatímco Francouzi na ní hleděli a oceňovali ji, on (Filip) prohlásil, v přítomnosti všech, že by si přál, aby byla celá vystavěna ze železa. Když se to pak doslechl Richard (…) prohlásil, že i kdyby byl celý hrad postaven z másla, a ne ze železa nebo z kamene, nepochybuje ani v nejmenším o tom, že by ho ubránil před ním jeho vojáky. </a:t>
            </a:r>
            <a:endParaRPr lang="en-GB" sz="2000" dirty="0"/>
          </a:p>
        </p:txBody>
      </p:sp>
      <p:sp>
        <p:nvSpPr>
          <p:cNvPr id="3" name="Zástupný symbol pro text 2">
            <a:extLst>
              <a:ext uri="{FF2B5EF4-FFF2-40B4-BE49-F238E27FC236}">
                <a16:creationId xmlns:a16="http://schemas.microsoft.com/office/drawing/2014/main" id="{A6C1E5FA-E424-43F0-BADC-2EE8896F45E3}"/>
              </a:ext>
            </a:extLst>
          </p:cNvPr>
          <p:cNvSpPr>
            <a:spLocks noGrp="1"/>
          </p:cNvSpPr>
          <p:nvPr>
            <p:ph type="body" sz="quarter" idx="13"/>
          </p:nvPr>
        </p:nvSpPr>
        <p:spPr/>
        <p:txBody>
          <a:bodyPr/>
          <a:lstStyle/>
          <a:p>
            <a:r>
              <a:rPr lang="cs-CZ" dirty="0"/>
              <a:t>Gerald z Walesu, </a:t>
            </a:r>
            <a:r>
              <a:rPr lang="cs-CZ" i="1" dirty="0"/>
              <a:t>De </a:t>
            </a:r>
            <a:r>
              <a:rPr lang="cs-CZ" i="1" dirty="0" err="1"/>
              <a:t>instructione</a:t>
            </a:r>
            <a:r>
              <a:rPr lang="cs-CZ" i="1" dirty="0"/>
              <a:t> </a:t>
            </a:r>
            <a:r>
              <a:rPr lang="cs-CZ" i="1" dirty="0" err="1"/>
              <a:t>principis</a:t>
            </a:r>
            <a:r>
              <a:rPr lang="cs-CZ" i="1" dirty="0"/>
              <a:t> </a:t>
            </a:r>
            <a:endParaRPr lang="en-GB" dirty="0"/>
          </a:p>
        </p:txBody>
      </p:sp>
      <p:sp>
        <p:nvSpPr>
          <p:cNvPr id="4" name="Zástupný symbol pro text 3">
            <a:extLst>
              <a:ext uri="{FF2B5EF4-FFF2-40B4-BE49-F238E27FC236}">
                <a16:creationId xmlns:a16="http://schemas.microsoft.com/office/drawing/2014/main" id="{154EFF72-C81D-46B0-A818-123A4AA0D30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86559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B7F9DF-D4EB-47A5-8B09-DF9F68526C9C}"/>
              </a:ext>
            </a:extLst>
          </p:cNvPr>
          <p:cNvSpPr>
            <a:spLocks noGrp="1"/>
          </p:cNvSpPr>
          <p:nvPr>
            <p:ph type="title"/>
          </p:nvPr>
        </p:nvSpPr>
        <p:spPr/>
        <p:txBody>
          <a:bodyPr/>
          <a:lstStyle/>
          <a:p>
            <a:r>
              <a:rPr lang="cs-CZ" dirty="0"/>
              <a:t>Impérium vrací úder</a:t>
            </a:r>
            <a:endParaRPr lang="en-GB" dirty="0"/>
          </a:p>
        </p:txBody>
      </p:sp>
      <p:sp>
        <p:nvSpPr>
          <p:cNvPr id="3" name="Zástupný symbol pro obsah 2">
            <a:extLst>
              <a:ext uri="{FF2B5EF4-FFF2-40B4-BE49-F238E27FC236}">
                <a16:creationId xmlns:a16="http://schemas.microsoft.com/office/drawing/2014/main" id="{E920F948-DDC0-4994-BB5B-9F658FEF8946}"/>
              </a:ext>
            </a:extLst>
          </p:cNvPr>
          <p:cNvSpPr>
            <a:spLocks noGrp="1"/>
          </p:cNvSpPr>
          <p:nvPr>
            <p:ph idx="1"/>
          </p:nvPr>
        </p:nvSpPr>
        <p:spPr/>
        <p:txBody>
          <a:bodyPr/>
          <a:lstStyle/>
          <a:p>
            <a:r>
              <a:rPr lang="cs-CZ" dirty="0"/>
              <a:t>Další fáze války po uzavření smlouvy z </a:t>
            </a:r>
            <a:r>
              <a:rPr lang="cs-CZ" dirty="0" err="1"/>
              <a:t>Louviers</a:t>
            </a:r>
            <a:r>
              <a:rPr lang="cs-CZ" dirty="0"/>
              <a:t> – 1196 – 1199 </a:t>
            </a:r>
          </a:p>
          <a:p>
            <a:r>
              <a:rPr lang="cs-CZ" dirty="0"/>
              <a:t>Porážka Filipa Augusta v bitvě u </a:t>
            </a:r>
            <a:r>
              <a:rPr lang="cs-CZ" dirty="0" err="1"/>
              <a:t>Courcelles</a:t>
            </a:r>
            <a:r>
              <a:rPr lang="cs-CZ" dirty="0"/>
              <a:t> (1198) </a:t>
            </a:r>
          </a:p>
          <a:p>
            <a:r>
              <a:rPr lang="cs-CZ" dirty="0"/>
              <a:t>Richard získal zpět většinu území, ztracených během jeho nepřítomnosti</a:t>
            </a:r>
          </a:p>
          <a:p>
            <a:r>
              <a:rPr lang="cs-CZ" dirty="0"/>
              <a:t>Leden 1199 – jednání mezi Richardem a Filipem mezi </a:t>
            </a:r>
            <a:r>
              <a:rPr lang="cs-CZ" dirty="0" err="1"/>
              <a:t>Vernonem</a:t>
            </a:r>
            <a:r>
              <a:rPr lang="cs-CZ" dirty="0"/>
              <a:t> a </a:t>
            </a:r>
            <a:r>
              <a:rPr lang="cs-CZ" dirty="0" err="1"/>
              <a:t>Andely</a:t>
            </a:r>
            <a:r>
              <a:rPr lang="cs-CZ" dirty="0"/>
              <a:t> </a:t>
            </a:r>
            <a:r>
              <a:rPr lang="cs-CZ" dirty="0">
                <a:sym typeface="Wingdings" panose="05000000000000000000" pitchFamily="2" charset="2"/>
              </a:rPr>
              <a:t> dohodnuto pětileté příměří</a:t>
            </a:r>
            <a:r>
              <a:rPr lang="cs-CZ" dirty="0"/>
              <a:t> </a:t>
            </a:r>
          </a:p>
          <a:p>
            <a:r>
              <a:rPr lang="cs-CZ" dirty="0"/>
              <a:t>Po Richardově smrti Filip podporoval nároky Arthura Bretaňského </a:t>
            </a:r>
            <a:endParaRPr lang="en-GB" dirty="0"/>
          </a:p>
        </p:txBody>
      </p:sp>
    </p:spTree>
    <p:extLst>
      <p:ext uri="{BB962C8B-B14F-4D97-AF65-F5344CB8AC3E}">
        <p14:creationId xmlns:p14="http://schemas.microsoft.com/office/powerpoint/2010/main" val="2931100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9F690D-19E2-44F0-914D-114F4F183C5B}"/>
              </a:ext>
            </a:extLst>
          </p:cNvPr>
          <p:cNvSpPr>
            <a:spLocks noGrp="1"/>
          </p:cNvSpPr>
          <p:nvPr>
            <p:ph type="title"/>
          </p:nvPr>
        </p:nvSpPr>
        <p:spPr/>
        <p:txBody>
          <a:bodyPr/>
          <a:lstStyle/>
          <a:p>
            <a:endParaRPr lang="en-GB"/>
          </a:p>
        </p:txBody>
      </p:sp>
      <p:sp>
        <p:nvSpPr>
          <p:cNvPr id="3" name="Zástupný symbol pro obsah 2">
            <a:extLst>
              <a:ext uri="{FF2B5EF4-FFF2-40B4-BE49-F238E27FC236}">
                <a16:creationId xmlns:a16="http://schemas.microsoft.com/office/drawing/2014/main" id="{0F55E26E-52A4-447C-84AB-E3D3811D1679}"/>
              </a:ext>
            </a:extLst>
          </p:cNvPr>
          <p:cNvSpPr>
            <a:spLocks noGrp="1"/>
          </p:cNvSpPr>
          <p:nvPr>
            <p:ph idx="1"/>
          </p:nvPr>
        </p:nvSpPr>
        <p:spPr/>
        <p:txBody>
          <a:bodyPr/>
          <a:lstStyle/>
          <a:p>
            <a:endParaRPr lang="en-GB"/>
          </a:p>
        </p:txBody>
      </p:sp>
      <p:pic>
        <p:nvPicPr>
          <p:cNvPr id="4098" name="Picture 2" descr="https://upload.wikimedia.org/wikipedia/commons/thumb/a/a6/Map_France_1180-fr.svg/800px-Map_France_1180-fr.svg.png">
            <a:extLst>
              <a:ext uri="{FF2B5EF4-FFF2-40B4-BE49-F238E27FC236}">
                <a16:creationId xmlns:a16="http://schemas.microsoft.com/office/drawing/2014/main" id="{AB828222-67EB-452D-B4CA-02BD5F3BB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688" y="0"/>
            <a:ext cx="6029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485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9FF4F5-5799-481F-9945-C973AA3F2432}"/>
              </a:ext>
            </a:extLst>
          </p:cNvPr>
          <p:cNvSpPr>
            <a:spLocks noGrp="1"/>
          </p:cNvSpPr>
          <p:nvPr>
            <p:ph type="title"/>
          </p:nvPr>
        </p:nvSpPr>
        <p:spPr/>
        <p:txBody>
          <a:bodyPr>
            <a:normAutofit/>
          </a:bodyPr>
          <a:lstStyle/>
          <a:p>
            <a:pPr algn="just"/>
            <a:r>
              <a:rPr lang="cs-CZ" sz="2000" dirty="0"/>
              <a:t>Králové Francie a Anglie se pak sešli mezi </a:t>
            </a:r>
            <a:r>
              <a:rPr lang="cs-CZ" sz="2000" dirty="0" err="1"/>
              <a:t>Andely</a:t>
            </a:r>
            <a:r>
              <a:rPr lang="cs-CZ" sz="2000" dirty="0"/>
              <a:t> a </a:t>
            </a:r>
            <a:r>
              <a:rPr lang="cs-CZ" sz="2000" dirty="0" err="1"/>
              <a:t>Vernonem</a:t>
            </a:r>
            <a:r>
              <a:rPr lang="cs-CZ" sz="2000" dirty="0"/>
              <a:t>, na svátek svatého </a:t>
            </a:r>
            <a:r>
              <a:rPr lang="cs-CZ" sz="2000" dirty="0" err="1"/>
              <a:t>Hilaria</a:t>
            </a:r>
            <a:r>
              <a:rPr lang="cs-CZ" sz="2000" dirty="0"/>
              <a:t>. Při té příležitosti král Anglie připlul na lodi po Seině a protože se mu nechtělo jít na břeh, mluvil z paluby lodi s králem Francie. Ten seděl na koni na břehu řeky a mluvil s králem Anglie z očí do očí. </a:t>
            </a:r>
            <a:endParaRPr lang="en-GB" sz="2000" dirty="0"/>
          </a:p>
        </p:txBody>
      </p:sp>
      <p:sp>
        <p:nvSpPr>
          <p:cNvPr id="3" name="Zástupný symbol pro text 2">
            <a:extLst>
              <a:ext uri="{FF2B5EF4-FFF2-40B4-BE49-F238E27FC236}">
                <a16:creationId xmlns:a16="http://schemas.microsoft.com/office/drawing/2014/main" id="{C3FDEBB5-43DD-4A17-B2FE-2B3AF1227CC5}"/>
              </a:ext>
            </a:extLst>
          </p:cNvPr>
          <p:cNvSpPr>
            <a:spLocks noGrp="1"/>
          </p:cNvSpPr>
          <p:nvPr>
            <p:ph type="body" sz="quarter" idx="13"/>
          </p:nvPr>
        </p:nvSpPr>
        <p:spPr/>
        <p:txBody>
          <a:bodyPr/>
          <a:lstStyle/>
          <a:p>
            <a:r>
              <a:rPr lang="cs-CZ" dirty="0"/>
              <a:t>Roger </a:t>
            </a:r>
            <a:r>
              <a:rPr lang="cs-CZ" dirty="0" err="1"/>
              <a:t>Howden</a:t>
            </a:r>
            <a:r>
              <a:rPr lang="cs-CZ" dirty="0"/>
              <a:t>, </a:t>
            </a:r>
            <a:r>
              <a:rPr lang="cs-CZ" i="1" dirty="0" err="1"/>
              <a:t>Chronica</a:t>
            </a:r>
            <a:r>
              <a:rPr lang="cs-CZ" i="1" dirty="0"/>
              <a:t> </a:t>
            </a:r>
            <a:endParaRPr lang="en-GB" dirty="0"/>
          </a:p>
        </p:txBody>
      </p:sp>
      <p:sp>
        <p:nvSpPr>
          <p:cNvPr id="4" name="Zástupný symbol pro text 3">
            <a:extLst>
              <a:ext uri="{FF2B5EF4-FFF2-40B4-BE49-F238E27FC236}">
                <a16:creationId xmlns:a16="http://schemas.microsoft.com/office/drawing/2014/main" id="{E6D3F225-40FA-464B-9057-321A644D9AA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049875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ABD3CF-36D2-46A7-9EB7-FFC737B7AF7B}"/>
              </a:ext>
            </a:extLst>
          </p:cNvPr>
          <p:cNvSpPr>
            <a:spLocks noGrp="1"/>
          </p:cNvSpPr>
          <p:nvPr>
            <p:ph type="title"/>
          </p:nvPr>
        </p:nvSpPr>
        <p:spPr/>
        <p:txBody>
          <a:bodyPr/>
          <a:lstStyle/>
          <a:p>
            <a:r>
              <a:rPr lang="cs-CZ" dirty="0"/>
              <a:t>Věčné nepřátelství</a:t>
            </a:r>
            <a:endParaRPr lang="en-GB" dirty="0"/>
          </a:p>
        </p:txBody>
      </p:sp>
      <p:sp>
        <p:nvSpPr>
          <p:cNvPr id="3" name="Zástupný symbol pro obsah 2">
            <a:extLst>
              <a:ext uri="{FF2B5EF4-FFF2-40B4-BE49-F238E27FC236}">
                <a16:creationId xmlns:a16="http://schemas.microsoft.com/office/drawing/2014/main" id="{747F33BE-9304-4CAA-A617-F788CEF78B71}"/>
              </a:ext>
            </a:extLst>
          </p:cNvPr>
          <p:cNvSpPr>
            <a:spLocks noGrp="1"/>
          </p:cNvSpPr>
          <p:nvPr>
            <p:ph idx="1"/>
          </p:nvPr>
        </p:nvSpPr>
        <p:spPr/>
        <p:txBody>
          <a:bodyPr>
            <a:normAutofit fontScale="92500"/>
          </a:bodyPr>
          <a:lstStyle/>
          <a:p>
            <a:r>
              <a:rPr lang="cs-CZ" dirty="0"/>
              <a:t>Předpoklady ke konfliktu mezi francouzskými a anglickými králi po r. 1066 </a:t>
            </a:r>
            <a:r>
              <a:rPr lang="cs-CZ" dirty="0">
                <a:sym typeface="Wingdings" panose="05000000000000000000" pitchFamily="2" charset="2"/>
              </a:rPr>
              <a:t> dobytí Anglie Normany (normandský vévoda  vazal francouzského krále, zároveň má sám královskou hodnost) </a:t>
            </a:r>
          </a:p>
          <a:p>
            <a:r>
              <a:rPr lang="cs-CZ" dirty="0">
                <a:sym typeface="Wingdings" panose="05000000000000000000" pitchFamily="2" charset="2"/>
              </a:rPr>
              <a:t>Po r. 1154  vytvoření tzv. </a:t>
            </a:r>
            <a:r>
              <a:rPr lang="cs-CZ" dirty="0" err="1">
                <a:sym typeface="Wingdings" panose="05000000000000000000" pitchFamily="2" charset="2"/>
              </a:rPr>
              <a:t>anjouovského</a:t>
            </a:r>
            <a:r>
              <a:rPr lang="cs-CZ" dirty="0">
                <a:sym typeface="Wingdings" panose="05000000000000000000" pitchFamily="2" charset="2"/>
              </a:rPr>
              <a:t> impéria  Jindřich II. opakovaně složil lenní hold Ludvíkovi VII.  snahy o nalezení smíru 1158 – sňatková smlouva (Jindřich Mladík + Markéta Francouzská)  1160 zisk </a:t>
            </a:r>
            <a:r>
              <a:rPr lang="cs-CZ" dirty="0" err="1">
                <a:sym typeface="Wingdings" panose="05000000000000000000" pitchFamily="2" charset="2"/>
              </a:rPr>
              <a:t>Vexinu</a:t>
            </a:r>
            <a:r>
              <a:rPr lang="cs-CZ" dirty="0">
                <a:sym typeface="Wingdings" panose="05000000000000000000" pitchFamily="2" charset="2"/>
              </a:rPr>
              <a:t> (strategické území na pomezí Normandie a francouzské korunní domény) – věno Markéty  </a:t>
            </a:r>
          </a:p>
          <a:p>
            <a:r>
              <a:rPr lang="cs-CZ" dirty="0">
                <a:sym typeface="Wingdings" panose="05000000000000000000" pitchFamily="2" charset="2"/>
              </a:rPr>
              <a:t>během 60. – 80. let občasné střety, přerušované smlouvami  Ludvík VII. poskytl útočiště Thomasi </a:t>
            </a:r>
            <a:r>
              <a:rPr lang="cs-CZ" dirty="0" err="1">
                <a:sym typeface="Wingdings" panose="05000000000000000000" pitchFamily="2" charset="2"/>
              </a:rPr>
              <a:t>Becketovi</a:t>
            </a:r>
            <a:r>
              <a:rPr lang="cs-CZ" dirty="0">
                <a:sym typeface="Wingdings" panose="05000000000000000000" pitchFamily="2" charset="2"/>
              </a:rPr>
              <a:t>  1169 konference v </a:t>
            </a:r>
            <a:r>
              <a:rPr lang="cs-CZ" dirty="0" err="1">
                <a:sym typeface="Wingdings" panose="05000000000000000000" pitchFamily="2" charset="2"/>
              </a:rPr>
              <a:t>Montmirail</a:t>
            </a:r>
            <a:r>
              <a:rPr lang="cs-CZ" dirty="0">
                <a:sym typeface="Wingdings" panose="05000000000000000000" pitchFamily="2" charset="2"/>
              </a:rPr>
              <a:t> – Jindřich Mladík složil hold za otcova území Ludvíkovi </a:t>
            </a:r>
          </a:p>
          <a:p>
            <a:r>
              <a:rPr lang="cs-CZ" dirty="0">
                <a:sym typeface="Wingdings" panose="05000000000000000000" pitchFamily="2" charset="2"/>
              </a:rPr>
              <a:t>1173 – 1174 Ludvík podpořil syny Jindřicha II. v jejich povstání proti otci</a:t>
            </a:r>
          </a:p>
          <a:p>
            <a:r>
              <a:rPr lang="cs-CZ" dirty="0">
                <a:sym typeface="Wingdings" panose="05000000000000000000" pitchFamily="2" charset="2"/>
              </a:rPr>
              <a:t>1180 – nástup Filipa II. Augusta na francouzský trůn </a:t>
            </a:r>
          </a:p>
        </p:txBody>
      </p:sp>
    </p:spTree>
    <p:extLst>
      <p:ext uri="{BB962C8B-B14F-4D97-AF65-F5344CB8AC3E}">
        <p14:creationId xmlns:p14="http://schemas.microsoft.com/office/powerpoint/2010/main" val="360207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3/33/CouronnementLouisVI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4" y="260648"/>
            <a:ext cx="5616624" cy="619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063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3/3d/Henry_II%2C_Plantagenet_Empire.png">
            <a:extLst>
              <a:ext uri="{FF2B5EF4-FFF2-40B4-BE49-F238E27FC236}">
                <a16:creationId xmlns:a16="http://schemas.microsoft.com/office/drawing/2014/main" id="{3EFDF7A2-168D-42FA-933C-9AF755A79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752" y="116632"/>
            <a:ext cx="5616624" cy="655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51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8/87/France_1154-en.svg/800px-France_1154-en.svg.png">
            <a:extLst>
              <a:ext uri="{FF2B5EF4-FFF2-40B4-BE49-F238E27FC236}">
                <a16:creationId xmlns:a16="http://schemas.microsoft.com/office/drawing/2014/main" id="{6991AEE5-B465-485B-AD46-5FB93FD2A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0"/>
            <a:ext cx="5751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277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74C3BD-D8F0-495A-9AF4-7AA623BE4F62}"/>
              </a:ext>
            </a:extLst>
          </p:cNvPr>
          <p:cNvSpPr>
            <a:spLocks noGrp="1"/>
          </p:cNvSpPr>
          <p:nvPr>
            <p:ph type="title"/>
          </p:nvPr>
        </p:nvSpPr>
        <p:spPr/>
        <p:txBody>
          <a:bodyPr/>
          <a:lstStyle/>
          <a:p>
            <a:r>
              <a:rPr lang="cs-CZ" dirty="0"/>
              <a:t>Filip II. August</a:t>
            </a:r>
            <a:endParaRPr lang="en-GB" dirty="0"/>
          </a:p>
        </p:txBody>
      </p:sp>
      <p:sp>
        <p:nvSpPr>
          <p:cNvPr id="3" name="Zástupný symbol pro obsah 2">
            <a:extLst>
              <a:ext uri="{FF2B5EF4-FFF2-40B4-BE49-F238E27FC236}">
                <a16:creationId xmlns:a16="http://schemas.microsoft.com/office/drawing/2014/main" id="{B9B8B15F-0D5E-4EBD-91A3-525218CA04E2}"/>
              </a:ext>
            </a:extLst>
          </p:cNvPr>
          <p:cNvSpPr>
            <a:spLocks noGrp="1"/>
          </p:cNvSpPr>
          <p:nvPr>
            <p:ph idx="1"/>
          </p:nvPr>
        </p:nvSpPr>
        <p:spPr/>
        <p:txBody>
          <a:bodyPr>
            <a:normAutofit fontScale="85000" lnSpcReduction="10000"/>
          </a:bodyPr>
          <a:lstStyle/>
          <a:p>
            <a:r>
              <a:rPr lang="cs-CZ" dirty="0"/>
              <a:t>narozen v roce 1165 – „</a:t>
            </a:r>
            <a:r>
              <a:rPr lang="cs-CZ" dirty="0" err="1"/>
              <a:t>Dieudonné</a:t>
            </a:r>
            <a:r>
              <a:rPr lang="cs-CZ" dirty="0"/>
              <a:t>“ – syn Ludvíka VII. a jeho třetí manželky Adély ze </a:t>
            </a:r>
            <a:r>
              <a:rPr lang="cs-CZ" dirty="0" err="1"/>
              <a:t>Champagne</a:t>
            </a:r>
            <a:endParaRPr lang="cs-CZ" dirty="0"/>
          </a:p>
          <a:p>
            <a:r>
              <a:rPr lang="cs-CZ" dirty="0" err="1"/>
              <a:t>korunováń</a:t>
            </a:r>
            <a:r>
              <a:rPr lang="cs-CZ" dirty="0"/>
              <a:t> r. 1179 </a:t>
            </a:r>
            <a:r>
              <a:rPr lang="cs-CZ" dirty="0">
                <a:sym typeface="Wingdings" panose="05000000000000000000" pitchFamily="2" charset="2"/>
              </a:rPr>
              <a:t></a:t>
            </a:r>
            <a:r>
              <a:rPr lang="en-GB" dirty="0">
                <a:sym typeface="Wingdings" panose="05000000000000000000" pitchFamily="2" charset="2"/>
              </a:rPr>
              <a:t> </a:t>
            </a:r>
            <a:r>
              <a:rPr lang="en-GB" dirty="0" err="1">
                <a:sym typeface="Wingdings" panose="05000000000000000000" pitchFamily="2" charset="2"/>
              </a:rPr>
              <a:t>Lud</a:t>
            </a:r>
            <a:r>
              <a:rPr lang="cs-CZ" dirty="0">
                <a:sym typeface="Wingdings" panose="05000000000000000000" pitchFamily="2" charset="2"/>
              </a:rPr>
              <a:t>vík VII. byl již nemocný a téměř neschopný vlády září 1180 Ludvík VII. zemřel  Filip nastoupil na trůn </a:t>
            </a:r>
          </a:p>
          <a:p>
            <a:r>
              <a:rPr lang="cs-CZ" dirty="0">
                <a:sym typeface="Wingdings" panose="05000000000000000000" pitchFamily="2" charset="2"/>
              </a:rPr>
              <a:t>červen 1180 – smlouva z </a:t>
            </a:r>
            <a:r>
              <a:rPr lang="cs-CZ" dirty="0" err="1">
                <a:sym typeface="Wingdings" panose="05000000000000000000" pitchFamily="2" charset="2"/>
              </a:rPr>
              <a:t>Gisors</a:t>
            </a:r>
            <a:r>
              <a:rPr lang="cs-CZ" dirty="0">
                <a:sym typeface="Wingdings" panose="05000000000000000000" pitchFamily="2" charset="2"/>
              </a:rPr>
              <a:t> s Jindřichem II.  Jindřich přislíbil Filipovi podporu  v letech 1180 – 1185 se Filip musel vypořádat s opozicí (příbuzní jeho matky Adély ze </a:t>
            </a:r>
            <a:r>
              <a:rPr lang="cs-CZ" dirty="0" err="1">
                <a:sym typeface="Wingdings" panose="05000000000000000000" pitchFamily="2" charset="2"/>
              </a:rPr>
              <a:t>Champagne</a:t>
            </a:r>
            <a:r>
              <a:rPr lang="cs-CZ" dirty="0">
                <a:sym typeface="Wingdings" panose="05000000000000000000" pitchFamily="2" charset="2"/>
              </a:rPr>
              <a:t>, flanderský </a:t>
            </a:r>
            <a:r>
              <a:rPr lang="cs-CZ" dirty="0" err="1">
                <a:sym typeface="Wingdings" panose="05000000000000000000" pitchFamily="2" charset="2"/>
              </a:rPr>
              <a:t>hrabě</a:t>
            </a:r>
            <a:r>
              <a:rPr lang="cs-CZ" dirty="0">
                <a:sym typeface="Wingdings" panose="05000000000000000000" pitchFamily="2" charset="2"/>
              </a:rPr>
              <a:t> Filip) </a:t>
            </a:r>
          </a:p>
          <a:p>
            <a:r>
              <a:rPr lang="cs-CZ" dirty="0">
                <a:sym typeface="Wingdings" panose="05000000000000000000" pitchFamily="2" charset="2"/>
              </a:rPr>
              <a:t>Filip navázal na politiku svého otce – podpora vzpurných členů </a:t>
            </a:r>
            <a:r>
              <a:rPr lang="cs-CZ" dirty="0" err="1">
                <a:sym typeface="Wingdings" panose="05000000000000000000" pitchFamily="2" charset="2"/>
              </a:rPr>
              <a:t>anjouovské</a:t>
            </a:r>
            <a:r>
              <a:rPr lang="cs-CZ" dirty="0">
                <a:sym typeface="Wingdings" panose="05000000000000000000" pitchFamily="2" charset="2"/>
              </a:rPr>
              <a:t> dynastie proti anglickému králi  podpora Jindřicha Mladíka, </a:t>
            </a:r>
            <a:r>
              <a:rPr lang="cs-CZ" dirty="0" err="1">
                <a:sym typeface="Wingdings" panose="05000000000000000000" pitchFamily="2" charset="2"/>
              </a:rPr>
              <a:t>Geoffreye</a:t>
            </a:r>
            <a:r>
              <a:rPr lang="cs-CZ" dirty="0">
                <a:sym typeface="Wingdings" panose="05000000000000000000" pitchFamily="2" charset="2"/>
              </a:rPr>
              <a:t> z Bretaně, Richarda </a:t>
            </a:r>
          </a:p>
          <a:p>
            <a:r>
              <a:rPr lang="cs-CZ" dirty="0">
                <a:sym typeface="Wingdings" panose="05000000000000000000" pitchFamily="2" charset="2"/>
              </a:rPr>
              <a:t>1187 – kampaň Filipa Augusta útok na </a:t>
            </a:r>
            <a:r>
              <a:rPr lang="cs-CZ" dirty="0" err="1">
                <a:sym typeface="Wingdings" panose="05000000000000000000" pitchFamily="2" charset="2"/>
              </a:rPr>
              <a:t>Gisors</a:t>
            </a:r>
            <a:r>
              <a:rPr lang="cs-CZ" dirty="0">
                <a:sym typeface="Wingdings" panose="05000000000000000000" pitchFamily="2" charset="2"/>
              </a:rPr>
              <a:t>, vpád do </a:t>
            </a:r>
            <a:r>
              <a:rPr lang="cs-CZ" dirty="0" err="1">
                <a:sym typeface="Wingdings" panose="05000000000000000000" pitchFamily="2" charset="2"/>
              </a:rPr>
              <a:t>Berry</a:t>
            </a:r>
            <a:r>
              <a:rPr lang="cs-CZ" dirty="0">
                <a:sym typeface="Wingdings" panose="05000000000000000000" pitchFamily="2" charset="2"/>
              </a:rPr>
              <a:t>  později uzavřeno příměří  Filip našel nového spojence v Richardovi  obnovení bojů </a:t>
            </a:r>
          </a:p>
          <a:p>
            <a:r>
              <a:rPr lang="cs-CZ" dirty="0">
                <a:sym typeface="Wingdings" panose="05000000000000000000" pitchFamily="2" charset="2"/>
              </a:rPr>
              <a:t>1188 – setkání v </a:t>
            </a:r>
            <a:r>
              <a:rPr lang="cs-CZ" dirty="0" err="1">
                <a:sym typeface="Wingdings" panose="05000000000000000000" pitchFamily="2" charset="2"/>
              </a:rPr>
              <a:t>Bonmoulins</a:t>
            </a:r>
            <a:r>
              <a:rPr lang="cs-CZ" dirty="0">
                <a:sym typeface="Wingdings" panose="05000000000000000000" pitchFamily="2" charset="2"/>
              </a:rPr>
              <a:t>  Richard složil lenní slib za všechna území svého otce Filipovi </a:t>
            </a:r>
          </a:p>
          <a:p>
            <a:r>
              <a:rPr lang="cs-CZ" dirty="0">
                <a:sym typeface="Wingdings" panose="05000000000000000000" pitchFamily="2" charset="2"/>
              </a:rPr>
              <a:t>4. července 1189 – smlouva z </a:t>
            </a:r>
            <a:r>
              <a:rPr lang="cs-CZ" dirty="0" err="1">
                <a:sym typeface="Wingdings" panose="05000000000000000000" pitchFamily="2" charset="2"/>
              </a:rPr>
              <a:t>Azay-le-Rideau</a:t>
            </a:r>
            <a:r>
              <a:rPr lang="cs-CZ" dirty="0">
                <a:sym typeface="Wingdings" panose="05000000000000000000" pitchFamily="2" charset="2"/>
              </a:rPr>
              <a:t> (</a:t>
            </a:r>
            <a:r>
              <a:rPr lang="cs-CZ" dirty="0" err="1">
                <a:sym typeface="Wingdings" panose="05000000000000000000" pitchFamily="2" charset="2"/>
              </a:rPr>
              <a:t>Colombiéres</a:t>
            </a:r>
            <a:r>
              <a:rPr lang="cs-CZ" dirty="0">
                <a:sym typeface="Wingdings" panose="05000000000000000000" pitchFamily="2" charset="2"/>
              </a:rPr>
              <a:t>)  Jindřich předal Filipovi </a:t>
            </a:r>
            <a:r>
              <a:rPr lang="cs-CZ" dirty="0" err="1">
                <a:sym typeface="Wingdings" panose="05000000000000000000" pitchFamily="2" charset="2"/>
              </a:rPr>
              <a:t>Issoudun</a:t>
            </a:r>
            <a:r>
              <a:rPr lang="cs-CZ" dirty="0">
                <a:sym typeface="Wingdings" panose="05000000000000000000" pitchFamily="2" charset="2"/>
              </a:rPr>
              <a:t>, </a:t>
            </a:r>
            <a:r>
              <a:rPr lang="cs-CZ" dirty="0" err="1">
                <a:sym typeface="Wingdings" panose="05000000000000000000" pitchFamily="2" charset="2"/>
              </a:rPr>
              <a:t>Gracay</a:t>
            </a:r>
            <a:r>
              <a:rPr lang="cs-CZ" dirty="0">
                <a:sym typeface="Wingdings" panose="05000000000000000000" pitchFamily="2" charset="2"/>
              </a:rPr>
              <a:t> a </a:t>
            </a:r>
            <a:r>
              <a:rPr lang="cs-CZ" dirty="0" err="1">
                <a:sym typeface="Wingdings" panose="05000000000000000000" pitchFamily="2" charset="2"/>
              </a:rPr>
              <a:t>Auvergne</a:t>
            </a:r>
            <a:r>
              <a:rPr lang="cs-CZ" dirty="0">
                <a:sym typeface="Wingdings" panose="05000000000000000000" pitchFamily="2" charset="2"/>
              </a:rPr>
              <a:t>, uznal Richarda za svého nástupce, obnovil lenní slib </a:t>
            </a:r>
          </a:p>
          <a:p>
            <a:endParaRPr lang="en-GB" dirty="0"/>
          </a:p>
        </p:txBody>
      </p:sp>
    </p:spTree>
    <p:extLst>
      <p:ext uri="{BB962C8B-B14F-4D97-AF65-F5344CB8AC3E}">
        <p14:creationId xmlns:p14="http://schemas.microsoft.com/office/powerpoint/2010/main" val="490000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eau de Philippe Auguste. - Archives Nationales - SC-D157.jpg">
            <a:extLst>
              <a:ext uri="{FF2B5EF4-FFF2-40B4-BE49-F238E27FC236}">
                <a16:creationId xmlns:a16="http://schemas.microsoft.com/office/drawing/2014/main" id="{345D6751-FD91-47E9-8A38-44596DC81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752" y="764704"/>
            <a:ext cx="486727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57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9/91/Philippe_Auguste_et_Richard_Acre.jpg">
            <a:extLst>
              <a:ext uri="{FF2B5EF4-FFF2-40B4-BE49-F238E27FC236}">
                <a16:creationId xmlns:a16="http://schemas.microsoft.com/office/drawing/2014/main" id="{7BF6E221-67AB-4301-A6AC-862270D1C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12" y="620688"/>
            <a:ext cx="5715000" cy="55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878125"/>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1199</TotalTime>
  <Words>1419</Words>
  <Application>Microsoft Office PowerPoint</Application>
  <PresentationFormat>Širokoúhlá obrazovka</PresentationFormat>
  <Paragraphs>66</Paragraphs>
  <Slides>26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Arial</vt:lpstr>
      <vt:lpstr>Century Gothic</vt:lpstr>
      <vt:lpstr>Wingdings</vt:lpstr>
      <vt:lpstr>Wingdings 3</vt:lpstr>
      <vt:lpstr>Stébla</vt:lpstr>
      <vt:lpstr>Země na obou stranách moře </vt:lpstr>
      <vt:lpstr>Literatura</vt:lpstr>
      <vt:lpstr>Věčné nepřátelství</vt:lpstr>
      <vt:lpstr>Prezentace aplikace PowerPoint</vt:lpstr>
      <vt:lpstr>Prezentace aplikace PowerPoint</vt:lpstr>
      <vt:lpstr>Prezentace aplikace PowerPoint</vt:lpstr>
      <vt:lpstr>Filip II. August</vt:lpstr>
      <vt:lpstr>Prezentace aplikace PowerPoint</vt:lpstr>
      <vt:lpstr>Prezentace aplikace PowerPoint</vt:lpstr>
      <vt:lpstr>Filip a Richard </vt:lpstr>
      <vt:lpstr>Filip a Jan </vt:lpstr>
      <vt:lpstr>Prezentace aplikace PowerPoint</vt:lpstr>
      <vt:lpstr>Prezentace aplikace PowerPoint</vt:lpstr>
      <vt:lpstr>Prezentace aplikace PowerPoint</vt:lpstr>
      <vt:lpstr>Lev se utrhl ze řetězu </vt:lpstr>
      <vt:lpstr>Chateau Gaillard </vt:lpstr>
      <vt:lpstr>Prezentace aplikace PowerPoint</vt:lpstr>
      <vt:lpstr>Prezentace aplikace PowerPoint</vt:lpstr>
      <vt:lpstr>Prezentace aplikace PowerPoint</vt:lpstr>
      <vt:lpstr>Prezentace aplikace PowerPoint</vt:lpstr>
      <vt:lpstr>Prezentace aplikace PowerPoint</vt:lpstr>
      <vt:lpstr>Vévodí pak tomuto městu (Andely) vysoká skála, z jedné strany obtékaná řekou Seinou, z druhé pak obklopená kopci téměř tak vysokými jako je ona sama. Na té skále pak nechal (Richard) vystavět pevnost, obklopenou vysokou zdí a hlubokými příkopy, prořezanými přímo ve skále. Vedle těchto příkopů nechal pak zplanýrovat a nechal je obklopit vysokými zdmi a věžemi. A třetí kopec pak nechal uzavřít příkopy v určité vzdálenosti od sebe. A nechal také vystavět všechny kamenné zdi do výšky a opevněné příkopy. Nazval tuto pevnost Gaillard, což ve francouzštině znamená prudkost.   </vt:lpstr>
      <vt:lpstr>A přišel (Filip) pak k pevnosti v Andely, kterou nechal se vší velkolepostí před nedávnem postavit na skále král Richard a byla na pohled pozoruhodná. Zatímco Francouzi na ní hleděli a oceňovali ji, on (Filip) prohlásil, v přítomnosti všech, že by si přál, aby byla celá vystavěna ze železa. Když se to pak doslechl Richard (…) prohlásil, že i kdyby byl celý hrad postaven z másla, a ne ze železa nebo z kamene, nepochybuje ani v nejmenším o tom, že by ho ubránil před ním jeho vojáky. </vt:lpstr>
      <vt:lpstr>Impérium vrací úder</vt:lpstr>
      <vt:lpstr>Prezentace aplikace PowerPoint</vt:lpstr>
      <vt:lpstr>Králové Francie a Anglie se pak sešli mezi Andely a Vernonem, na svátek svatého Hilaria. Při té příležitosti král Anglie připlul na lodi po Seině a protože se mu nechtělo jít na břeh, mluvil z paluby lodi s králem Francie. Ten seděl na koni na břehu řeky a mluvil s králem Anglie z očí do očí.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Země na obou stranách moře </dc:title>
  <dc:creator>Jan Malý</dc:creator>
  <cp:lastModifiedBy>kamery</cp:lastModifiedBy>
  <cp:revision>46</cp:revision>
  <dcterms:created xsi:type="dcterms:W3CDTF">2017-11-26T11:00:24Z</dcterms:created>
  <dcterms:modified xsi:type="dcterms:W3CDTF">2017-11-30T14:59:12Z</dcterms:modified>
</cp:coreProperties>
</file>