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21"/>
    <p:restoredTop sz="94640"/>
  </p:normalViewPr>
  <p:slideViewPr>
    <p:cSldViewPr snapToGrid="0" snapToObjects="1">
      <p:cViewPr varScale="1">
        <p:scale>
          <a:sx n="107" d="100"/>
          <a:sy n="107" d="100"/>
        </p:scale>
        <p:origin x="504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19458E-E223-4044-BC0D-D6956D9142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BA3D864-77EA-2944-B58A-8B052AF5D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 podnadpisů.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DBF26F-3DF9-D34B-934A-458A5A6E9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BE416-6E7E-6941-898F-DA06C87ABED6}" type="datetimeFigureOut">
              <a:rPr lang="cs-CZ" smtClean="0"/>
              <a:t>13.12.18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B59B01E-3E9F-A64F-980D-54ED08258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41CACA-66A5-EC47-A201-1D54268E1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3FAB-8265-294A-AFF6-63BDB035382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5094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53D67A-6371-AC4D-BB40-D7553F27A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9B54832-4623-BD46-B084-71862EFE5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17F2C6-615F-8540-9DCE-243B35798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BE416-6E7E-6941-898F-DA06C87ABED6}" type="datetimeFigureOut">
              <a:rPr lang="cs-CZ" smtClean="0"/>
              <a:t>13.12.18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BBEC26-A67D-CD41-A685-8C3CB3A1F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AE9E79-0A2B-D049-896F-B0373294E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3FAB-8265-294A-AFF6-63BDB035382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760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C616E07-049C-A544-A7EC-2EB8322C4C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9B7D798-92A8-EC40-A689-36C0877E71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F75D47-A213-FF48-A546-5F6E688D3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BE416-6E7E-6941-898F-DA06C87ABED6}" type="datetimeFigureOut">
              <a:rPr lang="cs-CZ" smtClean="0"/>
              <a:t>13.12.18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666B9D-E5C6-0343-B4A8-94EA2D329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B3EEE6-D6A7-D946-84E0-5682574A3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3FAB-8265-294A-AFF6-63BDB035382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6387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778957-5358-7342-99CA-881E4545C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85E528-8A58-F54B-9584-1FF7AC41D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42D733-D791-3049-82B1-678C5F57A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BE416-6E7E-6941-898F-DA06C87ABED6}" type="datetimeFigureOut">
              <a:rPr lang="cs-CZ" smtClean="0"/>
              <a:t>13.12.18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180E34-3C7D-1644-997B-E49D6DD11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000804-FD31-5E41-B6DB-C6B394689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3FAB-8265-294A-AFF6-63BDB035382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031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A2A385-7843-234E-AF69-61A989CDB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2814DF5-0002-1749-9A58-37AD42F8C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0CD652-5366-EA4C-B452-CBD6900EC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BE416-6E7E-6941-898F-DA06C87ABED6}" type="datetimeFigureOut">
              <a:rPr lang="cs-CZ" smtClean="0"/>
              <a:t>13.12.18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752E8A-9934-E841-88CA-365C5A5DB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8B7ECC6-EF0D-F24A-89E8-5A4E70625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3FAB-8265-294A-AFF6-63BDB035382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754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3C8B3E-8892-9D4A-815E-73C6685B3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685311-BF80-694C-9E0F-BDEAB5331E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E1DEE1B-E0A6-E543-A04B-7D60FDE981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38A2046-A7BF-F746-AADD-D2C621370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BE416-6E7E-6941-898F-DA06C87ABED6}" type="datetimeFigureOut">
              <a:rPr lang="cs-CZ" smtClean="0"/>
              <a:t>13.12.18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F82C36F-D117-E24F-9E00-8A2FA2F7C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8D6576F-B8D5-294B-B698-E2F1B51DE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3FAB-8265-294A-AFF6-63BDB035382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6274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5C038-20E0-1445-AA44-6BE029E4F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00A7B12-C669-C542-8582-39DC31809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8530021-F60C-D84A-9954-951E10D983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60DFFF1-3513-7E43-8D4F-DE542769AB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6A672CA1-23D4-0B4E-AB0F-93875E5FAE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B009A71-91E8-8E4A-AE6E-48B6C294D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BE416-6E7E-6941-898F-DA06C87ABED6}" type="datetimeFigureOut">
              <a:rPr lang="cs-CZ" smtClean="0"/>
              <a:t>13.12.18</a:t>
            </a:fld>
            <a:endParaRPr lang="cs-CZ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412862E-CDBD-C047-A21C-6A4414CF1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5A9DD1A-FF8C-A24F-958E-08BE4100D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3FAB-8265-294A-AFF6-63BDB035382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7441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8219E7-43D7-C34F-9248-CD9957F72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730A0FD-3CC2-4C4C-842B-B20EEF734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BE416-6E7E-6941-898F-DA06C87ABED6}" type="datetimeFigureOut">
              <a:rPr lang="cs-CZ" smtClean="0"/>
              <a:t>13.12.18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56BAD84-4F87-1B49-84BE-2CA438727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35122B7-B063-C94A-9B4D-5184ED384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3FAB-8265-294A-AFF6-63BDB035382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95135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96909D4-BADB-D24D-ABFC-08DF2D69B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BE416-6E7E-6941-898F-DA06C87ABED6}" type="datetimeFigureOut">
              <a:rPr lang="cs-CZ" smtClean="0"/>
              <a:t>13.12.18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A2317EC-61AA-0040-A1E0-7A9E061F5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CE2E252-88BE-F241-AB5A-E18CF9CC0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3FAB-8265-294A-AFF6-63BDB035382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9917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1BDF27-3EDA-5F46-8402-BEA0006F3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4CF805-8585-F946-ABE4-E03D50490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830B2D2D-C18A-BC4B-B1D9-BFE409E6AC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580A9DF-8EE4-0242-A36D-4D158B929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BE416-6E7E-6941-898F-DA06C87ABED6}" type="datetimeFigureOut">
              <a:rPr lang="cs-CZ" smtClean="0"/>
              <a:t>13.12.18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89A8C4A-2A1F-8F48-8125-79F9A8FB56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DE0D9F-9025-794E-B166-23A6EB278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3FAB-8265-294A-AFF6-63BDB035382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3825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FC0039-9B98-3443-84F6-34A6FCAFB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20B0AA6-A46F-5D4C-9A63-9E68AE6C26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DDF60E4-95E7-EA46-8939-E4B21A6EF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E5900A1-2276-DE43-BA3F-F7C06181B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BE416-6E7E-6941-898F-DA06C87ABED6}" type="datetimeFigureOut">
              <a:rPr lang="cs-CZ" smtClean="0"/>
              <a:t>13.12.18</a:t>
            </a:fld>
            <a:endParaRPr lang="cs-CZ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E372314-BF1B-7148-B108-8AB4D3451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6D843E-2B01-B446-A51D-AF36CDCC5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3FAB-8265-294A-AFF6-63BDB035382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2678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>
            <a:extLst>
              <a:ext uri="{FF2B5EF4-FFF2-40B4-BE49-F238E27FC236}">
                <a16:creationId xmlns:a16="http://schemas.microsoft.com/office/drawing/2014/main" id="{65B494CD-391F-B14F-B1AB-4ED3311EB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25F9C438-8BBF-6544-88A7-80E0A0B064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D393EF9-B719-BB42-9FE8-BA3348405A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BE416-6E7E-6941-898F-DA06C87ABED6}" type="datetimeFigureOut">
              <a:rPr lang="cs-CZ" smtClean="0"/>
              <a:t>13.12.18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E9D9AC-1497-3C49-A85F-B032F1BE2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00E5FE-9918-5843-AF2A-054460E972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B3FAB-8265-294A-AFF6-63BDB0353826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6929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2D3859-06D6-C748-8556-BE128D7693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3667" y="0"/>
            <a:ext cx="9144000" cy="2387600"/>
          </a:xfrm>
        </p:spPr>
        <p:txBody>
          <a:bodyPr/>
          <a:lstStyle/>
          <a:p>
            <a:r>
              <a:rPr lang="cs-CZ" sz="6600" b="1" dirty="0"/>
              <a:t>Války v Čečensku</a:t>
            </a:r>
            <a:br>
              <a:rPr lang="cs-CZ" dirty="0"/>
            </a:b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6ED5050-3CF4-2D4B-9278-C34AF7558D45}"/>
              </a:ext>
            </a:extLst>
          </p:cNvPr>
          <p:cNvSpPr txBox="1"/>
          <p:nvPr/>
        </p:nvSpPr>
        <p:spPr>
          <a:xfrm>
            <a:off x="9977436" y="5784761"/>
            <a:ext cx="2214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Anna Sirenko</a:t>
            </a:r>
          </a:p>
          <a:p>
            <a:r>
              <a:rPr lang="cs-CZ" dirty="0"/>
              <a:t>17.12.2018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021F8C35-4243-7A45-9971-A747C4F19E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937" y="1844674"/>
            <a:ext cx="5042338" cy="3291526"/>
          </a:xfrm>
          <a:prstGeom prst="rect">
            <a:avLst/>
          </a:prstGeom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77E26FEC-B39D-8E4E-97F2-AE5EBE8022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9182" y="1844674"/>
            <a:ext cx="4779368" cy="3291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879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FAE3B3-B0C7-2C48-AC96-756DB371F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První čečenská válka</a:t>
            </a:r>
            <a:br>
              <a:rPr lang="cs-CZ" dirty="0"/>
            </a:br>
            <a:endParaRPr lang="cs-CZ" dirty="0"/>
          </a:p>
        </p:txBody>
      </p:sp>
      <p:sp>
        <p:nvSpPr>
          <p:cNvPr id="15" name="Zástupný symbol pro obsah 14">
            <a:extLst>
              <a:ext uri="{FF2B5EF4-FFF2-40B4-BE49-F238E27FC236}">
                <a16:creationId xmlns:a16="http://schemas.microsoft.com/office/drawing/2014/main" id="{34050254-35FF-B549-BF71-074D35C3F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688" y="1370806"/>
            <a:ext cx="5162550" cy="5005388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11. prosince 1994 – 31. srpna 1996</a:t>
            </a:r>
          </a:p>
          <a:p>
            <a:r>
              <a:rPr lang="cs-CZ" dirty="0"/>
              <a:t>konflikt mezi Ruskem a jednostranně vyhlášeným nezávislým státem Čečenská republika Ičkerie.</a:t>
            </a:r>
          </a:p>
          <a:p>
            <a:r>
              <a:rPr lang="cs-CZ" dirty="0"/>
              <a:t>válku započal vpád ozbrojených sil Ruské federace na území Čečenska.</a:t>
            </a:r>
          </a:p>
          <a:p>
            <a:r>
              <a:rPr lang="cs-CZ" dirty="0"/>
              <a:t>Výsledek: Chasavjurtské dohody, de facto nezávislost Čečenska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A29ADE77-5C0E-4B49-AFB8-1251B8C203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0" y="1471613"/>
            <a:ext cx="7048500" cy="3857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382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6C3AFA-3AC1-8540-8ED4-78C890D48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Druhá čečenská válka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3582E3-364F-9E48-B7A2-775D1BA46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0138"/>
            <a:ext cx="10515600" cy="5757862"/>
          </a:xfrm>
        </p:spPr>
        <p:txBody>
          <a:bodyPr>
            <a:normAutofit/>
          </a:bodyPr>
          <a:lstStyle/>
          <a:p>
            <a:r>
              <a:rPr lang="cs-CZ" sz="3200" dirty="0"/>
              <a:t>Zahájena Ruskou federací </a:t>
            </a:r>
            <a:r>
              <a:rPr lang="cs-CZ" sz="3200" dirty="0">
                <a:solidFill>
                  <a:srgbClr val="FF0000"/>
                </a:solidFill>
              </a:rPr>
              <a:t>8. srpna 1999</a:t>
            </a:r>
            <a:r>
              <a:rPr lang="cs-CZ" sz="3200" dirty="0"/>
              <a:t>, kdy ruské síly z velké části znovu ovládly separatistický region Čečenska.</a:t>
            </a:r>
          </a:p>
          <a:p>
            <a:r>
              <a:rPr lang="cs-CZ" sz="3200" dirty="0">
                <a:solidFill>
                  <a:srgbClr val="FF0000"/>
                </a:solidFill>
              </a:rPr>
              <a:t>Příčiny</a:t>
            </a:r>
            <a:r>
              <a:rPr lang="cs-CZ" sz="3200" dirty="0"/>
              <a:t>: tranzit kaspické ropy přes čečenské území, invaze do Dagestánu provedená Islámskou mezinárodní brigádou a bombové útoky na ruské panelové domy.</a:t>
            </a:r>
          </a:p>
          <a:p>
            <a:r>
              <a:rPr lang="cs-CZ" sz="3200" dirty="0"/>
              <a:t>Velký počet bojovníku džihádu ze zahraničí, kteří se 10. srpna 1999 dokonce pokusili v obsazené části Dagestánu a vyhlásit "nezávislý Islámský stát Dagestán".</a:t>
            </a:r>
          </a:p>
          <a:p>
            <a:r>
              <a:rPr lang="cs-CZ" sz="3200" dirty="0"/>
              <a:t>V únoru 2000 po zimním obléhání dobyt Groznyj.</a:t>
            </a:r>
          </a:p>
          <a:p>
            <a:r>
              <a:rPr lang="cs-CZ" sz="3200" dirty="0"/>
              <a:t>Vzestup islámského radikalismu.</a:t>
            </a:r>
          </a:p>
        </p:txBody>
      </p:sp>
    </p:spTree>
    <p:extLst>
      <p:ext uri="{BB962C8B-B14F-4D97-AF65-F5344CB8AC3E}">
        <p14:creationId xmlns:p14="http://schemas.microsoft.com/office/powerpoint/2010/main" val="2104907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1F479774-AF53-0747-95A0-DA3325AFCB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8573" y="268314"/>
            <a:ext cx="3403345" cy="4658801"/>
          </a:xfr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A5013372-7D98-8E48-B946-2B81B8111D6D}"/>
              </a:ext>
            </a:extLst>
          </p:cNvPr>
          <p:cNvSpPr txBox="1"/>
          <p:nvPr/>
        </p:nvSpPr>
        <p:spPr>
          <a:xfrm>
            <a:off x="1008573" y="5058699"/>
            <a:ext cx="404336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/>
              <a:t>Šamil</a:t>
            </a:r>
            <a:r>
              <a:rPr lang="cs-CZ" b="1" dirty="0"/>
              <a:t> </a:t>
            </a:r>
            <a:r>
              <a:rPr lang="cs-CZ" b="1" dirty="0" err="1"/>
              <a:t>Basajev</a:t>
            </a:r>
            <a:r>
              <a:rPr lang="cs-CZ" dirty="0"/>
              <a:t> - viceprezident mezinárodně neuznávané separatistické vlády v Čečensku, polní velitel islámské guerilly bojující za nezávislost své země, mezinárodně působící terorista. </a:t>
            </a:r>
          </a:p>
          <a:p>
            <a:endParaRPr lang="cs-CZ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41C4390-42AC-6E49-A158-37501F12DA27}"/>
              </a:ext>
            </a:extLst>
          </p:cNvPr>
          <p:cNvSpPr txBox="1"/>
          <p:nvPr/>
        </p:nvSpPr>
        <p:spPr>
          <a:xfrm>
            <a:off x="6740012" y="5058699"/>
            <a:ext cx="44277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/>
              <a:t>Aslan</a:t>
            </a:r>
            <a:r>
              <a:rPr lang="cs-CZ" b="1" dirty="0"/>
              <a:t> </a:t>
            </a:r>
            <a:r>
              <a:rPr lang="cs-CZ" b="1" dirty="0" err="1"/>
              <a:t>Maschadov</a:t>
            </a:r>
            <a:r>
              <a:rPr lang="cs-CZ" b="1" dirty="0"/>
              <a:t> - </a:t>
            </a:r>
            <a:r>
              <a:rPr lang="cs-CZ" dirty="0"/>
              <a:t>prezident Čečny a představitel opozice vůči Rusku. 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5CDCA1BB-789A-B046-A7C2-B678177D3A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6585" y="748145"/>
            <a:ext cx="5249742" cy="3570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203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F7D8CD-ABDB-EB46-9B6B-875B12B73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anchor="b">
            <a:normAutofit/>
          </a:bodyPr>
          <a:lstStyle/>
          <a:p>
            <a:pPr algn="ctr"/>
            <a:r>
              <a:rPr lang="cs-CZ" b="1" dirty="0"/>
              <a:t>Výsledek</a:t>
            </a:r>
            <a:endParaRPr lang="cs-CZ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A85A4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FF3A7CE-5B23-4C7A-8AEE-A2EAADAC79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8416" y="2314807"/>
            <a:ext cx="7132180" cy="419837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Porážka separatistů, relativní uklidnění v regionu</a:t>
            </a:r>
          </a:p>
          <a:p>
            <a:r>
              <a:rPr lang="cs-CZ" dirty="0"/>
              <a:t>Vyhnání separatistické vlády</a:t>
            </a:r>
          </a:p>
          <a:p>
            <a:r>
              <a:rPr lang="cs-CZ" dirty="0"/>
              <a:t>Rebelie v Čečensku</a:t>
            </a:r>
          </a:p>
          <a:p>
            <a:r>
              <a:rPr lang="cs-CZ" dirty="0"/>
              <a:t>Jmenování liberální vlády</a:t>
            </a:r>
          </a:p>
          <a:p>
            <a:r>
              <a:rPr lang="cs-CZ" dirty="0"/>
              <a:t>Rozšíření válečného stavu</a:t>
            </a:r>
          </a:p>
          <a:p>
            <a:r>
              <a:rPr lang="cs-CZ" dirty="0"/>
              <a:t>Odhady celkového počtu obětí dvou ruských intervencí v První čečenské válce a Druhé čečenské válce se odhadují na 300 000 lidí z celkového počtu 1 milionu obyvatel.</a:t>
            </a:r>
          </a:p>
          <a:p>
            <a:endParaRPr lang="en-US" sz="200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BFA948D-1B11-DE4C-B0C6-418752C959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565" y="629268"/>
            <a:ext cx="4571369" cy="5457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259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3AD10329-3841-9D47-80A3-D5C49244CE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179" y="366587"/>
            <a:ext cx="5129672" cy="3682900"/>
          </a:xfr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85ECCC06-3994-C549-B644-C830F5789FE9}"/>
              </a:ext>
            </a:extLst>
          </p:cNvPr>
          <p:cNvSpPr txBox="1"/>
          <p:nvPr/>
        </p:nvSpPr>
        <p:spPr>
          <a:xfrm>
            <a:off x="938150" y="4762005"/>
            <a:ext cx="27313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Grozny. 2000</a:t>
            </a:r>
            <a:endParaRPr lang="cs-CZ" sz="32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C3F8515-E4DE-B245-B4BE-2FCB6E2A5DFE}"/>
              </a:ext>
            </a:extLst>
          </p:cNvPr>
          <p:cNvSpPr txBox="1"/>
          <p:nvPr/>
        </p:nvSpPr>
        <p:spPr>
          <a:xfrm>
            <a:off x="7025838" y="5308185"/>
            <a:ext cx="2671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err="1"/>
              <a:t>Grozny</a:t>
            </a:r>
            <a:r>
              <a:rPr lang="cs-CZ" sz="3200" dirty="0"/>
              <a:t>. 2016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747D53D8-78DA-1F47-BF78-0C0DED65AB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7000" y="113805"/>
            <a:ext cx="698500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428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83CDB5-2E38-DF44-9DEA-2BA9A4D46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34A281-1ABB-464C-9495-8E9C175CD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Šmíd</a:t>
            </a:r>
            <a:r>
              <a:rPr lang="cs-CZ" dirty="0"/>
              <a:t>, </a:t>
            </a:r>
            <a:r>
              <a:rPr lang="cs-CZ" dirty="0" err="1"/>
              <a:t>Tomás</a:t>
            </a:r>
            <a:r>
              <a:rPr lang="cs-CZ" dirty="0"/>
              <a:t>̌, </a:t>
            </a:r>
            <a:r>
              <a:rPr lang="cs-CZ" dirty="0" err="1"/>
              <a:t>Souleimanov</a:t>
            </a:r>
            <a:r>
              <a:rPr lang="cs-CZ" dirty="0"/>
              <a:t>, Emil a </a:t>
            </a:r>
            <a:r>
              <a:rPr lang="cs-CZ" dirty="0" err="1"/>
              <a:t>Dilbazi</a:t>
            </a:r>
            <a:r>
              <a:rPr lang="cs-CZ" dirty="0"/>
              <a:t>, </a:t>
            </a:r>
            <a:r>
              <a:rPr lang="cs-CZ" dirty="0" err="1"/>
              <a:t>Eltay</a:t>
            </a:r>
            <a:r>
              <a:rPr lang="cs-CZ" dirty="0"/>
              <a:t>. Etnický konflikt v </a:t>
            </a:r>
            <a:r>
              <a:rPr lang="cs-CZ" dirty="0" err="1"/>
              <a:t>Čečensku</a:t>
            </a:r>
            <a:r>
              <a:rPr lang="cs-CZ" dirty="0"/>
              <a:t>. In </a:t>
            </a:r>
            <a:r>
              <a:rPr lang="cs-CZ" dirty="0" err="1"/>
              <a:t>Šmíd</a:t>
            </a:r>
            <a:r>
              <a:rPr lang="cs-CZ" dirty="0"/>
              <a:t>, </a:t>
            </a:r>
            <a:r>
              <a:rPr lang="cs-CZ" dirty="0" err="1"/>
              <a:t>Tomás</a:t>
            </a:r>
            <a:r>
              <a:rPr lang="cs-CZ" dirty="0"/>
              <a:t>̌ a </a:t>
            </a:r>
            <a:r>
              <a:rPr lang="cs-CZ" dirty="0" err="1"/>
              <a:t>Vaďura</a:t>
            </a:r>
            <a:r>
              <a:rPr lang="cs-CZ" dirty="0"/>
              <a:t>, </a:t>
            </a:r>
            <a:r>
              <a:rPr lang="cs-CZ" dirty="0" err="1"/>
              <a:t>Vladimír</a:t>
            </a:r>
            <a:r>
              <a:rPr lang="cs-CZ" dirty="0"/>
              <a:t>, </a:t>
            </a:r>
            <a:r>
              <a:rPr lang="cs-CZ" dirty="0" err="1"/>
              <a:t>ed</a:t>
            </a:r>
            <a:r>
              <a:rPr lang="cs-CZ" dirty="0"/>
              <a:t>. 2007. </a:t>
            </a:r>
            <a:r>
              <a:rPr lang="cs-CZ" dirty="0" err="1"/>
              <a:t>Etnicke</a:t>
            </a:r>
            <a:r>
              <a:rPr lang="cs-CZ" dirty="0"/>
              <a:t>́ konflikty v </a:t>
            </a:r>
            <a:r>
              <a:rPr lang="cs-CZ" dirty="0" err="1"/>
              <a:t>postkomunistickém</a:t>
            </a:r>
            <a:r>
              <a:rPr lang="cs-CZ" dirty="0"/>
              <a:t> prostoru. Brno: CDK </a:t>
            </a:r>
          </a:p>
          <a:p>
            <a:r>
              <a:rPr lang="cs-CZ" dirty="0" err="1"/>
              <a:t>Trenin</a:t>
            </a:r>
            <a:r>
              <a:rPr lang="cs-CZ" dirty="0"/>
              <a:t>, </a:t>
            </a:r>
            <a:r>
              <a:rPr lang="cs-CZ" dirty="0" err="1"/>
              <a:t>Dmitri</a:t>
            </a:r>
            <a:r>
              <a:rPr lang="cs-CZ" dirty="0"/>
              <a:t> a </a:t>
            </a:r>
            <a:r>
              <a:rPr lang="cs-CZ" dirty="0" err="1"/>
              <a:t>Malashenko</a:t>
            </a:r>
            <a:r>
              <a:rPr lang="cs-CZ" dirty="0"/>
              <a:t>, </a:t>
            </a:r>
            <a:r>
              <a:rPr lang="cs-CZ" dirty="0" err="1"/>
              <a:t>Aleksei</a:t>
            </a:r>
            <a:r>
              <a:rPr lang="cs-CZ" dirty="0"/>
              <a:t>. 2004. </a:t>
            </a:r>
            <a:r>
              <a:rPr lang="cs-CZ" dirty="0" err="1"/>
              <a:t>Russia’s</a:t>
            </a:r>
            <a:r>
              <a:rPr lang="cs-CZ" dirty="0"/>
              <a:t> </a:t>
            </a:r>
            <a:r>
              <a:rPr lang="cs-CZ" dirty="0" err="1"/>
              <a:t>Restless</a:t>
            </a:r>
            <a:r>
              <a:rPr lang="cs-CZ" dirty="0"/>
              <a:t> </a:t>
            </a:r>
            <a:r>
              <a:rPr lang="cs-CZ" dirty="0" err="1"/>
              <a:t>Frontier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Chechnya</a:t>
            </a:r>
            <a:r>
              <a:rPr lang="cs-CZ" dirty="0"/>
              <a:t> </a:t>
            </a:r>
            <a:r>
              <a:rPr lang="cs-CZ" dirty="0" err="1"/>
              <a:t>Factor</a:t>
            </a:r>
            <a:r>
              <a:rPr lang="cs-CZ" dirty="0"/>
              <a:t> in Post-</a:t>
            </a:r>
            <a:r>
              <a:rPr lang="cs-CZ" dirty="0" err="1"/>
              <a:t>Soviet</a:t>
            </a:r>
            <a:r>
              <a:rPr lang="cs-CZ" dirty="0"/>
              <a:t> </a:t>
            </a:r>
            <a:r>
              <a:rPr lang="cs-CZ" dirty="0" err="1"/>
              <a:t>Russia</a:t>
            </a:r>
            <a:r>
              <a:rPr lang="cs-CZ" dirty="0"/>
              <a:t>. Washington: Carnegie </a:t>
            </a:r>
            <a:r>
              <a:rPr lang="cs-CZ" dirty="0" err="1"/>
              <a:t>Endowment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International </a:t>
            </a:r>
            <a:r>
              <a:rPr lang="cs-CZ" dirty="0" err="1"/>
              <a:t>Peace</a:t>
            </a:r>
            <a:r>
              <a:rPr lang="cs-CZ" dirty="0"/>
              <a:t>. </a:t>
            </a:r>
          </a:p>
          <a:p>
            <a:r>
              <a:rPr lang="cs-CZ" dirty="0"/>
              <a:t> SIMONOV, Pavel. </a:t>
            </a:r>
            <a:r>
              <a:rPr lang="cs-CZ" i="1" dirty="0"/>
              <a:t>New </a:t>
            </a:r>
            <a:r>
              <a:rPr lang="cs-CZ" i="1" dirty="0" err="1"/>
              <a:t>Chechen</a:t>
            </a:r>
            <a:r>
              <a:rPr lang="cs-CZ" i="1" dirty="0"/>
              <a:t> </a:t>
            </a:r>
            <a:r>
              <a:rPr lang="cs-CZ" i="1" dirty="0" err="1"/>
              <a:t>Army</a:t>
            </a:r>
            <a:r>
              <a:rPr lang="cs-CZ" i="1" dirty="0"/>
              <a:t> </a:t>
            </a:r>
            <a:r>
              <a:rPr lang="cs-CZ" i="1" dirty="0" err="1"/>
              <a:t>Threatens</a:t>
            </a:r>
            <a:r>
              <a:rPr lang="cs-CZ" i="1" dirty="0"/>
              <a:t> </a:t>
            </a:r>
            <a:r>
              <a:rPr lang="cs-CZ" i="1" dirty="0" err="1"/>
              <a:t>Moscow</a:t>
            </a:r>
            <a:r>
              <a:rPr lang="cs-CZ" i="1" dirty="0"/>
              <a:t>.</a:t>
            </a:r>
            <a:r>
              <a:rPr lang="cs-CZ" dirty="0"/>
              <a:t> AIA </a:t>
            </a:r>
            <a:r>
              <a:rPr lang="cs-CZ" dirty="0" err="1"/>
              <a:t>Russian</a:t>
            </a:r>
            <a:r>
              <a:rPr lang="cs-CZ" dirty="0"/>
              <a:t> </a:t>
            </a:r>
            <a:r>
              <a:rPr lang="cs-CZ" dirty="0" err="1"/>
              <a:t>section</a:t>
            </a:r>
            <a:r>
              <a:rPr lang="cs-CZ" dirty="0"/>
              <a:t>, 2006.</a:t>
            </a:r>
          </a:p>
          <a:p>
            <a:r>
              <a:rPr lang="cs-CZ" dirty="0" err="1"/>
              <a:t>Cornell</a:t>
            </a:r>
            <a:r>
              <a:rPr lang="cs-CZ" dirty="0"/>
              <a:t> </a:t>
            </a:r>
            <a:r>
              <a:rPr lang="cs-CZ" dirty="0" err="1"/>
              <a:t>Svange</a:t>
            </a:r>
            <a:r>
              <a:rPr lang="cs-CZ" dirty="0"/>
              <a:t>, E., </a:t>
            </a:r>
            <a:r>
              <a:rPr lang="cs-CZ" dirty="0" err="1"/>
              <a:t>Small</a:t>
            </a:r>
            <a:r>
              <a:rPr lang="cs-CZ" dirty="0"/>
              <a:t> </a:t>
            </a:r>
            <a:r>
              <a:rPr lang="cs-CZ" dirty="0" err="1"/>
              <a:t>Nations</a:t>
            </a:r>
            <a:r>
              <a:rPr lang="cs-CZ" dirty="0"/>
              <a:t> and Great </a:t>
            </a:r>
            <a:r>
              <a:rPr lang="cs-CZ" dirty="0" err="1"/>
              <a:t>Powers</a:t>
            </a:r>
            <a:r>
              <a:rPr lang="cs-CZ" dirty="0"/>
              <a:t>, London 2001.</a:t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90468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138</Words>
  <Application>Microsoft Macintosh PowerPoint</Application>
  <PresentationFormat>Širokoúhlá obrazovka</PresentationFormat>
  <Paragraphs>30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Války v Čečensku </vt:lpstr>
      <vt:lpstr>První čečenská válka </vt:lpstr>
      <vt:lpstr>Druhá čečenská válka </vt:lpstr>
      <vt:lpstr>Prezentace aplikace PowerPoint</vt:lpstr>
      <vt:lpstr>Výsledek</vt:lpstr>
      <vt:lpstr>Prezentace aplikace PowerPoint</vt:lpstr>
      <vt:lpstr>Zdroje</vt:lpstr>
    </vt:vector>
  </TitlesOfParts>
  <Company/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Války v Čečensku </dc:title>
  <dc:creator>Anna Sirenko</dc:creator>
  <cp:lastModifiedBy>Anna Sirenko</cp:lastModifiedBy>
  <cp:revision>9</cp:revision>
  <dcterms:created xsi:type="dcterms:W3CDTF">2018-11-11T14:05:19Z</dcterms:created>
  <dcterms:modified xsi:type="dcterms:W3CDTF">2018-12-13T21:22:00Z</dcterms:modified>
</cp:coreProperties>
</file>