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8" r:id="rId4"/>
    <p:sldId id="269" r:id="rId5"/>
    <p:sldId id="257" r:id="rId6"/>
    <p:sldId id="260" r:id="rId7"/>
    <p:sldId id="262" r:id="rId8"/>
    <p:sldId id="258" r:id="rId9"/>
    <p:sldId id="259" r:id="rId10"/>
    <p:sldId id="266" r:id="rId11"/>
    <p:sldId id="263" r:id="rId12"/>
    <p:sldId id="264" r:id="rId13"/>
    <p:sldId id="265" r:id="rId14"/>
    <p:sldId id="267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95" autoAdjust="0"/>
    <p:restoredTop sz="94660"/>
  </p:normalViewPr>
  <p:slideViewPr>
    <p:cSldViewPr>
      <p:cViewPr varScale="1">
        <p:scale>
          <a:sx n="69" d="100"/>
          <a:sy n="69" d="100"/>
        </p:scale>
        <p:origin x="158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55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562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87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18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26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902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991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440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182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8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30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4F80D6-6286-4B9E-805A-46245C37C8B8}" type="datetimeFigureOut">
              <a:rPr lang="en-US" smtClean="0"/>
              <a:t>4/16/2020</a:t>
            </a:fld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85C4C-844E-41C6-A423-05815350C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77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arlamentnilisty.cz/arena/rozhovory/Havel-byl-politicka-tragedie-rika-kniha-Je-to-krute-ale-nemuzeme-pomoci-vsem-lidem-sveta-ve-svizelne-situaci-mini-kontroverzni-psycholog-Bakalar-36138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Stavební kameny textu založeného na sekundární literatuře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98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užít převzatou myšlenku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Proč myšlenku přebíráme/upozorňujeme na ni?</a:t>
            </a:r>
          </a:p>
          <a:p>
            <a:pPr lvl="1"/>
            <a:r>
              <a:rPr lang="cs-CZ" dirty="0" smtClean="0"/>
              <a:t>Nějaké východisko, pro náš text důležitá teze (Šanderová 2009, s. X)</a:t>
            </a:r>
          </a:p>
          <a:p>
            <a:pPr lvl="1"/>
            <a:r>
              <a:rPr lang="cs-CZ" dirty="0" smtClean="0"/>
              <a:t>Odkaz, že to tam je podrobněji (</a:t>
            </a:r>
            <a:r>
              <a:rPr lang="cs-CZ" dirty="0"/>
              <a:t>viz Šanderová 2009, s. X)</a:t>
            </a:r>
            <a:endParaRPr lang="cs-CZ" dirty="0" smtClean="0"/>
          </a:p>
          <a:p>
            <a:pPr lvl="1"/>
            <a:r>
              <a:rPr lang="cs-CZ" dirty="0" smtClean="0"/>
              <a:t>Potvrzení stejných nálezů (srov</a:t>
            </a:r>
            <a:r>
              <a:rPr lang="cs-CZ" dirty="0"/>
              <a:t>. Šanderová 2009, s. X)</a:t>
            </a:r>
            <a:endParaRPr lang="cs-CZ" dirty="0" smtClean="0"/>
          </a:p>
          <a:p>
            <a:pPr lvl="1"/>
            <a:r>
              <a:rPr lang="cs-CZ" dirty="0" smtClean="0"/>
              <a:t>Dialog i s odlišnými nálezy (srov</a:t>
            </a:r>
            <a:r>
              <a:rPr lang="cs-CZ" dirty="0"/>
              <a:t>. Šanderová 2009, s. X)</a:t>
            </a:r>
            <a:endParaRPr lang="cs-CZ" dirty="0" smtClean="0"/>
          </a:p>
          <a:p>
            <a:pPr lvl="1"/>
            <a:r>
              <a:rPr lang="cs-CZ" dirty="0" smtClean="0"/>
              <a:t>nesouhlas s myšlenkou, označení jako nesmyslné (sic!)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21669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Převzatá </a:t>
            </a:r>
            <a:r>
              <a:rPr lang="cs-CZ" dirty="0" err="1" smtClean="0"/>
              <a:t>myšleka</a:t>
            </a:r>
            <a:r>
              <a:rPr lang="cs-CZ" dirty="0" smtClean="0"/>
              <a:t> x Potvrzování stejných nálezů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Někdy chci říci, že daný autor dospěl k týmž výsledkům jako já</a:t>
            </a:r>
            <a:r>
              <a:rPr lang="cs-CZ" dirty="0" smtClean="0"/>
              <a:t>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Nejen moje, ale i jiné výzkumy na Slovensku ukazují, že v lokálních společnostech existuje distance majority vůči minoritě (srov. např. </a:t>
            </a:r>
            <a:r>
              <a:rPr lang="cs-CZ" dirty="0" err="1" smtClean="0"/>
              <a:t>Skupnik</a:t>
            </a:r>
            <a:r>
              <a:rPr lang="cs-CZ" dirty="0" smtClean="0"/>
              <a:t> 2006; Šotola,- </a:t>
            </a:r>
            <a:r>
              <a:rPr lang="cs-CZ" dirty="0" err="1" smtClean="0"/>
              <a:t>Rodrigez</a:t>
            </a:r>
            <a:r>
              <a:rPr lang="cs-CZ" dirty="0" smtClean="0"/>
              <a:t> Polo 2016)  </a:t>
            </a:r>
            <a:r>
              <a:rPr lang="cs-CZ" sz="2600" dirty="0" smtClean="0">
                <a:solidFill>
                  <a:srgbClr val="FF0000"/>
                </a:solidFill>
              </a:rPr>
              <a:t>// Zde navíc nemusím odkazovat na stránku, protože dané texty jsou celé zaměřené na téma distance M x m//</a:t>
            </a:r>
          </a:p>
          <a:p>
            <a:pPr marL="0" indent="0">
              <a:buNone/>
            </a:pPr>
            <a:r>
              <a:rPr lang="cs-CZ" dirty="0" smtClean="0"/>
              <a:t>X    Neplatí to ale v případě, když myšlenku jiných autorů více přibližuji</a:t>
            </a:r>
            <a:endParaRPr lang="cs-CZ" dirty="0"/>
          </a:p>
          <a:p>
            <a:r>
              <a:rPr lang="cs-CZ" dirty="0" smtClean="0"/>
              <a:t>Na </a:t>
            </a:r>
            <a:r>
              <a:rPr lang="cs-CZ" dirty="0"/>
              <a:t>webových stránkách obce nejsou žádné informace o romské osadě. K podobným nálezům dospěl Šotola a Polo, kteří uvádějí, že kronikáři o Romech v obci nepíší (Šotola, Polo 2016, </a:t>
            </a:r>
            <a:r>
              <a:rPr lang="cs-CZ" dirty="0" smtClean="0"/>
              <a:t>s. 134)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3711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Přebírání myšlenky x odkazování na další informace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problematice citací a parafrází se lze ještě mnohé dozvědět v textu Jadwigy Šanderové </a:t>
            </a:r>
            <a:r>
              <a:rPr lang="cs-CZ" b="1" dirty="0" smtClean="0"/>
              <a:t>(viz Šanderová 2009)</a:t>
            </a:r>
          </a:p>
          <a:p>
            <a:endParaRPr lang="cs-CZ" b="1" dirty="0"/>
          </a:p>
          <a:p>
            <a:r>
              <a:rPr lang="cs-CZ" b="1" dirty="0" smtClean="0">
                <a:solidFill>
                  <a:srgbClr val="FF0000"/>
                </a:solidFill>
              </a:rPr>
              <a:t>Nikoliv viz.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1497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Nesouhlasím s myšlenkou, ale chci ji uvést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 vztahu k problematice uprchlické krize se objevuje i názor, že „[b]</a:t>
            </a:r>
            <a:r>
              <a:rPr lang="cs-CZ" dirty="0" err="1" smtClean="0"/>
              <a:t>ohužel</a:t>
            </a:r>
            <a:r>
              <a:rPr lang="cs-CZ" dirty="0" smtClean="0"/>
              <a:t> se tedy téma nechává v rukou na jedné straně pokrytců, eventuálně těch, kteří o něm prakticky nic neví a na druhé extrémistů. Je to tristní.(sic!)“ (Havel,2015)</a:t>
            </a:r>
          </a:p>
          <a:p>
            <a:r>
              <a:rPr lang="cs-CZ" sz="2100" b="1" dirty="0" smtClean="0"/>
              <a:t>Havel byl politická tragédie, říká kniha. Je to kruté, ale nemůžeme pomoci všem lidem světa ve svízelné situaci, míní kontroverzní psycholog Bakalář. </a:t>
            </a:r>
            <a:r>
              <a:rPr lang="cs-CZ" sz="2100" b="1" i="1" dirty="0"/>
              <a:t>[on line] Parlamentní </a:t>
            </a:r>
            <a:r>
              <a:rPr lang="cs-CZ" sz="2100" b="1" i="1" dirty="0" smtClean="0"/>
              <a:t>listy, 11.2.2015 (11.4.2018) Dostupné z: </a:t>
            </a:r>
            <a:r>
              <a:rPr lang="cs-CZ" sz="2100" b="1" i="1" dirty="0" smtClean="0">
                <a:hlinkClick r:id="rId2"/>
              </a:rPr>
              <a:t>https://www.parlamentnilisty.cz/arena/rozhovory/Havel-byl-politicka-tragedie-rika-kniha-Je-to-krute-ale-nemuzeme-pomoci-vsem-lidem-sveta-ve-svizelne-situaci-mini-kontroverzni-psycholog-Bakalar-361380</a:t>
            </a:r>
            <a:endParaRPr lang="cs-CZ" sz="2100" b="1" i="1" dirty="0" smtClean="0"/>
          </a:p>
          <a:p>
            <a:endParaRPr lang="cs-CZ" sz="2100" b="1" i="1" dirty="0" smtClean="0"/>
          </a:p>
          <a:p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293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cs-CZ" dirty="0"/>
              <a:t>Šanderová, J. Jak číst a psát odborný text ve společenských vědách. Praha: SLON, </a:t>
            </a:r>
            <a:r>
              <a:rPr lang="cs-CZ" dirty="0" smtClean="0"/>
              <a:t>2009.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6242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Zajímavým a </a:t>
            </a:r>
            <a:r>
              <a:rPr lang="cs-CZ" b="1" dirty="0" smtClean="0"/>
              <a:t>relevantním</a:t>
            </a:r>
            <a:r>
              <a:rPr lang="cs-CZ" dirty="0" smtClean="0"/>
              <a:t> způsobem propojit myšlenky, resp. vědění jiných autorů.</a:t>
            </a:r>
          </a:p>
          <a:p>
            <a:r>
              <a:rPr lang="cs-CZ" dirty="0" smtClean="0"/>
              <a:t>Na základě otázky kterou si kladu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62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co je myšlenka. I mne vlastně napadne, že citovat myšlenku, která stojí zato, musí vypadat nějak takto: </a:t>
            </a:r>
          </a:p>
          <a:p>
            <a:r>
              <a:rPr lang="cs-CZ" dirty="0">
                <a:solidFill>
                  <a:srgbClr val="00B0F0"/>
                </a:solidFill>
              </a:rPr>
              <a:t>"Chytrý člověk vyřeší problém. Moudrý člověk se mu vyhne.“ —  Albert Einstein </a:t>
            </a:r>
          </a:p>
          <a:p>
            <a:r>
              <a:rPr lang="cs-CZ" dirty="0"/>
              <a:t>Ale to v odborných textech tak vůbec není, v odborných textech přejímáme různé informace, závěry, nálezy, které mohou vypadat až triviálně, když se vytrhnou z kontextu. Např. </a:t>
            </a:r>
            <a:r>
              <a:rPr lang="cs-CZ" dirty="0">
                <a:solidFill>
                  <a:srgbClr val="00B050"/>
                </a:solidFill>
              </a:rPr>
              <a:t>Záleská hodnotí vzdělávací systémy v Evropě a uvádí, že "připravenost vzdělávacích systémů na přijímání dětí cizinců je často problematická" (</a:t>
            </a:r>
            <a:r>
              <a:rPr lang="cs-CZ" dirty="0" smtClean="0">
                <a:solidFill>
                  <a:srgbClr val="00B050"/>
                </a:solidFill>
              </a:rPr>
              <a:t>Záleská </a:t>
            </a:r>
            <a:r>
              <a:rPr lang="cs-CZ" dirty="0">
                <a:solidFill>
                  <a:srgbClr val="00B050"/>
                </a:solidFill>
              </a:rPr>
              <a:t>2018, s. 144</a:t>
            </a:r>
            <a:r>
              <a:rPr lang="cs-CZ" dirty="0" smtClean="0">
                <a:solidFill>
                  <a:srgbClr val="00B050"/>
                </a:solidFill>
              </a:rPr>
              <a:t>).</a:t>
            </a:r>
            <a:endParaRPr lang="cs-CZ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331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přejímáme myšlenky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Abychom vedli dialog s vědou, oborem</a:t>
            </a:r>
          </a:p>
          <a:p>
            <a:r>
              <a:rPr lang="cs-CZ" dirty="0" smtClean="0"/>
              <a:t>Abychom provedli inventuru vědění a připojili k tomu další část poznání = to naše</a:t>
            </a:r>
          </a:p>
          <a:p>
            <a:r>
              <a:rPr lang="cs-CZ" dirty="0" smtClean="0"/>
              <a:t>Abychom sofistikovaněji, neotřele uvažovali o běžných jevech, vztazích, procesech</a:t>
            </a:r>
          </a:p>
          <a:p>
            <a:r>
              <a:rPr lang="cs-CZ" dirty="0" smtClean="0"/>
              <a:t>Abychom ukázali, jak jsme sečtělí. </a:t>
            </a:r>
            <a:r>
              <a:rPr lang="cs-CZ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Abychom mohli dělat syntézy poznání v daném oboru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01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Převzaté myšlenky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Převzate</a:t>
            </a:r>
            <a:r>
              <a:rPr lang="en-US" dirty="0"/>
              <a:t> </a:t>
            </a:r>
            <a:r>
              <a:rPr lang="en-US" dirty="0" err="1"/>
              <a:t>myšlenky</a:t>
            </a:r>
            <a:r>
              <a:rPr lang="en-US" dirty="0"/>
              <a:t> se </a:t>
            </a:r>
            <a:r>
              <a:rPr lang="en-US" dirty="0" err="1" smtClean="0"/>
              <a:t>uv</a:t>
            </a:r>
            <a:r>
              <a:rPr lang="cs-CZ" dirty="0" smtClean="0"/>
              <a:t>á</a:t>
            </a:r>
            <a:r>
              <a:rPr lang="en-US" dirty="0" err="1" smtClean="0"/>
              <a:t>ději</a:t>
            </a:r>
            <a:r>
              <a:rPr lang="en-US" dirty="0" smtClean="0"/>
              <a:t> </a:t>
            </a:r>
            <a:r>
              <a:rPr lang="en-US" dirty="0" err="1" smtClean="0"/>
              <a:t>dvo</a:t>
            </a:r>
            <a:r>
              <a:rPr lang="cs-CZ" dirty="0" smtClean="0"/>
              <a:t>jí</a:t>
            </a:r>
            <a:r>
              <a:rPr lang="en-US" dirty="0" smtClean="0"/>
              <a:t>m </a:t>
            </a:r>
            <a:r>
              <a:rPr lang="en-US" dirty="0" err="1"/>
              <a:t>způsobem</a:t>
            </a:r>
            <a:r>
              <a:rPr lang="en-US" dirty="0"/>
              <a:t>. </a:t>
            </a:r>
            <a:endParaRPr lang="cs-CZ" dirty="0" smtClean="0"/>
          </a:p>
          <a:p>
            <a:pPr lvl="1"/>
            <a:r>
              <a:rPr lang="en-US" dirty="0" err="1" smtClean="0"/>
              <a:t>Buď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b="1" dirty="0" err="1" smtClean="0"/>
              <a:t>doslova</a:t>
            </a:r>
            <a:r>
              <a:rPr lang="cs-CZ" b="1" dirty="0" smtClean="0"/>
              <a:t> </a:t>
            </a:r>
            <a:r>
              <a:rPr lang="en-US" b="1" dirty="0" smtClean="0"/>
              <a:t>op</a:t>
            </a:r>
            <a:r>
              <a:rPr lang="cs-CZ" b="1" dirty="0" smtClean="0"/>
              <a:t>í</a:t>
            </a:r>
            <a:r>
              <a:rPr lang="en-US" b="1" dirty="0" smtClean="0"/>
              <a:t>š</a:t>
            </a:r>
            <a:r>
              <a:rPr lang="cs-CZ" b="1" dirty="0" smtClean="0"/>
              <a:t>í</a:t>
            </a:r>
            <a:r>
              <a:rPr lang="en-US" b="1" dirty="0" smtClean="0"/>
              <a:t> </a:t>
            </a:r>
            <a:r>
              <a:rPr lang="en-US" dirty="0"/>
              <a:t>(</a:t>
            </a:r>
            <a:r>
              <a:rPr lang="en-US" dirty="0" err="1"/>
              <a:t>připadně</a:t>
            </a:r>
            <a:r>
              <a:rPr lang="en-US" dirty="0"/>
              <a:t> se </a:t>
            </a:r>
            <a:r>
              <a:rPr lang="en-US" dirty="0" err="1"/>
              <a:t>tu</a:t>
            </a:r>
            <a:r>
              <a:rPr lang="en-US" dirty="0"/>
              <a:t> a tam </a:t>
            </a:r>
            <a:r>
              <a:rPr lang="en-US" dirty="0" err="1"/>
              <a:t>některa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</a:t>
            </a:r>
            <a:r>
              <a:rPr lang="en-US" dirty="0" err="1"/>
              <a:t>vypusti</a:t>
            </a:r>
            <a:r>
              <a:rPr lang="en-US" dirty="0"/>
              <a:t>, </a:t>
            </a:r>
            <a:r>
              <a:rPr lang="en-US" dirty="0" err="1"/>
              <a:t>či</a:t>
            </a:r>
            <a:r>
              <a:rPr lang="en-US" dirty="0"/>
              <a:t> </a:t>
            </a:r>
            <a:r>
              <a:rPr lang="en-US" dirty="0" err="1"/>
              <a:t>naopak</a:t>
            </a:r>
            <a:r>
              <a:rPr lang="en-US" dirty="0"/>
              <a:t> </a:t>
            </a:r>
            <a:r>
              <a:rPr lang="en-US" dirty="0" err="1"/>
              <a:t>přidaji</a:t>
            </a:r>
            <a:r>
              <a:rPr lang="en-US" dirty="0" smtClean="0"/>
              <a:t>),</a:t>
            </a:r>
            <a:r>
              <a:rPr lang="cs-CZ" dirty="0" smtClean="0"/>
              <a:t>  = </a:t>
            </a:r>
            <a:r>
              <a:rPr lang="cs-CZ" dirty="0" smtClean="0">
                <a:solidFill>
                  <a:srgbClr val="FF0000"/>
                </a:solidFill>
              </a:rPr>
              <a:t>doslovná citace</a:t>
            </a:r>
          </a:p>
          <a:p>
            <a:pPr lvl="1"/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/>
              <a:t>se </a:t>
            </a:r>
            <a:r>
              <a:rPr lang="en-US" b="1" dirty="0" err="1"/>
              <a:t>zcela</a:t>
            </a:r>
            <a:r>
              <a:rPr lang="en-US" b="1" dirty="0"/>
              <a:t> </a:t>
            </a:r>
            <a:r>
              <a:rPr lang="en-US" b="1" dirty="0" err="1" smtClean="0"/>
              <a:t>přeformuluji</a:t>
            </a:r>
            <a:r>
              <a:rPr lang="cs-CZ" b="1" dirty="0" smtClean="0"/>
              <a:t> </a:t>
            </a:r>
            <a:r>
              <a:rPr lang="cs-CZ" dirty="0" smtClean="0"/>
              <a:t>= </a:t>
            </a:r>
            <a:r>
              <a:rPr lang="en-US" dirty="0" err="1" smtClean="0"/>
              <a:t>parafr</a:t>
            </a:r>
            <a:r>
              <a:rPr lang="cs-CZ" dirty="0" smtClean="0"/>
              <a:t>á</a:t>
            </a:r>
            <a:r>
              <a:rPr lang="en-US" dirty="0" smtClean="0"/>
              <a:t>z</a:t>
            </a:r>
            <a:r>
              <a:rPr lang="cs-CZ" dirty="0" smtClean="0"/>
              <a:t>e</a:t>
            </a:r>
            <a:r>
              <a:rPr lang="en-US" dirty="0" smtClean="0"/>
              <a:t>. </a:t>
            </a:r>
            <a:endParaRPr lang="cs-CZ" dirty="0" smtClean="0"/>
          </a:p>
          <a:p>
            <a:r>
              <a:rPr lang="en-US" dirty="0" smtClean="0"/>
              <a:t>V </a:t>
            </a:r>
            <a:r>
              <a:rPr lang="en-US" dirty="0" err="1"/>
              <a:t>obou</a:t>
            </a:r>
            <a:r>
              <a:rPr lang="en-US" dirty="0"/>
              <a:t> </a:t>
            </a:r>
            <a:r>
              <a:rPr lang="en-US" dirty="0" err="1" smtClean="0"/>
              <a:t>př</a:t>
            </a:r>
            <a:r>
              <a:rPr lang="cs-CZ" dirty="0" smtClean="0"/>
              <a:t>í</a:t>
            </a:r>
            <a:r>
              <a:rPr lang="en-US" dirty="0" err="1" smtClean="0"/>
              <a:t>padech</a:t>
            </a:r>
            <a:r>
              <a:rPr lang="en-US" dirty="0" smtClean="0"/>
              <a:t> </a:t>
            </a:r>
            <a:r>
              <a:rPr lang="en-US" dirty="0" err="1"/>
              <a:t>jde</a:t>
            </a:r>
            <a:r>
              <a:rPr lang="en-US" dirty="0"/>
              <a:t> </a:t>
            </a:r>
            <a:r>
              <a:rPr lang="en-US" dirty="0" err="1"/>
              <a:t>předevšim</a:t>
            </a:r>
            <a:r>
              <a:rPr lang="en-US" dirty="0"/>
              <a:t> o to </a:t>
            </a:r>
            <a:r>
              <a:rPr lang="en-US" dirty="0" err="1" smtClean="0">
                <a:solidFill>
                  <a:srgbClr val="00B0F0"/>
                </a:solidFill>
              </a:rPr>
              <a:t>zachovat</a:t>
            </a:r>
            <a:r>
              <a:rPr lang="cs-CZ" dirty="0" smtClean="0">
                <a:solidFill>
                  <a:srgbClr val="00B0F0"/>
                </a:solidFill>
              </a:rPr>
              <a:t> </a:t>
            </a:r>
            <a:r>
              <a:rPr lang="pl-PL" dirty="0" smtClean="0">
                <a:solidFill>
                  <a:srgbClr val="00B0F0"/>
                </a:solidFill>
              </a:rPr>
              <a:t>původnií </a:t>
            </a:r>
            <a:r>
              <a:rPr lang="pl-PL" dirty="0">
                <a:solidFill>
                  <a:srgbClr val="00B0F0"/>
                </a:solidFill>
              </a:rPr>
              <a:t>smysl</a:t>
            </a:r>
            <a:r>
              <a:rPr lang="pl-PL" dirty="0"/>
              <a:t>. </a:t>
            </a:r>
            <a:r>
              <a:rPr lang="pl-PL" dirty="0" smtClean="0"/>
              <a:t> </a:t>
            </a:r>
          </a:p>
          <a:p>
            <a:r>
              <a:rPr lang="pl-PL" dirty="0" smtClean="0"/>
              <a:t>To znamená, </a:t>
            </a:r>
            <a:r>
              <a:rPr lang="pl-PL" dirty="0"/>
              <a:t>že </a:t>
            </a:r>
            <a:r>
              <a:rPr lang="pl-PL" dirty="0">
                <a:solidFill>
                  <a:srgbClr val="00B0F0"/>
                </a:solidFill>
              </a:rPr>
              <a:t>každy </a:t>
            </a:r>
            <a:r>
              <a:rPr lang="pl-PL" dirty="0" smtClean="0">
                <a:solidFill>
                  <a:srgbClr val="00B0F0"/>
                </a:solidFill>
              </a:rPr>
              <a:t>zásah </a:t>
            </a:r>
            <a:r>
              <a:rPr lang="pl-PL" dirty="0"/>
              <a:t>do </a:t>
            </a:r>
            <a:r>
              <a:rPr lang="pl-PL" dirty="0" smtClean="0"/>
              <a:t>původniho </a:t>
            </a:r>
            <a:r>
              <a:rPr lang="en-US" dirty="0" err="1" smtClean="0"/>
              <a:t>textu</a:t>
            </a:r>
            <a:r>
              <a:rPr lang="en-US" dirty="0" smtClean="0"/>
              <a:t> </a:t>
            </a:r>
            <a:r>
              <a:rPr lang="en-US" dirty="0" err="1" smtClean="0"/>
              <a:t>mus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 err="1"/>
              <a:t>byt</a:t>
            </a:r>
            <a:r>
              <a:rPr lang="en-US" dirty="0"/>
              <a:t> </a:t>
            </a:r>
            <a:r>
              <a:rPr lang="en-US" dirty="0" err="1"/>
              <a:t>zřetelně</a:t>
            </a:r>
            <a:r>
              <a:rPr lang="en-US" dirty="0"/>
              <a:t> </a:t>
            </a:r>
            <a:r>
              <a:rPr lang="en-US" dirty="0" err="1">
                <a:solidFill>
                  <a:srgbClr val="00B0F0"/>
                </a:solidFill>
              </a:rPr>
              <a:t>vyznačen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/>
              <a:t>a </a:t>
            </a:r>
            <a:endParaRPr lang="cs-CZ" dirty="0" smtClean="0"/>
          </a:p>
          <a:p>
            <a:r>
              <a:rPr lang="en-US" dirty="0" err="1" smtClean="0"/>
              <a:t>opatř</a:t>
            </a:r>
            <a:r>
              <a:rPr lang="cs-CZ" dirty="0" err="1" smtClean="0"/>
              <a:t>it</a:t>
            </a:r>
            <a:r>
              <a:rPr lang="en-US" dirty="0" smtClean="0"/>
              <a:t> </a:t>
            </a:r>
            <a:r>
              <a:rPr lang="en-US" dirty="0" err="1"/>
              <a:t>přesnou</a:t>
            </a:r>
            <a:r>
              <a:rPr lang="en-US" dirty="0"/>
              <a:t> </a:t>
            </a:r>
            <a:r>
              <a:rPr lang="en-US" dirty="0" err="1" smtClean="0"/>
              <a:t>informac</a:t>
            </a:r>
            <a:r>
              <a:rPr lang="cs-CZ" dirty="0" smtClean="0"/>
              <a:t>í</a:t>
            </a:r>
            <a:r>
              <a:rPr lang="en-US" dirty="0" smtClean="0"/>
              <a:t>,</a:t>
            </a:r>
            <a:r>
              <a:rPr lang="cs-CZ" dirty="0" smtClean="0"/>
              <a:t> </a:t>
            </a:r>
            <a:r>
              <a:rPr lang="en-US" dirty="0" err="1" smtClean="0">
                <a:solidFill>
                  <a:srgbClr val="00B0F0"/>
                </a:solidFill>
              </a:rPr>
              <a:t>kde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>
                <a:solidFill>
                  <a:srgbClr val="00B0F0"/>
                </a:solidFill>
              </a:rPr>
              <a:t>lze</a:t>
            </a:r>
            <a:r>
              <a:rPr lang="en-US" dirty="0">
                <a:solidFill>
                  <a:srgbClr val="00B0F0"/>
                </a:solidFill>
              </a:rPr>
              <a:t> </a:t>
            </a:r>
            <a:r>
              <a:rPr lang="en-US" dirty="0" err="1"/>
              <a:t>danou</a:t>
            </a:r>
            <a:r>
              <a:rPr lang="en-US" dirty="0"/>
              <a:t> </a:t>
            </a:r>
            <a:r>
              <a:rPr lang="en-US" dirty="0" err="1"/>
              <a:t>pasaž</a:t>
            </a:r>
            <a:r>
              <a:rPr lang="en-US" dirty="0"/>
              <a:t> (</a:t>
            </a:r>
            <a:r>
              <a:rPr lang="en-US" dirty="0" err="1"/>
              <a:t>myšlenku</a:t>
            </a:r>
            <a:r>
              <a:rPr lang="en-US" dirty="0"/>
              <a:t>) v </a:t>
            </a:r>
            <a:r>
              <a:rPr lang="en-US" dirty="0" err="1"/>
              <a:t>citovane</a:t>
            </a:r>
            <a:r>
              <a:rPr lang="en-US" dirty="0"/>
              <a:t> </a:t>
            </a:r>
            <a:r>
              <a:rPr lang="en-US" dirty="0" err="1" smtClean="0"/>
              <a:t>pr</a:t>
            </a:r>
            <a:r>
              <a:rPr lang="cs-CZ" dirty="0" smtClean="0"/>
              <a:t>á</a:t>
            </a:r>
            <a:r>
              <a:rPr lang="en-US" dirty="0" smtClean="0"/>
              <a:t>ci </a:t>
            </a:r>
            <a:r>
              <a:rPr lang="en-US" dirty="0" err="1" smtClean="0">
                <a:solidFill>
                  <a:srgbClr val="00B0F0"/>
                </a:solidFill>
              </a:rPr>
              <a:t>nal</a:t>
            </a:r>
            <a:r>
              <a:rPr lang="cs-CZ" dirty="0" smtClean="0">
                <a:solidFill>
                  <a:srgbClr val="00B0F0"/>
                </a:solidFill>
              </a:rPr>
              <a:t>é</a:t>
            </a:r>
            <a:r>
              <a:rPr lang="en-US" dirty="0" err="1" smtClean="0">
                <a:solidFill>
                  <a:srgbClr val="00B0F0"/>
                </a:solidFill>
              </a:rPr>
              <a:t>zt</a:t>
            </a:r>
            <a:r>
              <a:rPr lang="en-US" dirty="0"/>
              <a:t>, aby </a:t>
            </a:r>
            <a:r>
              <a:rPr lang="en-US" dirty="0" err="1" smtClean="0"/>
              <a:t>si</a:t>
            </a:r>
            <a:r>
              <a:rPr lang="cs-CZ" dirty="0" smtClean="0"/>
              <a:t> </a:t>
            </a:r>
            <a:r>
              <a:rPr lang="en-US" dirty="0" err="1" smtClean="0"/>
              <a:t>čtenař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připadě</a:t>
            </a:r>
            <a:r>
              <a:rPr lang="en-US" dirty="0"/>
              <a:t> </a:t>
            </a:r>
            <a:r>
              <a:rPr lang="en-US" dirty="0" err="1"/>
              <a:t>pochybnosti</a:t>
            </a:r>
            <a:r>
              <a:rPr lang="en-US" dirty="0"/>
              <a:t> </a:t>
            </a:r>
            <a:r>
              <a:rPr lang="en-US" dirty="0" err="1"/>
              <a:t>mohl</a:t>
            </a:r>
            <a:r>
              <a:rPr lang="en-US" dirty="0"/>
              <a:t> </a:t>
            </a:r>
            <a:r>
              <a:rPr lang="en-US" dirty="0" err="1"/>
              <a:t>ověřit</a:t>
            </a:r>
            <a:r>
              <a:rPr lang="en-US" dirty="0"/>
              <a:t>, </a:t>
            </a:r>
            <a:r>
              <a:rPr lang="en-US" dirty="0" err="1"/>
              <a:t>zda</a:t>
            </a:r>
            <a:r>
              <a:rPr lang="en-US" dirty="0"/>
              <a:t> je </a:t>
            </a:r>
            <a:r>
              <a:rPr lang="en-US" dirty="0" err="1"/>
              <a:t>citace</a:t>
            </a:r>
            <a:r>
              <a:rPr lang="en-US" dirty="0"/>
              <a:t> </a:t>
            </a:r>
            <a:r>
              <a:rPr lang="en-US" dirty="0" err="1" smtClean="0"/>
              <a:t>nebo</a:t>
            </a:r>
            <a:r>
              <a:rPr lang="cs-CZ" dirty="0" smtClean="0"/>
              <a:t> </a:t>
            </a:r>
            <a:r>
              <a:rPr lang="en-US" dirty="0" err="1" smtClean="0"/>
              <a:t>parafraze</a:t>
            </a:r>
            <a:r>
              <a:rPr lang="en-US" dirty="0" smtClean="0"/>
              <a:t> </a:t>
            </a:r>
            <a:r>
              <a:rPr lang="en-US" dirty="0" err="1" smtClean="0"/>
              <a:t>korektn</a:t>
            </a:r>
            <a:r>
              <a:rPr lang="cs-CZ" dirty="0" smtClean="0"/>
              <a:t>í</a:t>
            </a:r>
            <a:r>
              <a:rPr lang="en-US" dirty="0" smtClean="0"/>
              <a:t>.</a:t>
            </a:r>
            <a:r>
              <a:rPr lang="cs-CZ" dirty="0" smtClean="0"/>
              <a:t> (Šanderová 2009, s. 90)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451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Citát = doslovná citace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„</a:t>
            </a:r>
            <a:r>
              <a:rPr lang="en-US" sz="2400" dirty="0" err="1" smtClean="0"/>
              <a:t>Citovana</a:t>
            </a:r>
            <a:r>
              <a:rPr lang="en-US" sz="2400" dirty="0" smtClean="0"/>
              <a:t> pas</a:t>
            </a:r>
            <a:r>
              <a:rPr lang="cs-CZ" sz="2400" dirty="0" smtClean="0"/>
              <a:t>á</a:t>
            </a:r>
            <a:r>
              <a:rPr lang="en-US" sz="2400" dirty="0" smtClean="0"/>
              <a:t>ž </a:t>
            </a:r>
            <a:r>
              <a:rPr lang="en-US" sz="2400" dirty="0" err="1" smtClean="0"/>
              <a:t>mus</a:t>
            </a:r>
            <a:r>
              <a:rPr lang="cs-CZ" sz="2400" dirty="0" smtClean="0"/>
              <a:t>í</a:t>
            </a:r>
            <a:r>
              <a:rPr lang="en-US" sz="2400" dirty="0" smtClean="0"/>
              <a:t> b</a:t>
            </a:r>
            <a:r>
              <a:rPr lang="cs-CZ" sz="2400" dirty="0" smtClean="0"/>
              <a:t>ý</a:t>
            </a:r>
            <a:r>
              <a:rPr lang="en-US" sz="2400" dirty="0" smtClean="0"/>
              <a:t>t </a:t>
            </a:r>
            <a:r>
              <a:rPr lang="en-US" sz="2400" dirty="0" err="1" smtClean="0"/>
              <a:t>přesnou</a:t>
            </a:r>
            <a:r>
              <a:rPr lang="en-US" sz="2400" dirty="0" smtClean="0"/>
              <a:t> kopi</a:t>
            </a:r>
            <a:r>
              <a:rPr lang="cs-CZ" sz="2400" dirty="0" smtClean="0"/>
              <a:t>í</a:t>
            </a:r>
            <a:r>
              <a:rPr lang="en-US" sz="2400" dirty="0" smtClean="0"/>
              <a:t> origin</a:t>
            </a:r>
            <a:r>
              <a:rPr lang="cs-CZ" sz="2400" dirty="0" smtClean="0"/>
              <a:t>á</a:t>
            </a:r>
            <a:r>
              <a:rPr lang="en-US" sz="2400" dirty="0" err="1" smtClean="0"/>
              <a:t>lu</a:t>
            </a:r>
            <a:r>
              <a:rPr lang="en-US" sz="2400" dirty="0" smtClean="0"/>
              <a:t>. </a:t>
            </a:r>
            <a:r>
              <a:rPr lang="en-US" sz="2400" dirty="0" err="1" smtClean="0"/>
              <a:t>Nestač</a:t>
            </a:r>
            <a:r>
              <a:rPr lang="cs-CZ" sz="2400" dirty="0" smtClean="0"/>
              <a:t>í</a:t>
            </a:r>
            <a:r>
              <a:rPr lang="en-US" sz="2400" dirty="0" smtClean="0"/>
              <a:t> </a:t>
            </a:r>
            <a:r>
              <a:rPr lang="en-US" sz="2400" dirty="0" err="1" smtClean="0"/>
              <a:t>ji</a:t>
            </a:r>
            <a:r>
              <a:rPr lang="en-US" sz="2400" dirty="0" smtClean="0"/>
              <a:t> </a:t>
            </a:r>
            <a:r>
              <a:rPr lang="en-US" sz="2400" dirty="0" err="1" smtClean="0"/>
              <a:t>jen</a:t>
            </a:r>
            <a:r>
              <a:rPr lang="cs-CZ" sz="2400" dirty="0" smtClean="0"/>
              <a:t> </a:t>
            </a:r>
            <a:r>
              <a:rPr lang="en-US" sz="2400" dirty="0" err="1" smtClean="0"/>
              <a:t>doslova</a:t>
            </a:r>
            <a:r>
              <a:rPr lang="en-US" sz="2400" dirty="0" smtClean="0"/>
              <a:t> </a:t>
            </a:r>
            <a:r>
              <a:rPr lang="en-US" sz="2400" dirty="0" err="1" smtClean="0"/>
              <a:t>opsat</a:t>
            </a:r>
            <a:r>
              <a:rPr lang="en-US" sz="2400" dirty="0" smtClean="0"/>
              <a:t>, ale je </a:t>
            </a:r>
            <a:r>
              <a:rPr lang="en-US" sz="2400" dirty="0" err="1" smtClean="0"/>
              <a:t>třeba</a:t>
            </a:r>
            <a:r>
              <a:rPr lang="en-US" sz="2400" dirty="0" smtClean="0"/>
              <a:t> </a:t>
            </a:r>
            <a:r>
              <a:rPr lang="en-US" sz="2400" dirty="0" err="1" smtClean="0"/>
              <a:t>dodržet</a:t>
            </a:r>
            <a:r>
              <a:rPr lang="en-US" sz="2400" dirty="0" smtClean="0"/>
              <a:t> </a:t>
            </a:r>
            <a:r>
              <a:rPr lang="en-US" sz="2400" dirty="0" err="1" smtClean="0"/>
              <a:t>všechny</a:t>
            </a:r>
            <a:r>
              <a:rPr lang="en-US" sz="2400" dirty="0" smtClean="0"/>
              <a:t> </a:t>
            </a:r>
            <a:r>
              <a:rPr lang="en-US" sz="2400" dirty="0" err="1" smtClean="0"/>
              <a:t>zvl</a:t>
            </a:r>
            <a:r>
              <a:rPr lang="cs-CZ" sz="2400" dirty="0" smtClean="0"/>
              <a:t>á</a:t>
            </a:r>
            <a:r>
              <a:rPr lang="en-US" sz="2400" dirty="0" err="1" smtClean="0"/>
              <a:t>štnosti</a:t>
            </a:r>
            <a:r>
              <a:rPr lang="en-US" sz="2400" dirty="0" smtClean="0"/>
              <a:t> </a:t>
            </a:r>
            <a:r>
              <a:rPr lang="en-US" sz="2400" dirty="0" err="1" smtClean="0"/>
              <a:t>textu</a:t>
            </a:r>
            <a:r>
              <a:rPr lang="en-US" sz="2400" dirty="0" smtClean="0"/>
              <a:t>, </a:t>
            </a:r>
            <a:r>
              <a:rPr lang="en-US" sz="2400" dirty="0" err="1" smtClean="0"/>
              <a:t>tj</a:t>
            </a:r>
            <a:r>
              <a:rPr lang="en-US" sz="2400" dirty="0" smtClean="0"/>
              <a:t>.</a:t>
            </a:r>
            <a:r>
              <a:rPr lang="cs-CZ" sz="2400" dirty="0" smtClean="0"/>
              <a:t> </a:t>
            </a:r>
            <a:r>
              <a:rPr lang="en-US" sz="2400" dirty="0" err="1" smtClean="0"/>
              <a:t>různ</a:t>
            </a:r>
            <a:r>
              <a:rPr lang="cs-CZ" sz="2400" dirty="0" smtClean="0"/>
              <a:t>é</a:t>
            </a:r>
            <a:r>
              <a:rPr lang="en-US" sz="2400" dirty="0" smtClean="0"/>
              <a:t> </a:t>
            </a:r>
            <a:r>
              <a:rPr lang="en-US" sz="2400" dirty="0" err="1" smtClean="0"/>
              <a:t>typy</a:t>
            </a:r>
            <a:r>
              <a:rPr lang="en-US" sz="2400" dirty="0" smtClean="0"/>
              <a:t> p</a:t>
            </a:r>
            <a:r>
              <a:rPr lang="cs-CZ" sz="2400" dirty="0" smtClean="0"/>
              <a:t>í</a:t>
            </a:r>
            <a:r>
              <a:rPr lang="en-US" sz="2400" dirty="0" err="1" smtClean="0"/>
              <a:t>sma</a:t>
            </a:r>
            <a:r>
              <a:rPr lang="en-US" sz="2400" dirty="0" smtClean="0"/>
              <a:t>, z</a:t>
            </a:r>
            <a:r>
              <a:rPr lang="cs-CZ" sz="2400" dirty="0" smtClean="0"/>
              <a:t>á</a:t>
            </a:r>
            <a:r>
              <a:rPr lang="en-US" sz="2400" dirty="0" err="1" smtClean="0"/>
              <a:t>vorky</a:t>
            </a:r>
            <a:r>
              <a:rPr lang="en-US" sz="2400" dirty="0" smtClean="0"/>
              <a:t>, </a:t>
            </a:r>
            <a:r>
              <a:rPr lang="en-US" sz="2400" dirty="0" err="1" smtClean="0"/>
              <a:t>pomlčky</a:t>
            </a:r>
            <a:r>
              <a:rPr lang="en-US" sz="2400" dirty="0" smtClean="0"/>
              <a:t>, </a:t>
            </a:r>
            <a:r>
              <a:rPr lang="en-US" sz="2400" dirty="0" err="1" smtClean="0"/>
              <a:t>uvozovky</a:t>
            </a:r>
            <a:r>
              <a:rPr lang="en-US" sz="2400" dirty="0" smtClean="0"/>
              <a:t>, </a:t>
            </a:r>
            <a:r>
              <a:rPr lang="en-US" sz="2400" dirty="0" err="1" smtClean="0"/>
              <a:t>zkratky</a:t>
            </a:r>
            <a:r>
              <a:rPr lang="en-US" sz="2400" dirty="0" smtClean="0"/>
              <a:t> </a:t>
            </a:r>
            <a:r>
              <a:rPr lang="en-US" sz="2400" dirty="0" err="1" smtClean="0"/>
              <a:t>apod</a:t>
            </a:r>
            <a:r>
              <a:rPr lang="en-US" sz="2400" dirty="0" smtClean="0"/>
              <a:t>. </a:t>
            </a:r>
            <a:r>
              <a:rPr lang="en-US" sz="2400" dirty="0" err="1" smtClean="0"/>
              <a:t>Cel</a:t>
            </a:r>
            <a:r>
              <a:rPr lang="cs-CZ" sz="2400" dirty="0" smtClean="0"/>
              <a:t>á </a:t>
            </a:r>
            <a:r>
              <a:rPr lang="pl-PL" sz="2400" dirty="0" smtClean="0"/>
              <a:t>pasaž musi byt v uvozovkach, za nimiž nasleduje odkaz.</a:t>
            </a:r>
            <a:r>
              <a:rPr lang="pl-PL" sz="2400" b="1" dirty="0" smtClean="0">
                <a:solidFill>
                  <a:srgbClr val="FF0000"/>
                </a:solidFill>
              </a:rPr>
              <a:t>”</a:t>
            </a:r>
            <a:r>
              <a:rPr lang="pl-PL" sz="2400" b="1" dirty="0" smtClean="0"/>
              <a:t> </a:t>
            </a:r>
            <a:r>
              <a:rPr lang="cs-CZ" sz="2400" dirty="0" smtClean="0"/>
              <a:t>(Šanderová 2009, </a:t>
            </a:r>
            <a:r>
              <a:rPr lang="cs-CZ" sz="2400" b="1" dirty="0" smtClean="0">
                <a:solidFill>
                  <a:srgbClr val="FF0000"/>
                </a:solidFill>
              </a:rPr>
              <a:t>s. 90</a:t>
            </a:r>
            <a:r>
              <a:rPr lang="cs-CZ" sz="2400" dirty="0" smtClean="0"/>
              <a:t>)</a:t>
            </a:r>
          </a:p>
          <a:p>
            <a:r>
              <a:rPr lang="cs-CZ" sz="2400" dirty="0" smtClean="0"/>
              <a:t>Lze také „</a:t>
            </a:r>
            <a:r>
              <a:rPr lang="en-US" sz="2400" dirty="0" err="1" smtClean="0"/>
              <a:t>cit</a:t>
            </a:r>
            <a:r>
              <a:rPr lang="cs-CZ" sz="2400" dirty="0" smtClean="0"/>
              <a:t>á</a:t>
            </a:r>
            <a:r>
              <a:rPr lang="en-US" sz="2400" dirty="0" smtClean="0"/>
              <a:t>t </a:t>
            </a:r>
            <a:r>
              <a:rPr lang="en-US" sz="2400" dirty="0" err="1"/>
              <a:t>odsadit</a:t>
            </a:r>
            <a:r>
              <a:rPr lang="en-US" sz="2400" dirty="0"/>
              <a:t> a </a:t>
            </a:r>
            <a:r>
              <a:rPr lang="en-US" sz="2400" dirty="0" err="1"/>
              <a:t>napsat</a:t>
            </a:r>
            <a:r>
              <a:rPr lang="en-US" sz="2400" dirty="0"/>
              <a:t> </a:t>
            </a:r>
            <a:r>
              <a:rPr lang="en-US" sz="2400" dirty="0" err="1" smtClean="0"/>
              <a:t>menš</a:t>
            </a:r>
            <a:r>
              <a:rPr lang="cs-CZ" sz="2400" dirty="0" smtClean="0"/>
              <a:t>í</a:t>
            </a:r>
            <a:r>
              <a:rPr lang="en-US" sz="2400" dirty="0" smtClean="0"/>
              <a:t>m p</a:t>
            </a:r>
            <a:r>
              <a:rPr lang="cs-CZ" sz="2400" dirty="0" smtClean="0"/>
              <a:t>í</a:t>
            </a:r>
            <a:r>
              <a:rPr lang="en-US" sz="2400" dirty="0" err="1" smtClean="0"/>
              <a:t>smem</a:t>
            </a:r>
            <a:r>
              <a:rPr lang="cs-CZ" sz="2400" dirty="0" smtClean="0"/>
              <a:t>.“(Šanderová 2009, s. 90)</a:t>
            </a:r>
          </a:p>
          <a:p>
            <a:r>
              <a:rPr lang="cs-CZ" sz="2400" b="1" dirty="0" smtClean="0"/>
              <a:t>Někdy potřebuji něco v citátu změni</a:t>
            </a:r>
            <a:r>
              <a:rPr lang="cs-CZ" sz="2400" b="1" dirty="0"/>
              <a:t>t</a:t>
            </a:r>
            <a:r>
              <a:rPr lang="cs-CZ" sz="2400" b="1" dirty="0" smtClean="0"/>
              <a:t>/ zdůraznit a podob</a:t>
            </a:r>
            <a:r>
              <a:rPr lang="cs-CZ" sz="2400" dirty="0" smtClean="0"/>
              <a:t>. </a:t>
            </a:r>
            <a:r>
              <a:rPr lang="pl-PL" sz="2400" dirty="0"/>
              <a:t> </a:t>
            </a:r>
            <a:r>
              <a:rPr lang="pl-PL" sz="2400" dirty="0" smtClean="0">
                <a:solidFill>
                  <a:srgbClr val="FF0000"/>
                </a:solidFill>
              </a:rPr>
              <a:t>„[P]roto </a:t>
            </a:r>
            <a:r>
              <a:rPr lang="pl-PL" sz="2400" dirty="0"/>
              <a:t>jej napřiklad uvedeme </a:t>
            </a:r>
            <a:r>
              <a:rPr lang="pl-PL" sz="2400" i="1" dirty="0"/>
              <a:t>jinym typem </a:t>
            </a:r>
            <a:r>
              <a:rPr lang="pl-PL" sz="2400" i="1" dirty="0" smtClean="0"/>
              <a:t>pisma</a:t>
            </a:r>
            <a:r>
              <a:rPr lang="pl-PL" sz="2400" dirty="0" smtClean="0"/>
              <a:t>, </a:t>
            </a:r>
            <a:r>
              <a:rPr lang="pl-PL" sz="2400" u="sng" dirty="0" smtClean="0"/>
              <a:t>podtrhneme</a:t>
            </a:r>
            <a:r>
              <a:rPr lang="pl-PL" sz="2400" dirty="0" smtClean="0"/>
              <a:t> </a:t>
            </a:r>
            <a:r>
              <a:rPr lang="pl-PL" sz="2400" dirty="0"/>
              <a:t>jej apod. V tom připadě na to musime </a:t>
            </a:r>
            <a:r>
              <a:rPr lang="pl-PL" sz="2400" dirty="0" smtClean="0"/>
              <a:t>upozornit </a:t>
            </a:r>
            <a:r>
              <a:rPr lang="en-US" sz="2400" dirty="0" smtClean="0"/>
              <a:t>(do </a:t>
            </a:r>
            <a:r>
              <a:rPr lang="en-US" sz="2400" dirty="0" err="1"/>
              <a:t>zavorky</a:t>
            </a:r>
            <a:r>
              <a:rPr lang="en-US" sz="2400" dirty="0"/>
              <a:t> </a:t>
            </a:r>
            <a:r>
              <a:rPr lang="en-US" sz="2400" dirty="0" smtClean="0"/>
              <a:t>nap</a:t>
            </a:r>
            <a:r>
              <a:rPr lang="cs-CZ" sz="2400" dirty="0" smtClean="0"/>
              <a:t>í</a:t>
            </a:r>
            <a:r>
              <a:rPr lang="en-US" sz="2400" dirty="0" err="1" smtClean="0"/>
              <a:t>šeme</a:t>
            </a:r>
            <a:r>
              <a:rPr lang="en-US" sz="2400" dirty="0"/>
              <a:t>, </a:t>
            </a:r>
            <a:r>
              <a:rPr lang="en-US" sz="2400" b="1" dirty="0" smtClean="0"/>
              <a:t>č</a:t>
            </a:r>
            <a:r>
              <a:rPr lang="cs-CZ" sz="2400" b="1" dirty="0" smtClean="0"/>
              <a:t>í</a:t>
            </a:r>
            <a:r>
              <a:rPr lang="en-US" sz="2400" b="1" dirty="0" smtClean="0"/>
              <a:t>m </a:t>
            </a:r>
            <a:r>
              <a:rPr lang="en-US" sz="2400" b="1" dirty="0"/>
              <a:t>se </a:t>
            </a:r>
            <a:r>
              <a:rPr lang="en-US" sz="2400" b="1" dirty="0" err="1"/>
              <a:t>citat</a:t>
            </a:r>
            <a:r>
              <a:rPr lang="en-US" sz="2400" b="1" dirty="0"/>
              <a:t> </a:t>
            </a:r>
            <a:r>
              <a:rPr lang="en-US" sz="2400" b="1" dirty="0" err="1"/>
              <a:t>liši</a:t>
            </a:r>
            <a:r>
              <a:rPr lang="en-US" sz="2400" b="1" dirty="0"/>
              <a:t> od </a:t>
            </a:r>
            <a:r>
              <a:rPr lang="en-US" sz="2400" b="1" dirty="0" err="1"/>
              <a:t>originalu</a:t>
            </a:r>
            <a:r>
              <a:rPr lang="en-US" sz="2400" b="1" dirty="0"/>
              <a:t>, a </a:t>
            </a:r>
            <a:r>
              <a:rPr lang="en-US" sz="2400" b="1" dirty="0" err="1" smtClean="0"/>
              <a:t>přid</a:t>
            </a:r>
            <a:r>
              <a:rPr lang="cs-CZ" sz="2400" b="1" dirty="0" smtClean="0"/>
              <a:t>á</a:t>
            </a:r>
            <a:r>
              <a:rPr lang="en-US" sz="2400" b="1" dirty="0" smtClean="0"/>
              <a:t>me </a:t>
            </a:r>
            <a:r>
              <a:rPr lang="en-US" sz="2400" b="1" dirty="0" err="1" smtClean="0"/>
              <a:t>sve</a:t>
            </a:r>
            <a:r>
              <a:rPr lang="cs-CZ" sz="2400" b="1" dirty="0" smtClean="0"/>
              <a:t> </a:t>
            </a:r>
            <a:r>
              <a:rPr lang="en-US" sz="2400" b="1" dirty="0" err="1" smtClean="0"/>
              <a:t>inicialy</a:t>
            </a:r>
            <a:r>
              <a:rPr lang="en-US" sz="2400" dirty="0" smtClean="0"/>
              <a:t>).</a:t>
            </a:r>
            <a:r>
              <a:rPr lang="cs-CZ" sz="2400" dirty="0" smtClean="0"/>
              <a:t> (Šanderová 2009, s. 90, změna typů písma a podtržení DB)</a:t>
            </a:r>
          </a:p>
          <a:p>
            <a:r>
              <a:rPr lang="cs-CZ" sz="2400" dirty="0" smtClean="0"/>
              <a:t>Změna velkých písmen, gramatického pádu do hranaté závorky</a:t>
            </a:r>
          </a:p>
          <a:p>
            <a:r>
              <a:rPr lang="cs-CZ" sz="2400" dirty="0" smtClean="0"/>
              <a:t>„Citáty  by </a:t>
            </a:r>
            <a:r>
              <a:rPr lang="pl-PL" sz="2400" dirty="0" smtClean="0">
                <a:solidFill>
                  <a:srgbClr val="FF0000"/>
                </a:solidFill>
              </a:rPr>
              <a:t>[</a:t>
            </a:r>
            <a:r>
              <a:rPr lang="cs-CZ" sz="2400" dirty="0" smtClean="0"/>
              <a:t>… </a:t>
            </a:r>
            <a:r>
              <a:rPr lang="pl-PL" sz="2400" dirty="0" smtClean="0">
                <a:solidFill>
                  <a:srgbClr val="FF0000"/>
                </a:solidFill>
              </a:rPr>
              <a:t>]</a:t>
            </a:r>
            <a:r>
              <a:rPr lang="cs-CZ" sz="2400" dirty="0" smtClean="0"/>
              <a:t> </a:t>
            </a:r>
            <a:r>
              <a:rPr lang="en-US" sz="2400" dirty="0" err="1" smtClean="0"/>
              <a:t>neměly</a:t>
            </a:r>
            <a:r>
              <a:rPr lang="en-US" sz="2400" dirty="0" smtClean="0"/>
              <a:t> b</a:t>
            </a:r>
            <a:r>
              <a:rPr lang="cs-CZ" sz="2400" dirty="0" smtClean="0"/>
              <a:t>ý</a:t>
            </a:r>
            <a:r>
              <a:rPr lang="en-US" sz="2400" dirty="0" smtClean="0"/>
              <a:t>t </a:t>
            </a:r>
            <a:r>
              <a:rPr lang="en-US" sz="2400" dirty="0" err="1" smtClean="0"/>
              <a:t>delš</a:t>
            </a:r>
            <a:r>
              <a:rPr lang="cs-CZ" sz="2400" dirty="0" smtClean="0"/>
              <a:t>í</a:t>
            </a:r>
            <a:r>
              <a:rPr lang="en-US" sz="2400" dirty="0" smtClean="0"/>
              <a:t> </a:t>
            </a:r>
            <a:r>
              <a:rPr lang="en-US" sz="2400" dirty="0" err="1"/>
              <a:t>než</a:t>
            </a:r>
            <a:r>
              <a:rPr lang="en-US" sz="2400" dirty="0"/>
              <a:t> </a:t>
            </a:r>
            <a:r>
              <a:rPr lang="en-US" sz="2400" dirty="0" err="1"/>
              <a:t>tři</a:t>
            </a:r>
            <a:r>
              <a:rPr lang="en-US" sz="2400" dirty="0"/>
              <a:t> </a:t>
            </a:r>
            <a:r>
              <a:rPr lang="en-US" sz="2400" dirty="0" err="1"/>
              <a:t>až</a:t>
            </a:r>
            <a:r>
              <a:rPr lang="en-US" sz="2400" dirty="0"/>
              <a:t> </a:t>
            </a:r>
            <a:r>
              <a:rPr lang="en-US" sz="2400" dirty="0" err="1"/>
              <a:t>čtyři</a:t>
            </a:r>
            <a:r>
              <a:rPr lang="en-US" sz="2400" dirty="0"/>
              <a:t> </a:t>
            </a:r>
            <a:r>
              <a:rPr lang="en-US" sz="2400" dirty="0" smtClean="0"/>
              <a:t>ř</a:t>
            </a:r>
            <a:r>
              <a:rPr lang="cs-CZ" sz="2400" dirty="0" smtClean="0"/>
              <a:t>á</a:t>
            </a:r>
            <a:r>
              <a:rPr lang="en-US" sz="2400" dirty="0" err="1" smtClean="0"/>
              <a:t>dky</a:t>
            </a:r>
            <a:r>
              <a:rPr lang="cs-CZ" sz="2400" dirty="0" smtClean="0"/>
              <a:t>“ a proto lze něco vypustit (Šanderová 2009, s. 90) 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803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citace - odsazení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</a:t>
            </a:r>
            <a:r>
              <a:rPr lang="cs-CZ" sz="3000" dirty="0" smtClean="0"/>
              <a:t>Ráda bych ukázala situaci, kdy je citát odsazen a psán menším typem písma</a:t>
            </a:r>
            <a:r>
              <a:rPr lang="cs-CZ" dirty="0" smtClean="0"/>
              <a:t>.</a:t>
            </a:r>
          </a:p>
          <a:p>
            <a:pPr marL="457200" lvl="1" indent="0">
              <a:buNone/>
            </a:pPr>
            <a:r>
              <a:rPr lang="cs-CZ" sz="1600" dirty="0" smtClean="0"/>
              <a:t>„</a:t>
            </a:r>
            <a:r>
              <a:rPr lang="en-US" sz="1600" dirty="0" err="1" smtClean="0"/>
              <a:t>Citovana</a:t>
            </a:r>
            <a:r>
              <a:rPr lang="en-US" sz="1600" dirty="0" smtClean="0"/>
              <a:t> pas</a:t>
            </a:r>
            <a:r>
              <a:rPr lang="cs-CZ" sz="1600" dirty="0" smtClean="0"/>
              <a:t>á</a:t>
            </a:r>
            <a:r>
              <a:rPr lang="en-US" sz="1600" dirty="0" smtClean="0"/>
              <a:t>ž </a:t>
            </a:r>
            <a:r>
              <a:rPr lang="en-US" sz="1600" dirty="0" err="1" smtClean="0"/>
              <a:t>mus</a:t>
            </a:r>
            <a:r>
              <a:rPr lang="cs-CZ" sz="1600" dirty="0" smtClean="0"/>
              <a:t>í</a:t>
            </a:r>
            <a:r>
              <a:rPr lang="en-US" sz="1600" dirty="0" smtClean="0"/>
              <a:t> b</a:t>
            </a:r>
            <a:r>
              <a:rPr lang="cs-CZ" sz="1600" dirty="0" smtClean="0"/>
              <a:t>ý</a:t>
            </a:r>
            <a:r>
              <a:rPr lang="en-US" sz="1600" dirty="0" smtClean="0"/>
              <a:t>t </a:t>
            </a:r>
            <a:r>
              <a:rPr lang="en-US" sz="1600" dirty="0" err="1" smtClean="0"/>
              <a:t>přesnou</a:t>
            </a:r>
            <a:r>
              <a:rPr lang="en-US" sz="1600" dirty="0" smtClean="0"/>
              <a:t> kopi</a:t>
            </a:r>
            <a:r>
              <a:rPr lang="cs-CZ" sz="1600" dirty="0" smtClean="0"/>
              <a:t>í</a:t>
            </a:r>
            <a:r>
              <a:rPr lang="en-US" sz="1600" dirty="0" smtClean="0"/>
              <a:t> origin</a:t>
            </a:r>
            <a:r>
              <a:rPr lang="cs-CZ" sz="1600" dirty="0" smtClean="0"/>
              <a:t>á</a:t>
            </a:r>
            <a:r>
              <a:rPr lang="en-US" sz="1600" dirty="0" err="1" smtClean="0"/>
              <a:t>lu</a:t>
            </a:r>
            <a:r>
              <a:rPr lang="en-US" sz="1600" dirty="0" smtClean="0"/>
              <a:t>. </a:t>
            </a:r>
            <a:r>
              <a:rPr lang="en-US" sz="1600" dirty="0" err="1" smtClean="0"/>
              <a:t>Nestač</a:t>
            </a:r>
            <a:r>
              <a:rPr lang="cs-CZ" sz="1600" dirty="0" smtClean="0"/>
              <a:t>í</a:t>
            </a:r>
            <a:r>
              <a:rPr lang="en-US" sz="1600" dirty="0" smtClean="0"/>
              <a:t> </a:t>
            </a:r>
            <a:r>
              <a:rPr lang="en-US" sz="1600" dirty="0" err="1" smtClean="0"/>
              <a:t>ji</a:t>
            </a:r>
            <a:r>
              <a:rPr lang="en-US" sz="1600" dirty="0" smtClean="0"/>
              <a:t> </a:t>
            </a:r>
            <a:r>
              <a:rPr lang="en-US" sz="1600" dirty="0" err="1" smtClean="0"/>
              <a:t>jen</a:t>
            </a:r>
            <a:r>
              <a:rPr lang="cs-CZ" sz="1600" dirty="0" smtClean="0"/>
              <a:t> </a:t>
            </a:r>
            <a:r>
              <a:rPr lang="en-US" sz="1600" dirty="0" err="1" smtClean="0"/>
              <a:t>doslova</a:t>
            </a:r>
            <a:r>
              <a:rPr lang="en-US" sz="1600" dirty="0" smtClean="0"/>
              <a:t> </a:t>
            </a:r>
            <a:r>
              <a:rPr lang="en-US" sz="1600" dirty="0" err="1" smtClean="0"/>
              <a:t>opsat</a:t>
            </a:r>
            <a:r>
              <a:rPr lang="en-US" sz="1600" dirty="0" smtClean="0"/>
              <a:t>, ale je </a:t>
            </a:r>
            <a:r>
              <a:rPr lang="en-US" sz="1600" dirty="0" err="1" smtClean="0"/>
              <a:t>třeba</a:t>
            </a:r>
            <a:r>
              <a:rPr lang="en-US" sz="1600" dirty="0" smtClean="0"/>
              <a:t> </a:t>
            </a:r>
            <a:r>
              <a:rPr lang="en-US" sz="1600" dirty="0" err="1" smtClean="0"/>
              <a:t>dodržet</a:t>
            </a:r>
            <a:r>
              <a:rPr lang="en-US" sz="1600" dirty="0" smtClean="0"/>
              <a:t> </a:t>
            </a:r>
            <a:r>
              <a:rPr lang="en-US" sz="1600" dirty="0" err="1" smtClean="0"/>
              <a:t>všechny</a:t>
            </a:r>
            <a:r>
              <a:rPr lang="en-US" sz="1600" dirty="0" smtClean="0"/>
              <a:t> </a:t>
            </a:r>
            <a:r>
              <a:rPr lang="en-US" sz="1600" dirty="0" err="1" smtClean="0"/>
              <a:t>zvl</a:t>
            </a:r>
            <a:r>
              <a:rPr lang="cs-CZ" sz="1600" dirty="0" smtClean="0"/>
              <a:t>á</a:t>
            </a:r>
            <a:r>
              <a:rPr lang="en-US" sz="1600" dirty="0" err="1" smtClean="0"/>
              <a:t>štnosti</a:t>
            </a:r>
            <a:r>
              <a:rPr lang="en-US" sz="1600" dirty="0" smtClean="0"/>
              <a:t> </a:t>
            </a:r>
            <a:r>
              <a:rPr lang="en-US" sz="1600" dirty="0" err="1" smtClean="0"/>
              <a:t>textu</a:t>
            </a:r>
            <a:r>
              <a:rPr lang="en-US" sz="1600" dirty="0" smtClean="0"/>
              <a:t>, </a:t>
            </a:r>
            <a:r>
              <a:rPr lang="en-US" sz="1600" dirty="0" err="1" smtClean="0"/>
              <a:t>tj</a:t>
            </a:r>
            <a:r>
              <a:rPr lang="en-US" sz="1600" dirty="0" smtClean="0"/>
              <a:t>.</a:t>
            </a:r>
            <a:r>
              <a:rPr lang="cs-CZ" sz="1600" dirty="0" smtClean="0"/>
              <a:t> </a:t>
            </a:r>
            <a:r>
              <a:rPr lang="en-US" sz="1600" dirty="0" err="1" smtClean="0"/>
              <a:t>různ</a:t>
            </a:r>
            <a:r>
              <a:rPr lang="cs-CZ" sz="1600" dirty="0" smtClean="0"/>
              <a:t>é</a:t>
            </a:r>
            <a:r>
              <a:rPr lang="en-US" sz="1600" dirty="0" smtClean="0"/>
              <a:t> </a:t>
            </a:r>
            <a:r>
              <a:rPr lang="en-US" sz="1600" dirty="0" err="1" smtClean="0"/>
              <a:t>typy</a:t>
            </a:r>
            <a:r>
              <a:rPr lang="en-US" sz="1600" dirty="0" smtClean="0"/>
              <a:t> p</a:t>
            </a:r>
            <a:r>
              <a:rPr lang="cs-CZ" sz="1600" dirty="0" smtClean="0"/>
              <a:t>í</a:t>
            </a:r>
            <a:r>
              <a:rPr lang="en-US" sz="1600" dirty="0" err="1" smtClean="0"/>
              <a:t>sma</a:t>
            </a:r>
            <a:r>
              <a:rPr lang="en-US" sz="1600" dirty="0" smtClean="0"/>
              <a:t>, z</a:t>
            </a:r>
            <a:r>
              <a:rPr lang="cs-CZ" sz="1600" dirty="0" smtClean="0"/>
              <a:t>á</a:t>
            </a:r>
            <a:r>
              <a:rPr lang="en-US" sz="1600" dirty="0" err="1" smtClean="0"/>
              <a:t>vorky</a:t>
            </a:r>
            <a:r>
              <a:rPr lang="en-US" sz="1600" dirty="0" smtClean="0"/>
              <a:t>, </a:t>
            </a:r>
            <a:r>
              <a:rPr lang="en-US" sz="1600" dirty="0" err="1" smtClean="0"/>
              <a:t>pomlčky</a:t>
            </a:r>
            <a:r>
              <a:rPr lang="en-US" sz="1600" dirty="0" smtClean="0"/>
              <a:t>, </a:t>
            </a:r>
            <a:r>
              <a:rPr lang="en-US" sz="1600" dirty="0" err="1" smtClean="0"/>
              <a:t>uvozovky</a:t>
            </a:r>
            <a:r>
              <a:rPr lang="en-US" sz="1600" dirty="0" smtClean="0"/>
              <a:t>, </a:t>
            </a:r>
            <a:r>
              <a:rPr lang="en-US" sz="1600" dirty="0" err="1" smtClean="0"/>
              <a:t>zkratky</a:t>
            </a:r>
            <a:r>
              <a:rPr lang="en-US" sz="1600" dirty="0" smtClean="0"/>
              <a:t> </a:t>
            </a:r>
            <a:r>
              <a:rPr lang="en-US" sz="1600" dirty="0" err="1" smtClean="0"/>
              <a:t>apod</a:t>
            </a:r>
            <a:r>
              <a:rPr lang="en-US" sz="1600" dirty="0" smtClean="0"/>
              <a:t>. </a:t>
            </a:r>
            <a:r>
              <a:rPr lang="en-US" sz="1600" dirty="0" err="1" smtClean="0"/>
              <a:t>Cel</a:t>
            </a:r>
            <a:r>
              <a:rPr lang="cs-CZ" sz="1600" dirty="0" smtClean="0"/>
              <a:t>á </a:t>
            </a:r>
            <a:r>
              <a:rPr lang="pl-PL" sz="1600" dirty="0" smtClean="0"/>
              <a:t>pasaž musi byt v uvozovkach⁵⁰, za nimiž nasleduje odkaz.” </a:t>
            </a:r>
            <a:r>
              <a:rPr lang="cs-CZ" sz="1600" dirty="0" smtClean="0"/>
              <a:t>(Šanderová 2009, s. 90)</a:t>
            </a:r>
          </a:p>
          <a:p>
            <a:pPr marL="57150" indent="0">
              <a:buNone/>
            </a:pPr>
            <a:r>
              <a:rPr lang="cs-CZ" sz="3000" dirty="0" smtClean="0"/>
              <a:t>Pak jak je zřejmé z ukázky, text není v uvozovkách. Ostatní náležitosti ale platí.</a:t>
            </a:r>
          </a:p>
        </p:txBody>
      </p:sp>
    </p:spTree>
    <p:extLst>
      <p:ext uri="{BB962C8B-B14F-4D97-AF65-F5344CB8AC3E}">
        <p14:creationId xmlns:p14="http://schemas.microsoft.com/office/powerpoint/2010/main" val="6044785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Povaha parafráze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55000" lnSpcReduction="20000"/>
          </a:bodyPr>
          <a:lstStyle/>
          <a:p>
            <a:r>
              <a:rPr lang="cs-CZ" dirty="0" smtClean="0"/>
              <a:t>„</a:t>
            </a:r>
            <a:r>
              <a:rPr lang="en-US" dirty="0" err="1" smtClean="0"/>
              <a:t>Parafraze</a:t>
            </a:r>
            <a:r>
              <a:rPr lang="en-US" dirty="0" smtClean="0"/>
              <a:t> b</a:t>
            </a:r>
            <a:r>
              <a:rPr lang="cs-CZ" dirty="0" smtClean="0"/>
              <a:t>ý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kratš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 err="1"/>
              <a:t>než</a:t>
            </a:r>
            <a:r>
              <a:rPr lang="en-US" dirty="0"/>
              <a:t> </a:t>
            </a:r>
            <a:r>
              <a:rPr lang="en-US" dirty="0" err="1" smtClean="0"/>
              <a:t>původn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/>
              <a:t>text, </a:t>
            </a:r>
            <a:r>
              <a:rPr lang="en-US" dirty="0" err="1"/>
              <a:t>někdy</a:t>
            </a:r>
            <a:r>
              <a:rPr lang="en-US" dirty="0"/>
              <a:t> se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 smtClean="0"/>
              <a:t>setkame</a:t>
            </a:r>
            <a:r>
              <a:rPr lang="cs-CZ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/>
              <a:t>s </a:t>
            </a:r>
            <a:r>
              <a:rPr lang="en-US" dirty="0" err="1"/>
              <a:t>přepisem</a:t>
            </a:r>
            <a:r>
              <a:rPr lang="en-US" dirty="0"/>
              <a:t>, </a:t>
            </a:r>
            <a:r>
              <a:rPr lang="en-US" dirty="0" err="1"/>
              <a:t>jenž</a:t>
            </a:r>
            <a:r>
              <a:rPr lang="en-US" dirty="0"/>
              <a:t> </a:t>
            </a:r>
            <a:r>
              <a:rPr lang="en-US" dirty="0" err="1"/>
              <a:t>svou</a:t>
            </a:r>
            <a:r>
              <a:rPr lang="en-US" dirty="0"/>
              <a:t> </a:t>
            </a:r>
            <a:r>
              <a:rPr lang="en-US" dirty="0" err="1"/>
              <a:t>delkou</a:t>
            </a:r>
            <a:r>
              <a:rPr lang="en-US" dirty="0"/>
              <a:t> </a:t>
            </a:r>
            <a:r>
              <a:rPr lang="en-US" dirty="0" err="1"/>
              <a:t>původni</a:t>
            </a:r>
            <a:r>
              <a:rPr lang="en-US" dirty="0"/>
              <a:t> text </a:t>
            </a:r>
            <a:r>
              <a:rPr lang="en-US" dirty="0" err="1"/>
              <a:t>přesahuje</a:t>
            </a:r>
            <a:r>
              <a:rPr lang="en-US" dirty="0"/>
              <a:t>. </a:t>
            </a:r>
            <a:r>
              <a:rPr lang="en-US" dirty="0" smtClean="0"/>
              <a:t>B</a:t>
            </a:r>
            <a:r>
              <a:rPr lang="cs-CZ" dirty="0" smtClean="0"/>
              <a:t>ý</a:t>
            </a:r>
            <a:r>
              <a:rPr lang="en-US" dirty="0" err="1" smtClean="0"/>
              <a:t>va</a:t>
            </a:r>
            <a:r>
              <a:rPr lang="en-US" dirty="0" smtClean="0"/>
              <a:t> </a:t>
            </a:r>
            <a:r>
              <a:rPr lang="en-US" dirty="0" err="1" smtClean="0"/>
              <a:t>tomu</a:t>
            </a:r>
            <a:r>
              <a:rPr lang="cs-CZ" dirty="0" smtClean="0"/>
              <a:t> </a:t>
            </a:r>
            <a:r>
              <a:rPr lang="en-US" dirty="0" err="1" smtClean="0"/>
              <a:t>tak</a:t>
            </a:r>
            <a:r>
              <a:rPr lang="en-US" dirty="0"/>
              <a:t>, je-li </a:t>
            </a:r>
            <a:r>
              <a:rPr lang="en-US" dirty="0" smtClean="0"/>
              <a:t>origin</a:t>
            </a:r>
            <a:r>
              <a:rPr lang="cs-CZ" dirty="0" smtClean="0"/>
              <a:t>á</a:t>
            </a:r>
            <a:r>
              <a:rPr lang="en-US" dirty="0" smtClean="0"/>
              <a:t>l </a:t>
            </a:r>
            <a:r>
              <a:rPr lang="en-US" dirty="0" err="1"/>
              <a:t>velmi</a:t>
            </a:r>
            <a:r>
              <a:rPr lang="en-US" dirty="0"/>
              <a:t> </a:t>
            </a:r>
            <a:r>
              <a:rPr lang="en-US" dirty="0" err="1"/>
              <a:t>obtižně</a:t>
            </a:r>
            <a:r>
              <a:rPr lang="en-US" dirty="0"/>
              <a:t> </a:t>
            </a:r>
            <a:r>
              <a:rPr lang="en-US" dirty="0" err="1"/>
              <a:t>srozumitelny</a:t>
            </a:r>
            <a:r>
              <a:rPr lang="en-US" dirty="0"/>
              <a:t>,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jej</a:t>
            </a:r>
            <a:r>
              <a:rPr lang="en-US" dirty="0"/>
              <a:t> </a:t>
            </a:r>
            <a:r>
              <a:rPr lang="en-US" dirty="0" err="1"/>
              <a:t>lze</a:t>
            </a:r>
            <a:r>
              <a:rPr lang="en-US" dirty="0"/>
              <a:t> </a:t>
            </a:r>
            <a:r>
              <a:rPr lang="en-US" dirty="0" err="1" smtClean="0"/>
              <a:t>interpretovat</a:t>
            </a:r>
            <a:r>
              <a:rPr lang="cs-CZ" dirty="0" smtClean="0"/>
              <a:t> </a:t>
            </a:r>
            <a:r>
              <a:rPr lang="en-US" dirty="0" err="1" smtClean="0"/>
              <a:t>různ</a:t>
            </a:r>
            <a:r>
              <a:rPr lang="cs-CZ" dirty="0" smtClean="0"/>
              <a:t>ý</a:t>
            </a:r>
            <a:r>
              <a:rPr lang="en-US" dirty="0" smtClean="0"/>
              <a:t>m </a:t>
            </a:r>
            <a:r>
              <a:rPr lang="en-US" dirty="0" err="1"/>
              <a:t>způsobem</a:t>
            </a:r>
            <a:r>
              <a:rPr lang="en-US" dirty="0"/>
              <a:t>. </a:t>
            </a:r>
            <a:r>
              <a:rPr lang="en-US" dirty="0" err="1"/>
              <a:t>Vždy</a:t>
            </a:r>
            <a:r>
              <a:rPr lang="en-US" dirty="0"/>
              <a:t> je </a:t>
            </a:r>
            <a:r>
              <a:rPr lang="en-US" dirty="0" err="1"/>
              <a:t>však</a:t>
            </a:r>
            <a:r>
              <a:rPr lang="en-US" dirty="0"/>
              <a:t> </a:t>
            </a:r>
            <a:r>
              <a:rPr lang="en-US" dirty="0" err="1" smtClean="0"/>
              <a:t>nezbytn</a:t>
            </a:r>
            <a:r>
              <a:rPr lang="cs-CZ" dirty="0" smtClean="0"/>
              <a:t>é</a:t>
            </a:r>
            <a:r>
              <a:rPr lang="en-US" dirty="0" smtClean="0"/>
              <a:t> </a:t>
            </a:r>
            <a:r>
              <a:rPr lang="en-US" dirty="0" err="1"/>
              <a:t>uvest</a:t>
            </a:r>
            <a:r>
              <a:rPr lang="en-US" dirty="0"/>
              <a:t> </a:t>
            </a:r>
            <a:r>
              <a:rPr lang="en-US" dirty="0" err="1" smtClean="0"/>
              <a:t>přesny</a:t>
            </a:r>
            <a:r>
              <a:rPr lang="cs-CZ" dirty="0" smtClean="0"/>
              <a:t> </a:t>
            </a:r>
            <a:r>
              <a:rPr lang="en-US" dirty="0" err="1" smtClean="0"/>
              <a:t>odkaz</a:t>
            </a:r>
            <a:r>
              <a:rPr lang="en-US" dirty="0" smtClean="0"/>
              <a:t>.</a:t>
            </a:r>
            <a:r>
              <a:rPr lang="cs-CZ" dirty="0" smtClean="0"/>
              <a:t>“ (Šanderová 2009, s. 94) /doslovná citace/</a:t>
            </a:r>
          </a:p>
          <a:p>
            <a:endParaRPr lang="en-US" sz="2400" dirty="0" smtClean="0"/>
          </a:p>
          <a:p>
            <a:r>
              <a:rPr lang="cs-CZ" dirty="0"/>
              <a:t>Parafráze je zpravidla kratší než původní text. </a:t>
            </a:r>
            <a:r>
              <a:rPr lang="cs-CZ" dirty="0" smtClean="0"/>
              <a:t>Jen </a:t>
            </a:r>
            <a:r>
              <a:rPr lang="cs-CZ" dirty="0"/>
              <a:t>některé složité texty vyžadují citovanou myšlenku představit </a:t>
            </a:r>
            <a:r>
              <a:rPr lang="cs-CZ" dirty="0" err="1"/>
              <a:t>vzevrubně</a:t>
            </a:r>
            <a:r>
              <a:rPr lang="cs-CZ" dirty="0"/>
              <a:t>. Vždy musí být uveden odkaz na zdroj. (Šanderová 2009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, s. 94</a:t>
            </a:r>
            <a:r>
              <a:rPr lang="cs-CZ" dirty="0"/>
              <a:t>) /parafráze zkrátila výchozí text/</a:t>
            </a:r>
          </a:p>
          <a:p>
            <a:endParaRPr lang="cs-CZ" dirty="0"/>
          </a:p>
          <a:p>
            <a:r>
              <a:rPr lang="cs-CZ" dirty="0" smtClean="0"/>
              <a:t>Parafráze je zpravidla kratší než citovaná předloha. V některých případech ale autor prezentuje relevantní myšlenky citovaného textu šířeji. Je to zejména v situaci, když text je složitý a nabízí více možností jak myšlenkám porozumět. I za této situace nelze zapomenout uvést přesnou citaci, protože je i zde třeba odkázat na fakt, že se jedná o převzatou myšlenku.(Šanderová </a:t>
            </a:r>
            <a:r>
              <a:rPr lang="cs-CZ" dirty="0"/>
              <a:t>2009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, s. 94</a:t>
            </a:r>
            <a:r>
              <a:rPr lang="cs-CZ" dirty="0" smtClean="0"/>
              <a:t>) /parafráze delší/</a:t>
            </a:r>
          </a:p>
          <a:p>
            <a:r>
              <a:rPr lang="cs-CZ" dirty="0" smtClean="0">
                <a:solidFill>
                  <a:srgbClr val="00B050"/>
                </a:solidFill>
              </a:rPr>
              <a:t>Opakování</a:t>
            </a:r>
            <a:r>
              <a:rPr lang="cs-CZ" dirty="0" smtClean="0"/>
              <a:t>: Citace je možná do závorky nebo do poznámky pod čarou</a:t>
            </a:r>
          </a:p>
          <a:p>
            <a:pPr lvl="1"/>
            <a:r>
              <a:rPr lang="cs-CZ" dirty="0" smtClean="0"/>
              <a:t>……..že </a:t>
            </a:r>
            <a:r>
              <a:rPr lang="cs-CZ" dirty="0"/>
              <a:t>se jedná o převzatou myšlenku.(Šanderová 2009</a:t>
            </a:r>
            <a:r>
              <a:rPr lang="cs-CZ" dirty="0">
                <a:solidFill>
                  <a:schemeClr val="bg1">
                    <a:lumMod val="65000"/>
                  </a:schemeClr>
                </a:solidFill>
              </a:rPr>
              <a:t>, s. 94</a:t>
            </a:r>
            <a:r>
              <a:rPr lang="cs-CZ" dirty="0"/>
              <a:t>)</a:t>
            </a:r>
            <a:endParaRPr lang="cs-CZ" dirty="0" smtClean="0"/>
          </a:p>
          <a:p>
            <a:pPr lvl="1"/>
            <a:r>
              <a:rPr lang="cs-CZ" dirty="0" smtClean="0"/>
              <a:t>……  že </a:t>
            </a:r>
            <a:r>
              <a:rPr lang="cs-CZ" dirty="0"/>
              <a:t>se jedná o převzatou myšlenku.</a:t>
            </a:r>
            <a:r>
              <a:rPr lang="cs-CZ" baseline="30000" dirty="0"/>
              <a:t>1</a:t>
            </a:r>
            <a:endParaRPr lang="cs-CZ" dirty="0" smtClean="0"/>
          </a:p>
          <a:p>
            <a:pPr marL="457200" lvl="1" indent="0">
              <a:buNone/>
            </a:pPr>
            <a:r>
              <a:rPr lang="cs-CZ" dirty="0" smtClean="0"/>
              <a:t>1. Šanderová, J. Jak číst a psát odborný text ve společenských vědách. Praha: SLON, 2009, s. 94.</a:t>
            </a:r>
          </a:p>
          <a:p>
            <a:r>
              <a:rPr lang="cs-CZ" dirty="0" smtClean="0"/>
              <a:t>Parafráze není v uvozovkách. Když není uvedena stránka, není to pokládáno za chybu, nicméně v kvalitních textech se pracuje i se stránkou.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234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i="1" dirty="0"/>
              <a:t>Zakladni zasadou </a:t>
            </a:r>
            <a:r>
              <a:rPr lang="pl-PL" dirty="0"/>
              <a:t>tedy je: Citat je detailni kopii </a:t>
            </a:r>
            <a:r>
              <a:rPr lang="pl-PL" dirty="0" smtClean="0"/>
              <a:t>původniho </a:t>
            </a:r>
            <a:r>
              <a:rPr lang="en-US" dirty="0" err="1" smtClean="0"/>
              <a:t>zněn</a:t>
            </a:r>
            <a:r>
              <a:rPr lang="cs-CZ" dirty="0" smtClean="0"/>
              <a:t>í</a:t>
            </a:r>
            <a:r>
              <a:rPr lang="en-US" dirty="0" smtClean="0"/>
              <a:t> </a:t>
            </a:r>
            <a:r>
              <a:rPr lang="en-US" dirty="0"/>
              <a:t>a </a:t>
            </a:r>
            <a:r>
              <a:rPr lang="en-US" dirty="0" err="1"/>
              <a:t>jeho</a:t>
            </a:r>
            <a:r>
              <a:rPr lang="en-US" dirty="0"/>
              <a:t> </a:t>
            </a:r>
            <a:r>
              <a:rPr lang="en-US" dirty="0" err="1" smtClean="0"/>
              <a:t>připadn</a:t>
            </a:r>
            <a:r>
              <a:rPr lang="cs-CZ" dirty="0" smtClean="0"/>
              <a:t>é</a:t>
            </a:r>
            <a:r>
              <a:rPr lang="en-US" dirty="0" smtClean="0"/>
              <a:t> </a:t>
            </a:r>
            <a:r>
              <a:rPr lang="cs-CZ" dirty="0" err="1"/>
              <a:t>ú</a:t>
            </a:r>
            <a:r>
              <a:rPr lang="en-US" dirty="0" err="1" smtClean="0"/>
              <a:t>pravy</a:t>
            </a:r>
            <a:r>
              <a:rPr lang="en-US" dirty="0" smtClean="0"/>
              <a:t> </a:t>
            </a:r>
            <a:r>
              <a:rPr lang="en-US" dirty="0"/>
              <a:t>je </a:t>
            </a:r>
            <a:r>
              <a:rPr lang="en-US" dirty="0" err="1"/>
              <a:t>třeba</a:t>
            </a:r>
            <a:r>
              <a:rPr lang="en-US" dirty="0"/>
              <a:t> </a:t>
            </a:r>
            <a:r>
              <a:rPr lang="en-US" dirty="0" err="1"/>
              <a:t>pečlivě</a:t>
            </a:r>
            <a:r>
              <a:rPr lang="en-US" dirty="0"/>
              <a:t> </a:t>
            </a:r>
            <a:r>
              <a:rPr lang="en-US" dirty="0" err="1"/>
              <a:t>vyznačit</a:t>
            </a:r>
            <a:r>
              <a:rPr lang="en-US" dirty="0"/>
              <a:t>. </a:t>
            </a:r>
            <a:r>
              <a:rPr lang="en-US" b="1" dirty="0" err="1"/>
              <a:t>Odkaz</a:t>
            </a:r>
            <a:r>
              <a:rPr lang="en-US" b="1" dirty="0"/>
              <a:t> </a:t>
            </a:r>
            <a:r>
              <a:rPr lang="en-US" dirty="0" smtClean="0"/>
              <a:t>se</a:t>
            </a:r>
            <a:r>
              <a:rPr lang="cs-CZ" dirty="0" smtClean="0"/>
              <a:t> </a:t>
            </a:r>
            <a:r>
              <a:rPr lang="pl-PL" dirty="0" smtClean="0"/>
              <a:t>musi </a:t>
            </a:r>
            <a:r>
              <a:rPr lang="pl-PL" dirty="0"/>
              <a:t>uvest take u parafraze.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3235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1297</Words>
  <Application>Microsoft Office PowerPoint</Application>
  <PresentationFormat>Předvádění na obrazovce (4:3)</PresentationFormat>
  <Paragraphs>67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Wingdings</vt:lpstr>
      <vt:lpstr>Motiv systému Office</vt:lpstr>
      <vt:lpstr>Stavební kameny textu založeného na sekundární literatuře</vt:lpstr>
      <vt:lpstr>Cíl</vt:lpstr>
      <vt:lpstr>Myšlenka</vt:lpstr>
      <vt:lpstr>Proč přejímáme myšlenky</vt:lpstr>
      <vt:lpstr>Převzaté myšlenky</vt:lpstr>
      <vt:lpstr>Citát = doslovná citace</vt:lpstr>
      <vt:lpstr>Ukázka citace - odsazení</vt:lpstr>
      <vt:lpstr>Povaha parafráze </vt:lpstr>
      <vt:lpstr>Zásada</vt:lpstr>
      <vt:lpstr>Jak užít převzatou myšlenku</vt:lpstr>
      <vt:lpstr>Převzatá myšleka x Potvrzování stejných nálezů</vt:lpstr>
      <vt:lpstr>Přebírání myšlenky x odkazování na další informace </vt:lpstr>
      <vt:lpstr>Nesouhlasím s myšlenkou, ale chci ji uvést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Stavební kameny textu založeného na sekundární literatuře</dc:title>
  <dc:creator>Dana Bittnerová</dc:creator>
  <cp:lastModifiedBy>admin</cp:lastModifiedBy>
  <cp:revision>17</cp:revision>
  <dcterms:created xsi:type="dcterms:W3CDTF">2018-04-11T11:04:48Z</dcterms:created>
  <dcterms:modified xsi:type="dcterms:W3CDTF">2020-04-15T22:37:25Z</dcterms:modified>
</cp:coreProperties>
</file>