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71" r:id="rId4"/>
    <p:sldId id="270" r:id="rId5"/>
    <p:sldId id="265" r:id="rId6"/>
    <p:sldId id="269" r:id="rId7"/>
    <p:sldId id="268" r:id="rId8"/>
    <p:sldId id="266" r:id="rId9"/>
    <p:sldId id="257" r:id="rId10"/>
    <p:sldId id="258" r:id="rId11"/>
    <p:sldId id="259" r:id="rId12"/>
    <p:sldId id="272" r:id="rId13"/>
    <p:sldId id="260" r:id="rId14"/>
    <p:sldId id="273" r:id="rId15"/>
    <p:sldId id="261" r:id="rId16"/>
    <p:sldId id="267" r:id="rId17"/>
    <p:sldId id="262" r:id="rId18"/>
    <p:sldId id="26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76" y="3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s Perutka" userId="50a4b7b245acca7a" providerId="LiveId" clId="{75D67AEA-2732-4ED7-BE36-CB1F8ECFBCE4}"/>
    <pc:docChg chg="custSel modSld">
      <pc:chgData name="Lukas Perutka" userId="50a4b7b245acca7a" providerId="LiveId" clId="{75D67AEA-2732-4ED7-BE36-CB1F8ECFBCE4}" dt="2018-12-14T08:14:21.216" v="86" actId="1035"/>
      <pc:docMkLst>
        <pc:docMk/>
      </pc:docMkLst>
      <pc:sldChg chg="modSp">
        <pc:chgData name="Lukas Perutka" userId="50a4b7b245acca7a" providerId="LiveId" clId="{75D67AEA-2732-4ED7-BE36-CB1F8ECFBCE4}" dt="2018-12-14T08:09:42.834" v="3" actId="20577"/>
        <pc:sldMkLst>
          <pc:docMk/>
          <pc:sldMk cId="2484496347" sldId="259"/>
        </pc:sldMkLst>
        <pc:spChg chg="mod">
          <ac:chgData name="Lukas Perutka" userId="50a4b7b245acca7a" providerId="LiveId" clId="{75D67AEA-2732-4ED7-BE36-CB1F8ECFBCE4}" dt="2018-12-14T08:09:42.834" v="3" actId="20577"/>
          <ac:spMkLst>
            <pc:docMk/>
            <pc:sldMk cId="2484496347" sldId="259"/>
            <ac:spMk id="2" creationId="{EE4B1B0A-A7DD-45E0-A612-86D0176C5E20}"/>
          </ac:spMkLst>
        </pc:spChg>
      </pc:sldChg>
      <pc:sldChg chg="modSp">
        <pc:chgData name="Lukas Perutka" userId="50a4b7b245acca7a" providerId="LiveId" clId="{75D67AEA-2732-4ED7-BE36-CB1F8ECFBCE4}" dt="2018-12-14T08:11:13.453" v="8" actId="14100"/>
        <pc:sldMkLst>
          <pc:docMk/>
          <pc:sldMk cId="2747001857" sldId="260"/>
        </pc:sldMkLst>
        <pc:spChg chg="mod">
          <ac:chgData name="Lukas Perutka" userId="50a4b7b245acca7a" providerId="LiveId" clId="{75D67AEA-2732-4ED7-BE36-CB1F8ECFBCE4}" dt="2018-12-14T08:10:47.328" v="5" actId="20577"/>
          <ac:spMkLst>
            <pc:docMk/>
            <pc:sldMk cId="2747001857" sldId="260"/>
            <ac:spMk id="2" creationId="{CED4484D-2133-4BAD-B214-39B84AD99768}"/>
          </ac:spMkLst>
        </pc:spChg>
        <pc:spChg chg="mod">
          <ac:chgData name="Lukas Perutka" userId="50a4b7b245acca7a" providerId="LiveId" clId="{75D67AEA-2732-4ED7-BE36-CB1F8ECFBCE4}" dt="2018-12-14T08:11:13.453" v="8" actId="14100"/>
          <ac:spMkLst>
            <pc:docMk/>
            <pc:sldMk cId="2747001857" sldId="260"/>
            <ac:spMk id="3" creationId="{FC1A4443-202F-4D56-B2E5-DDA7D7559A3B}"/>
          </ac:spMkLst>
        </pc:spChg>
      </pc:sldChg>
      <pc:sldChg chg="modSp">
        <pc:chgData name="Lukas Perutka" userId="50a4b7b245acca7a" providerId="LiveId" clId="{75D67AEA-2732-4ED7-BE36-CB1F8ECFBCE4}" dt="2018-12-14T08:11:37.994" v="9" actId="14100"/>
        <pc:sldMkLst>
          <pc:docMk/>
          <pc:sldMk cId="3068550533" sldId="261"/>
        </pc:sldMkLst>
        <pc:spChg chg="mod">
          <ac:chgData name="Lukas Perutka" userId="50a4b7b245acca7a" providerId="LiveId" clId="{75D67AEA-2732-4ED7-BE36-CB1F8ECFBCE4}" dt="2018-12-14T08:11:37.994" v="9" actId="14100"/>
          <ac:spMkLst>
            <pc:docMk/>
            <pc:sldMk cId="3068550533" sldId="261"/>
            <ac:spMk id="3" creationId="{8E8ADA7A-F8EC-4283-8BF9-ADCDB16F80A5}"/>
          </ac:spMkLst>
        </pc:spChg>
      </pc:sldChg>
      <pc:sldChg chg="modSp">
        <pc:chgData name="Lukas Perutka" userId="50a4b7b245acca7a" providerId="LiveId" clId="{75D67AEA-2732-4ED7-BE36-CB1F8ECFBCE4}" dt="2018-12-14T08:14:21.216" v="86" actId="1035"/>
        <pc:sldMkLst>
          <pc:docMk/>
          <pc:sldMk cId="526151631" sldId="264"/>
        </pc:sldMkLst>
        <pc:spChg chg="mod">
          <ac:chgData name="Lukas Perutka" userId="50a4b7b245acca7a" providerId="LiveId" clId="{75D67AEA-2732-4ED7-BE36-CB1F8ECFBCE4}" dt="2018-12-14T08:14:21.216" v="86" actId="1035"/>
          <ac:spMkLst>
            <pc:docMk/>
            <pc:sldMk cId="526151631" sldId="264"/>
            <ac:spMk id="3" creationId="{7E0F3628-6071-4914-8368-5DF3529A067D}"/>
          </ac:spMkLst>
        </pc:spChg>
      </pc:sldChg>
      <pc:sldChg chg="modSp">
        <pc:chgData name="Lukas Perutka" userId="50a4b7b245acca7a" providerId="LiveId" clId="{75D67AEA-2732-4ED7-BE36-CB1F8ECFBCE4}" dt="2018-12-14T08:07:31.064" v="1" actId="20577"/>
        <pc:sldMkLst>
          <pc:docMk/>
          <pc:sldMk cId="2778305141" sldId="265"/>
        </pc:sldMkLst>
        <pc:spChg chg="mod">
          <ac:chgData name="Lukas Perutka" userId="50a4b7b245acca7a" providerId="LiveId" clId="{75D67AEA-2732-4ED7-BE36-CB1F8ECFBCE4}" dt="2018-12-14T08:07:31.064" v="1" actId="20577"/>
          <ac:spMkLst>
            <pc:docMk/>
            <pc:sldMk cId="2778305141" sldId="265"/>
            <ac:spMk id="3" creationId="{3454A3B4-51F5-40DD-85DE-3715338B6C83}"/>
          </ac:spMkLst>
        </pc:spChg>
      </pc:sldChg>
      <pc:sldChg chg="modSp">
        <pc:chgData name="Lukas Perutka" userId="50a4b7b245acca7a" providerId="LiveId" clId="{75D67AEA-2732-4ED7-BE36-CB1F8ECFBCE4}" dt="2018-12-14T08:12:46.156" v="10" actId="14100"/>
        <pc:sldMkLst>
          <pc:docMk/>
          <pc:sldMk cId="1738202129" sldId="279"/>
        </pc:sldMkLst>
        <pc:spChg chg="mod">
          <ac:chgData name="Lukas Perutka" userId="50a4b7b245acca7a" providerId="LiveId" clId="{75D67AEA-2732-4ED7-BE36-CB1F8ECFBCE4}" dt="2018-12-14T08:12:46.156" v="10" actId="14100"/>
          <ac:spMkLst>
            <pc:docMk/>
            <pc:sldMk cId="1738202129" sldId="279"/>
            <ac:spMk id="3" creationId="{00000000-0000-0000-0000-000000000000}"/>
          </ac:spMkLst>
        </pc:spChg>
      </pc:sldChg>
      <pc:sldChg chg="modSp">
        <pc:chgData name="Lukas Perutka" userId="50a4b7b245acca7a" providerId="LiveId" clId="{75D67AEA-2732-4ED7-BE36-CB1F8ECFBCE4}" dt="2018-12-14T08:12:52.250" v="11" actId="14100"/>
        <pc:sldMkLst>
          <pc:docMk/>
          <pc:sldMk cId="1078306400" sldId="280"/>
        </pc:sldMkLst>
        <pc:spChg chg="mod">
          <ac:chgData name="Lukas Perutka" userId="50a4b7b245acca7a" providerId="LiveId" clId="{75D67AEA-2732-4ED7-BE36-CB1F8ECFBCE4}" dt="2018-12-14T08:12:52.250" v="11" actId="14100"/>
          <ac:spMkLst>
            <pc:docMk/>
            <pc:sldMk cId="1078306400" sldId="280"/>
            <ac:spMk id="3" creationId="{0FE6E324-3FEB-4F12-8D2F-B0F4BB434311}"/>
          </ac:spMkLst>
        </pc:spChg>
      </pc:sldChg>
      <pc:sldChg chg="modSp">
        <pc:chgData name="Lukas Perutka" userId="50a4b7b245acca7a" providerId="LiveId" clId="{75D67AEA-2732-4ED7-BE36-CB1F8ECFBCE4}" dt="2018-12-14T08:13:29.217" v="83" actId="20577"/>
        <pc:sldMkLst>
          <pc:docMk/>
          <pc:sldMk cId="2872272607" sldId="281"/>
        </pc:sldMkLst>
        <pc:spChg chg="mod">
          <ac:chgData name="Lukas Perutka" userId="50a4b7b245acca7a" providerId="LiveId" clId="{75D67AEA-2732-4ED7-BE36-CB1F8ECFBCE4}" dt="2018-12-14T08:13:29.217" v="83" actId="20577"/>
          <ac:spMkLst>
            <pc:docMk/>
            <pc:sldMk cId="2872272607" sldId="281"/>
            <ac:spMk id="4" creationId="{0ECB528E-D30F-4B5B-875C-C30E0C9DB4D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12/14/2018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avalon.law.yale.edu/19th_century/monroe.asp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F544EB-C19C-4A06-9D43-F602C07496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6275585" cy="3442345"/>
          </a:xfrm>
        </p:spPr>
        <p:txBody>
          <a:bodyPr/>
          <a:lstStyle/>
          <a:p>
            <a:r>
              <a:rPr lang="cs-CZ" dirty="0"/>
              <a:t>Washington až Wilson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4A98ED7-199E-4C1B-8EF2-8BE9FA71AE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6734133" cy="114300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Zahraniční politika Spojených států Amerických</a:t>
            </a:r>
          </a:p>
          <a:p>
            <a:r>
              <a:rPr lang="cs-CZ" dirty="0"/>
              <a:t>1776-1914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025" y="-1"/>
            <a:ext cx="4242975" cy="626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95FDBB-6158-47E3-B2F5-472E1684B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Jacksoniánská</a:t>
            </a:r>
            <a:r>
              <a:rPr lang="cs-CZ" dirty="0"/>
              <a:t> demokracie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DC491D-5525-4911-8812-D7AFB96A3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7224546" cy="391870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Konec prvního systému stran (federalisté a republikáni)</a:t>
            </a:r>
          </a:p>
          <a:p>
            <a:r>
              <a:rPr lang="cs-CZ" dirty="0"/>
              <a:t>Nahrazeni (demokraty a whigy - liberály)</a:t>
            </a:r>
          </a:p>
          <a:p>
            <a:r>
              <a:rPr lang="cs-CZ" dirty="0"/>
              <a:t>Přeměna z aristokratické na demokratickou republiku – rozšíření volebního práva</a:t>
            </a:r>
          </a:p>
          <a:p>
            <a:r>
              <a:rPr lang="cs-CZ" dirty="0" err="1"/>
              <a:t>Patronage</a:t>
            </a:r>
            <a:r>
              <a:rPr lang="cs-CZ" dirty="0"/>
              <a:t> - Vítěz bere všechno</a:t>
            </a:r>
          </a:p>
          <a:p>
            <a:r>
              <a:rPr lang="cs-CZ" dirty="0"/>
              <a:t>Boj s federální bankou</a:t>
            </a:r>
          </a:p>
          <a:p>
            <a:r>
              <a:rPr lang="cs-CZ" dirty="0"/>
              <a:t>Volný obchod</a:t>
            </a:r>
          </a:p>
          <a:p>
            <a:r>
              <a:rPr lang="cs-CZ" dirty="0"/>
              <a:t>Omezená práva federální vlády – ale </a:t>
            </a:r>
            <a:r>
              <a:rPr lang="cs-CZ" dirty="0" err="1"/>
              <a:t>nullification</a:t>
            </a:r>
            <a:r>
              <a:rPr lang="cs-CZ" dirty="0"/>
              <a:t> </a:t>
            </a:r>
            <a:r>
              <a:rPr lang="cs-CZ" dirty="0" err="1"/>
              <a:t>crisis</a:t>
            </a:r>
            <a:r>
              <a:rPr lang="cs-CZ" dirty="0"/>
              <a:t> Jižní Karolína 1832-1833</a:t>
            </a:r>
          </a:p>
          <a:p>
            <a:r>
              <a:rPr lang="cs-CZ" dirty="0"/>
              <a:t>Manifest </a:t>
            </a:r>
            <a:r>
              <a:rPr lang="cs-CZ" dirty="0" err="1"/>
              <a:t>Destiny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495" y="2249486"/>
            <a:ext cx="4002505" cy="300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15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B1B0A-A7DD-45E0-A612-86D0176C5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You</a:t>
            </a:r>
            <a:r>
              <a:rPr lang="cs-CZ" dirty="0"/>
              <a:t> May go to </a:t>
            </a:r>
            <a:r>
              <a:rPr lang="cs-CZ" dirty="0" err="1"/>
              <a:t>hell</a:t>
            </a:r>
            <a:r>
              <a:rPr lang="cs-CZ" dirty="0"/>
              <a:t> and I </a:t>
            </a:r>
            <a:r>
              <a:rPr lang="cs-CZ" dirty="0" err="1"/>
              <a:t>Will</a:t>
            </a:r>
            <a:r>
              <a:rPr lang="cs-CZ" dirty="0"/>
              <a:t> go to Texas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ED04D1-4BF9-4856-9C48-83D7BACB4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7906335" cy="4087145"/>
          </a:xfrm>
        </p:spPr>
        <p:txBody>
          <a:bodyPr>
            <a:normAutofit/>
          </a:bodyPr>
          <a:lstStyle/>
          <a:p>
            <a:r>
              <a:rPr lang="cs-CZ" dirty="0"/>
              <a:t>Situace v Texasu – mexická vláda plánovala území zalidnit, aby se neodtrhlo</a:t>
            </a:r>
          </a:p>
          <a:p>
            <a:r>
              <a:rPr lang="cs-CZ" dirty="0"/>
              <a:t>Přicházejí ale pouze </a:t>
            </a:r>
            <a:r>
              <a:rPr lang="cs-CZ" dirty="0" err="1"/>
              <a:t>anglos</a:t>
            </a:r>
            <a:r>
              <a:rPr lang="cs-CZ" dirty="0"/>
              <a:t> za 4 podmínek: konec otroctví, naučí se španělsky, podrobí se mexické legislatuře a konvertují ke katolictví – slibem nezarmoutíš</a:t>
            </a:r>
          </a:p>
          <a:p>
            <a:r>
              <a:rPr lang="cs-CZ" dirty="0"/>
              <a:t>1830 nastupuje diktátor Santa Anna – centralizace – povstání proti němu i v Texasu</a:t>
            </a:r>
          </a:p>
          <a:p>
            <a:r>
              <a:rPr lang="cs-CZ" dirty="0" err="1"/>
              <a:t>Stephen</a:t>
            </a:r>
            <a:r>
              <a:rPr lang="cs-CZ" dirty="0"/>
              <a:t> Austin se snaží vyjednávat, ale je sám uvězněn</a:t>
            </a:r>
          </a:p>
          <a:p>
            <a:r>
              <a:rPr lang="cs-CZ" dirty="0"/>
              <a:t>1835-1836 – krátký konflikt a samostatnost Texasu</a:t>
            </a:r>
          </a:p>
          <a:p>
            <a:r>
              <a:rPr lang="cs-CZ" dirty="0"/>
              <a:t>Co dál: Sam Houston (</a:t>
            </a:r>
            <a:r>
              <a:rPr lang="cs-CZ" dirty="0" err="1"/>
              <a:t>Raven</a:t>
            </a:r>
            <a:r>
              <a:rPr lang="cs-CZ" dirty="0"/>
              <a:t> a </a:t>
            </a: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Drunk</a:t>
            </a:r>
            <a:r>
              <a:rPr lang="cs-CZ" dirty="0"/>
              <a:t>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544053"/>
            <a:ext cx="304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96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0326" cy="478856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31" y="2464868"/>
            <a:ext cx="7436069" cy="439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81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D4484D-2133-4BAD-B214-39B84AD99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Anexe Texasu a mexicko-americká válka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1A4443-202F-4D56-B2E5-DDA7D7559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168" y="2249486"/>
            <a:ext cx="8322815" cy="4183397"/>
          </a:xfrm>
        </p:spPr>
        <p:txBody>
          <a:bodyPr>
            <a:normAutofit/>
          </a:bodyPr>
          <a:lstStyle/>
          <a:p>
            <a:r>
              <a:rPr lang="cs-CZ" dirty="0"/>
              <a:t>Jednou z podmínek texaské samostatnosti byla neslučitelnost s USA, to se za vlády Jamese K. Polka zrušilo – záminkou se stala hranice</a:t>
            </a:r>
          </a:p>
          <a:p>
            <a:r>
              <a:rPr lang="cs-CZ" dirty="0"/>
              <a:t>Mexiko </a:t>
            </a:r>
            <a:r>
              <a:rPr lang="cs-CZ" dirty="0" err="1"/>
              <a:t>will</a:t>
            </a:r>
            <a:r>
              <a:rPr lang="cs-CZ" dirty="0"/>
              <a:t> </a:t>
            </a:r>
            <a:r>
              <a:rPr lang="cs-CZ" dirty="0" err="1"/>
              <a:t>poison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.</a:t>
            </a:r>
          </a:p>
          <a:p>
            <a:r>
              <a:rPr lang="cs-CZ" dirty="0"/>
              <a:t>1846-1848 – Mír z Guadalupe Hidalgo – Spojené státy získaly Arizonu, Nové Mexiko, Kalifornii, Nevadu, části Utahu a Colorada.</a:t>
            </a:r>
          </a:p>
          <a:p>
            <a:r>
              <a:rPr lang="cs-CZ" dirty="0"/>
              <a:t>1853 – proces dokončen tzv. </a:t>
            </a:r>
            <a:r>
              <a:rPr lang="cs-CZ" dirty="0" err="1"/>
              <a:t>Gadsdenovou</a:t>
            </a:r>
            <a:r>
              <a:rPr lang="cs-CZ" dirty="0"/>
              <a:t> koupí.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983" y="2097088"/>
            <a:ext cx="3043017" cy="395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01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27" y="0"/>
            <a:ext cx="8007920" cy="6874800"/>
          </a:xfrm>
        </p:spPr>
      </p:pic>
    </p:spTree>
    <p:extLst>
      <p:ext uri="{BB962C8B-B14F-4D97-AF65-F5344CB8AC3E}">
        <p14:creationId xmlns:p14="http://schemas.microsoft.com/office/powerpoint/2010/main" val="3809633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BE925E-9A1A-468C-BE58-9A338047B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Zlatá léta manifestu </a:t>
            </a:r>
            <a:r>
              <a:rPr lang="cs-CZ" dirty="0" err="1"/>
              <a:t>destiny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8ADA7A-F8EC-4283-8BF9-ADCDB16F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49487"/>
            <a:ext cx="7306887" cy="3541714"/>
          </a:xfrm>
        </p:spPr>
        <p:txBody>
          <a:bodyPr>
            <a:normAutofit/>
          </a:bodyPr>
          <a:lstStyle/>
          <a:p>
            <a:r>
              <a:rPr lang="cs-CZ" dirty="0"/>
              <a:t>John L. </a:t>
            </a:r>
            <a:r>
              <a:rPr lang="cs-CZ" dirty="0" err="1"/>
              <a:t>O‘Sullivan</a:t>
            </a:r>
            <a:r>
              <a:rPr lang="cs-CZ" dirty="0"/>
              <a:t> – konec USA nemůže být ve Skalistých horách, ale musí se rozšiřovat dále k sousedům v zájmu	nezávislosti na Evropě, šíření ekonomické svobody a zachování demokracie.</a:t>
            </a:r>
          </a:p>
          <a:p>
            <a:r>
              <a:rPr lang="cs-CZ" dirty="0"/>
              <a:t>Trojí motivace</a:t>
            </a:r>
          </a:p>
          <a:p>
            <a:r>
              <a:rPr lang="cs-CZ" dirty="0"/>
              <a:t>Předurčení osudem: </a:t>
            </a:r>
            <a:r>
              <a:rPr lang="cs-CZ" dirty="0" err="1"/>
              <a:t>Horace</a:t>
            </a:r>
            <a:r>
              <a:rPr lang="cs-CZ" dirty="0"/>
              <a:t> </a:t>
            </a:r>
            <a:r>
              <a:rPr lang="cs-CZ" dirty="0" err="1"/>
              <a:t>Greely</a:t>
            </a:r>
            <a:r>
              <a:rPr lang="cs-CZ" dirty="0"/>
              <a:t> – Go </a:t>
            </a:r>
            <a:r>
              <a:rPr lang="cs-CZ" dirty="0" err="1"/>
              <a:t>West</a:t>
            </a:r>
            <a:r>
              <a:rPr lang="cs-CZ" dirty="0"/>
              <a:t> </a:t>
            </a:r>
            <a:r>
              <a:rPr lang="cs-CZ" dirty="0" err="1"/>
              <a:t>young</a:t>
            </a:r>
            <a:r>
              <a:rPr lang="cs-CZ" dirty="0"/>
              <a:t> man!</a:t>
            </a:r>
          </a:p>
          <a:p>
            <a:r>
              <a:rPr lang="cs-CZ" dirty="0"/>
              <a:t>Ekonomická zájem o půdu, nerosty a přístup k obchodním komunikacím</a:t>
            </a:r>
          </a:p>
          <a:p>
            <a:r>
              <a:rPr lang="cs-CZ" dirty="0"/>
              <a:t>Praktický problém amerického politického systému a otroctví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37" y="3224462"/>
            <a:ext cx="4748463" cy="35613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421" y="0"/>
            <a:ext cx="2740694" cy="365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50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225" y="0"/>
            <a:ext cx="9213523" cy="6408821"/>
          </a:xfrm>
        </p:spPr>
      </p:pic>
      <p:sp>
        <p:nvSpPr>
          <p:cNvPr id="5" name="TextovéPole 4"/>
          <p:cNvSpPr txBox="1"/>
          <p:nvPr/>
        </p:nvSpPr>
        <p:spPr>
          <a:xfrm>
            <a:off x="1411705" y="6521116"/>
            <a:ext cx="7820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John </a:t>
            </a:r>
            <a:r>
              <a:rPr lang="cs-CZ" dirty="0" err="1"/>
              <a:t>Gast</a:t>
            </a:r>
            <a:r>
              <a:rPr lang="cs-CZ" dirty="0"/>
              <a:t> – </a:t>
            </a:r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Progress</a:t>
            </a:r>
            <a:r>
              <a:rPr lang="cs-CZ" dirty="0"/>
              <a:t> - 1872</a:t>
            </a:r>
          </a:p>
        </p:txBody>
      </p:sp>
    </p:spTree>
    <p:extLst>
      <p:ext uri="{BB962C8B-B14F-4D97-AF65-F5344CB8AC3E}">
        <p14:creationId xmlns:p14="http://schemas.microsoft.com/office/powerpoint/2010/main" val="1704605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FB1EFC-9B0A-4F3D-A023-3F0CDE38F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Neutuchající apetit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A899BB-BD37-4AF1-A79D-AE7C42F3E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9053" y="2265529"/>
            <a:ext cx="8977979" cy="3541714"/>
          </a:xfrm>
        </p:spPr>
        <p:txBody>
          <a:bodyPr/>
          <a:lstStyle/>
          <a:p>
            <a:r>
              <a:rPr lang="cs-CZ" dirty="0"/>
              <a:t>William </a:t>
            </a:r>
            <a:r>
              <a:rPr lang="cs-CZ" dirty="0" err="1"/>
              <a:t>Walker</a:t>
            </a:r>
            <a:r>
              <a:rPr lang="cs-CZ" dirty="0"/>
              <a:t> – </a:t>
            </a:r>
            <a:r>
              <a:rPr lang="cs-CZ" dirty="0" err="1"/>
              <a:t>Baja</a:t>
            </a:r>
            <a:r>
              <a:rPr lang="cs-CZ" dirty="0"/>
              <a:t> </a:t>
            </a:r>
            <a:r>
              <a:rPr lang="cs-CZ" dirty="0" err="1"/>
              <a:t>California</a:t>
            </a:r>
            <a:r>
              <a:rPr lang="cs-CZ" dirty="0"/>
              <a:t>, Sonora, Nicaragua</a:t>
            </a:r>
          </a:p>
          <a:p>
            <a:r>
              <a:rPr lang="cs-CZ" dirty="0" err="1"/>
              <a:t>Narciso</a:t>
            </a:r>
            <a:r>
              <a:rPr lang="cs-CZ" dirty="0"/>
              <a:t> </a:t>
            </a:r>
            <a:r>
              <a:rPr lang="cs-CZ" dirty="0" err="1"/>
              <a:t>López</a:t>
            </a:r>
            <a:r>
              <a:rPr lang="cs-CZ" dirty="0"/>
              <a:t> – Kuba – raději ji potopíme, než aby připadla USA</a:t>
            </a:r>
          </a:p>
          <a:p>
            <a:r>
              <a:rPr lang="cs-CZ" dirty="0"/>
              <a:t>Vzrůstající zájem o Pacifik – </a:t>
            </a:r>
            <a:r>
              <a:rPr lang="cs-CZ" dirty="0" err="1"/>
              <a:t>Hawaii</a:t>
            </a:r>
            <a:r>
              <a:rPr lang="cs-CZ" dirty="0"/>
              <a:t>, Okinawa, komodor Matthew G. </a:t>
            </a:r>
            <a:r>
              <a:rPr lang="cs-CZ" dirty="0" err="1"/>
              <a:t>Perry</a:t>
            </a:r>
            <a:r>
              <a:rPr lang="cs-CZ" dirty="0"/>
              <a:t> v Japonsku 1853, Dohoda s Čínou 1844 o „otevřených dveřích“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8352"/>
            <a:ext cx="3352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84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55595-4C9A-4E30-81C0-963AE09F9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Diplomacie za občanské války (1861-1865)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77DF14-7EFA-4C06-93F5-0DA9D77C7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249487"/>
            <a:ext cx="7040062" cy="3541714"/>
          </a:xfrm>
        </p:spPr>
        <p:txBody>
          <a:bodyPr>
            <a:normAutofit/>
          </a:bodyPr>
          <a:lstStyle/>
          <a:p>
            <a:r>
              <a:rPr lang="cs-CZ" dirty="0"/>
              <a:t>Sever: Aféra </a:t>
            </a:r>
            <a:r>
              <a:rPr lang="cs-CZ" dirty="0" err="1"/>
              <a:t>Trent</a:t>
            </a:r>
            <a:r>
              <a:rPr lang="cs-CZ" dirty="0"/>
              <a:t>,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 </a:t>
            </a:r>
            <a:r>
              <a:rPr lang="cs-CZ" dirty="0" err="1"/>
              <a:t>at</a:t>
            </a:r>
            <a:r>
              <a:rPr lang="cs-CZ" dirty="0"/>
              <a:t> a </a:t>
            </a:r>
            <a:r>
              <a:rPr lang="cs-CZ" dirty="0" err="1"/>
              <a:t>time</a:t>
            </a:r>
            <a:endParaRPr lang="cs-CZ" dirty="0"/>
          </a:p>
          <a:p>
            <a:r>
              <a:rPr lang="cs-CZ" dirty="0"/>
              <a:t>Konflikt s Napoleonem III – aktivizace </a:t>
            </a:r>
            <a:r>
              <a:rPr lang="cs-CZ" dirty="0" err="1"/>
              <a:t>Monroeovy</a:t>
            </a:r>
            <a:r>
              <a:rPr lang="cs-CZ" dirty="0"/>
              <a:t> doktríny a nákup Aljašky</a:t>
            </a:r>
          </a:p>
          <a:p>
            <a:r>
              <a:rPr lang="cs-CZ" dirty="0"/>
              <a:t>Jih: mezinárodní uznání klíčem k úspěchu – král </a:t>
            </a:r>
            <a:r>
              <a:rPr lang="cs-CZ" dirty="0" err="1"/>
              <a:t>bavlna,ale</a:t>
            </a:r>
            <a:r>
              <a:rPr lang="cs-CZ" dirty="0"/>
              <a:t> </a:t>
            </a:r>
            <a:r>
              <a:rPr lang="cs-CZ" dirty="0" err="1"/>
              <a:t>Antietam</a:t>
            </a:r>
            <a:r>
              <a:rPr lang="cs-CZ" dirty="0"/>
              <a:t> 1862, </a:t>
            </a:r>
            <a:r>
              <a:rPr lang="cs-CZ" dirty="0" err="1"/>
              <a:t>Gettysburg</a:t>
            </a:r>
            <a:r>
              <a:rPr lang="cs-CZ" dirty="0"/>
              <a:t> 1863, Lincolnovo znovuzvolení 1864</a:t>
            </a:r>
          </a:p>
          <a:p>
            <a:r>
              <a:rPr lang="cs-CZ" dirty="0"/>
              <a:t>Černošská otázka: Libérie 1830, Karibik, Mexiko, US.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634" y="1612231"/>
            <a:ext cx="3711366" cy="503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7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9928EC-2C23-47BF-B768-652B1F49D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79C2CA9-E782-444D-BDA4-F91F5A925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BBEFC2E-155F-49EB-87C9-2C560C088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618" y="735198"/>
            <a:ext cx="7452764" cy="538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25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50DE4-38FF-46E6-80F7-E427DB3F4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7231174" cy="1450757"/>
          </a:xfrm>
        </p:spPr>
        <p:txBody>
          <a:bodyPr/>
          <a:lstStyle/>
          <a:p>
            <a:r>
              <a:rPr lang="cs-CZ" dirty="0"/>
              <a:t>Thomas </a:t>
            </a:r>
            <a:r>
              <a:rPr lang="cs-CZ" dirty="0" err="1"/>
              <a:t>Jefferson</a:t>
            </a:r>
            <a:r>
              <a:rPr lang="cs-CZ" dirty="0"/>
              <a:t> a jeho následovníci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0F3628-6071-4914-8368-5DF3529A0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7421"/>
            <a:ext cx="7288839" cy="4397124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Thomas </a:t>
            </a:r>
            <a:r>
              <a:rPr lang="cs-CZ" dirty="0" err="1"/>
              <a:t>Jefferson</a:t>
            </a:r>
            <a:r>
              <a:rPr lang="cs-CZ" dirty="0"/>
              <a:t> (1801-1809), </a:t>
            </a:r>
            <a:r>
              <a:rPr lang="cs-CZ" dirty="0" err="1"/>
              <a:t>Jamas</a:t>
            </a:r>
            <a:r>
              <a:rPr lang="cs-CZ" dirty="0"/>
              <a:t> </a:t>
            </a:r>
            <a:r>
              <a:rPr lang="cs-CZ" dirty="0" err="1"/>
              <a:t>Madison</a:t>
            </a:r>
            <a:r>
              <a:rPr lang="cs-CZ" dirty="0"/>
              <a:t> (1809-1817), James </a:t>
            </a:r>
            <a:r>
              <a:rPr lang="cs-CZ" dirty="0" err="1"/>
              <a:t>Monroe</a:t>
            </a:r>
            <a:r>
              <a:rPr lang="cs-CZ" dirty="0"/>
              <a:t> (1817-1825) – Virginia Dynasty</a:t>
            </a:r>
          </a:p>
          <a:p>
            <a:r>
              <a:rPr lang="cs-CZ" dirty="0"/>
              <a:t>Vše demokraté-republikáni – neměli rádi Napoleona a podpora Francie nepřipadala v úvahu</a:t>
            </a:r>
          </a:p>
          <a:p>
            <a:r>
              <a:rPr lang="cs-CZ" b="1" dirty="0" err="1"/>
              <a:t>Pocketbook</a:t>
            </a:r>
            <a:r>
              <a:rPr lang="cs-CZ" b="1" dirty="0"/>
              <a:t> </a:t>
            </a:r>
            <a:r>
              <a:rPr lang="cs-CZ" b="1" dirty="0" err="1"/>
              <a:t>diplomacy</a:t>
            </a:r>
            <a:r>
              <a:rPr lang="cs-CZ" b="1" dirty="0"/>
              <a:t> </a:t>
            </a:r>
            <a:r>
              <a:rPr lang="cs-CZ" dirty="0"/>
              <a:t>– měli dost  peněz z obchodu 1794 John </a:t>
            </a:r>
            <a:r>
              <a:rPr lang="cs-CZ" dirty="0" err="1"/>
              <a:t>Jay</a:t>
            </a:r>
            <a:r>
              <a:rPr lang="cs-CZ" dirty="0"/>
              <a:t> a dohoda s Brity</a:t>
            </a:r>
          </a:p>
          <a:p>
            <a:r>
              <a:rPr lang="cs-CZ" dirty="0"/>
              <a:t>1803 odkup Louisiany od Napoleona (španělská 1783-1800) – neústavní, </a:t>
            </a:r>
            <a:r>
              <a:rPr lang="cs-CZ" dirty="0" err="1"/>
              <a:t>Monroe</a:t>
            </a:r>
            <a:r>
              <a:rPr lang="cs-CZ" dirty="0"/>
              <a:t> dojednal</a:t>
            </a:r>
          </a:p>
          <a:p>
            <a:r>
              <a:rPr lang="cs-CZ" dirty="0"/>
              <a:t>Místo (životní prostor) pro stovku dalších generací... ne tak docela</a:t>
            </a:r>
          </a:p>
          <a:p>
            <a:r>
              <a:rPr lang="cs-CZ" dirty="0"/>
              <a:t>Zbytečná a zapomenutá válka 1812-1815 – vzájemné omezování obchodu, zajímání námořníků (</a:t>
            </a:r>
            <a:r>
              <a:rPr lang="cs-CZ" dirty="0" err="1"/>
              <a:t>Chesapeake</a:t>
            </a:r>
            <a:r>
              <a:rPr lang="cs-CZ" dirty="0"/>
              <a:t> </a:t>
            </a:r>
            <a:r>
              <a:rPr lang="cs-CZ" dirty="0" err="1"/>
              <a:t>affair</a:t>
            </a:r>
            <a:r>
              <a:rPr lang="cs-CZ" dirty="0"/>
              <a:t>), podpora Indiánů (</a:t>
            </a:r>
            <a:r>
              <a:rPr lang="cs-CZ" dirty="0" err="1"/>
              <a:t>Tecumseh</a:t>
            </a:r>
            <a:r>
              <a:rPr lang="cs-CZ" dirty="0"/>
              <a:t>), tlak na </a:t>
            </a:r>
            <a:r>
              <a:rPr lang="cs-CZ" dirty="0" err="1"/>
              <a:t>Madisonovo</a:t>
            </a:r>
            <a:r>
              <a:rPr lang="cs-CZ" dirty="0"/>
              <a:t> znovuzvolení, Kanada</a:t>
            </a:r>
          </a:p>
          <a:p>
            <a:r>
              <a:rPr lang="cs-CZ" dirty="0" err="1"/>
              <a:t>Ghent</a:t>
            </a:r>
            <a:r>
              <a:rPr lang="cs-CZ" dirty="0"/>
              <a:t> </a:t>
            </a:r>
            <a:r>
              <a:rPr lang="cs-CZ" dirty="0" err="1"/>
              <a:t>Treaty</a:t>
            </a:r>
            <a:r>
              <a:rPr lang="cs-CZ" dirty="0"/>
              <a:t> 1814 – John Quincy Adams, Henry </a:t>
            </a:r>
            <a:r>
              <a:rPr lang="cs-CZ" dirty="0" err="1"/>
              <a:t>Clay</a:t>
            </a:r>
            <a:r>
              <a:rPr lang="cs-CZ" dirty="0"/>
              <a:t> – </a:t>
            </a:r>
            <a:r>
              <a:rPr lang="cs-CZ" i="1" dirty="0"/>
              <a:t>status quo ante – </a:t>
            </a:r>
            <a:r>
              <a:rPr lang="cs-CZ" dirty="0"/>
              <a:t>věčný mír</a:t>
            </a:r>
          </a:p>
          <a:p>
            <a:r>
              <a:rPr lang="cs-CZ" dirty="0" err="1"/>
              <a:t>Jefferson</a:t>
            </a:r>
            <a:r>
              <a:rPr lang="cs-CZ" dirty="0"/>
              <a:t> (utopista co měl Evropu za blázinec, ale pragmatik) a </a:t>
            </a:r>
            <a:r>
              <a:rPr lang="cs-CZ" dirty="0" err="1"/>
              <a:t>Madison</a:t>
            </a:r>
            <a:r>
              <a:rPr lang="cs-CZ" dirty="0"/>
              <a:t> špatná zahraniční politika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30" y="0"/>
            <a:ext cx="3694670" cy="369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51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F43AFD-0678-40DE-BDFF-A5B6ABB5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Druhá fáze průmyslové revoluce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B749B2-77EF-439F-B1A9-1247B36D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6278891" cy="3541714"/>
          </a:xfrm>
        </p:spPr>
        <p:txBody>
          <a:bodyPr>
            <a:normAutofit/>
          </a:bodyPr>
          <a:lstStyle/>
          <a:p>
            <a:r>
              <a:rPr lang="cs-CZ" dirty="0" err="1"/>
              <a:t>Gilded</a:t>
            </a:r>
            <a:r>
              <a:rPr lang="cs-CZ" dirty="0"/>
              <a:t> Age a </a:t>
            </a:r>
            <a:r>
              <a:rPr lang="cs-CZ" dirty="0" err="1"/>
              <a:t>Progressive</a:t>
            </a:r>
            <a:r>
              <a:rPr lang="cs-CZ" dirty="0"/>
              <a:t> Era </a:t>
            </a:r>
          </a:p>
          <a:p>
            <a:r>
              <a:rPr lang="cs-CZ" dirty="0"/>
              <a:t>Rozvoj masové výroby</a:t>
            </a:r>
          </a:p>
          <a:p>
            <a:r>
              <a:rPr lang="cs-CZ" dirty="0"/>
              <a:t>Vznik Trustů, monopolů: Andrew Carnegie, J. P. Morgan, John D. Rockefeller, </a:t>
            </a:r>
            <a:r>
              <a:rPr lang="cs-CZ" dirty="0" err="1"/>
              <a:t>Cornelius</a:t>
            </a:r>
            <a:r>
              <a:rPr lang="cs-CZ" dirty="0"/>
              <a:t> </a:t>
            </a:r>
            <a:r>
              <a:rPr lang="cs-CZ" dirty="0" err="1"/>
              <a:t>Vanderbilt</a:t>
            </a:r>
            <a:endParaRPr lang="cs-CZ" dirty="0"/>
          </a:p>
          <a:p>
            <a:r>
              <a:rPr lang="cs-CZ" dirty="0"/>
              <a:t>Problémy pro ekonomiku USA – likvidace konkurence, selhání tržních mechanismů</a:t>
            </a:r>
          </a:p>
          <a:p>
            <a:r>
              <a:rPr lang="cs-CZ" dirty="0"/>
              <a:t>Anti-Trust </a:t>
            </a:r>
            <a:r>
              <a:rPr lang="cs-CZ" dirty="0" err="1"/>
              <a:t>Laws</a:t>
            </a:r>
            <a:r>
              <a:rPr lang="cs-CZ" dirty="0"/>
              <a:t> – jistá omezení, ale expanze na zahraniční trhy – Rusko a LA - Henry </a:t>
            </a:r>
            <a:r>
              <a:rPr lang="cs-CZ" dirty="0" err="1"/>
              <a:t>Meiggs</a:t>
            </a:r>
            <a:r>
              <a:rPr lang="cs-CZ" dirty="0"/>
              <a:t>, Minor </a:t>
            </a:r>
            <a:r>
              <a:rPr lang="cs-CZ" dirty="0" err="1"/>
              <a:t>Keith</a:t>
            </a:r>
            <a:endParaRPr lang="cs-CZ" dirty="0"/>
          </a:p>
          <a:p>
            <a:r>
              <a:rPr lang="cs-CZ" dirty="0"/>
              <a:t>Obava v Evropě z hospodářské moci USA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32993F-81D0-4FF7-B9D7-C02757900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303" y="2501462"/>
            <a:ext cx="4755932" cy="285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4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11E009-3DC9-4B39-AA15-80B5B4FB2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Latinská Amerika opět v centru dění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36A0672-E775-4FA1-BFDE-CC811FB1E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7550643" cy="4382541"/>
          </a:xfrm>
        </p:spPr>
        <p:txBody>
          <a:bodyPr>
            <a:normAutofit/>
          </a:bodyPr>
          <a:lstStyle/>
          <a:p>
            <a:r>
              <a:rPr lang="cs-CZ" dirty="0"/>
              <a:t>Panamerikanismus – James G. </a:t>
            </a:r>
            <a:r>
              <a:rPr lang="cs-CZ" dirty="0" err="1"/>
              <a:t>Blaine</a:t>
            </a:r>
            <a:r>
              <a:rPr lang="cs-CZ" dirty="0"/>
              <a:t> 1888-1890 – USA jako dobrý soused zrušení cel a ekonomická spolupráce – odmítnuto a tak udávají směr a ostatní státy se přidávají</a:t>
            </a:r>
          </a:p>
          <a:p>
            <a:r>
              <a:rPr lang="cs-CZ" dirty="0"/>
              <a:t>Ochrana investic amerických firem – ministři zahraničí z korporátní sféry (</a:t>
            </a:r>
            <a:r>
              <a:rPr lang="cs-CZ" dirty="0" err="1"/>
              <a:t>Hay</a:t>
            </a:r>
            <a:r>
              <a:rPr lang="cs-CZ" dirty="0"/>
              <a:t>, </a:t>
            </a:r>
            <a:r>
              <a:rPr lang="cs-CZ" dirty="0" err="1"/>
              <a:t>Root</a:t>
            </a:r>
            <a:r>
              <a:rPr lang="cs-CZ" dirty="0"/>
              <a:t>, Knox) a senát měl zájem na ekonomickém rozvoji USA a byl spokojen když to </a:t>
            </a:r>
            <a:r>
              <a:rPr lang="cs-CZ" dirty="0" err="1"/>
              <a:t>McKinley</a:t>
            </a:r>
            <a:r>
              <a:rPr lang="cs-CZ" dirty="0"/>
              <a:t>, Roosevelt a Taft akceptovali</a:t>
            </a:r>
          </a:p>
          <a:p>
            <a:r>
              <a:rPr lang="cs-CZ" dirty="0"/>
              <a:t>Civilizační mise</a:t>
            </a:r>
          </a:p>
          <a:p>
            <a:r>
              <a:rPr lang="cs-CZ" dirty="0"/>
              <a:t>Misionářská činnost</a:t>
            </a:r>
          </a:p>
          <a:p>
            <a:r>
              <a:rPr lang="cs-CZ" dirty="0"/>
              <a:t>Vrchol amerického imperialismu</a:t>
            </a:r>
          </a:p>
          <a:p>
            <a:r>
              <a:rPr lang="cs-CZ" dirty="0"/>
              <a:t>Urovnání roztržek – Pacifická válka 1880</a:t>
            </a:r>
          </a:p>
          <a:p>
            <a:r>
              <a:rPr lang="cs-CZ" dirty="0"/>
              <a:t>Británie začala být </a:t>
            </a:r>
            <a:r>
              <a:rPr lang="cs-CZ"/>
              <a:t>neškodná – appeasement 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12411E-2303-4A05-9CCD-F6DFF28ED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845" y="1725588"/>
            <a:ext cx="3160264" cy="392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94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95CB1-344C-4B23-AE8A-273C6FA91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CD5937C-DAB8-4052-ACF0-2A7944E5E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82692"/>
            <a:ext cx="5598170" cy="361082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E75AA21-5F95-43D2-B767-B8995EB16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056" y="3429000"/>
            <a:ext cx="5042647" cy="3429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A6FD061-F6E1-47DE-80FC-1A6F62C18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1052" y="-35165"/>
            <a:ext cx="6014559" cy="36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461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15DAE-BD6B-4824-A02A-053A06FF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Válka se Španělskem o Kubu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747B95-881C-49C9-A212-2D71DCB16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642" y="1870842"/>
            <a:ext cx="10395770" cy="4987158"/>
          </a:xfrm>
        </p:spPr>
        <p:txBody>
          <a:bodyPr>
            <a:normAutofit/>
          </a:bodyPr>
          <a:lstStyle/>
          <a:p>
            <a:r>
              <a:rPr lang="cs-CZ" dirty="0"/>
              <a:t>Zájem USA o Kubu trval od dob </a:t>
            </a:r>
            <a:r>
              <a:rPr lang="cs-CZ" dirty="0" err="1"/>
              <a:t>Jeffersona</a:t>
            </a:r>
            <a:r>
              <a:rPr lang="cs-CZ" dirty="0"/>
              <a:t>, jablko pro Johna Quincyho Adamse, několik pokusů ji koupit – radši by ji potopili, </a:t>
            </a:r>
            <a:r>
              <a:rPr lang="cs-CZ" dirty="0" err="1"/>
              <a:t>Narciso</a:t>
            </a:r>
            <a:r>
              <a:rPr lang="cs-CZ" dirty="0"/>
              <a:t> </a:t>
            </a:r>
            <a:r>
              <a:rPr lang="cs-CZ" dirty="0" err="1"/>
              <a:t>López</a:t>
            </a:r>
            <a:r>
              <a:rPr lang="cs-CZ" dirty="0"/>
              <a:t> neuspěl 1851, ekonomické vazby na USA – cukr, tabák</a:t>
            </a:r>
          </a:p>
          <a:p>
            <a:r>
              <a:rPr lang="cs-CZ" dirty="0"/>
              <a:t>Kuba spolu s Portorikem a Filipínami zůstala ve Španělském područí až do roku 1898</a:t>
            </a:r>
          </a:p>
          <a:p>
            <a:r>
              <a:rPr lang="cs-CZ" dirty="0"/>
              <a:t>Neznamená to, že by neexistovala postání – několik válek za nezávislost 1868-1878 – desetiletá válka - José </a:t>
            </a:r>
            <a:r>
              <a:rPr lang="cs-CZ" dirty="0" err="1"/>
              <a:t>Mártí</a:t>
            </a:r>
            <a:r>
              <a:rPr lang="cs-CZ" dirty="0"/>
              <a:t>, </a:t>
            </a:r>
            <a:r>
              <a:rPr lang="cs-CZ" dirty="0" err="1"/>
              <a:t>Máximo</a:t>
            </a:r>
            <a:r>
              <a:rPr lang="cs-CZ" dirty="0"/>
              <a:t> </a:t>
            </a:r>
            <a:r>
              <a:rPr lang="cs-CZ" dirty="0" err="1"/>
              <a:t>Gómez</a:t>
            </a:r>
            <a:r>
              <a:rPr lang="cs-CZ" dirty="0"/>
              <a:t>, Antonio </a:t>
            </a:r>
            <a:r>
              <a:rPr lang="cs-CZ" dirty="0" err="1"/>
              <a:t>Maceo</a:t>
            </a:r>
            <a:r>
              <a:rPr lang="cs-CZ" dirty="0"/>
              <a:t> a další 1895 i kvůli embargu na cukr a tabák – nevedlo se jim dobře do zásahu USA</a:t>
            </a:r>
          </a:p>
          <a:p>
            <a:r>
              <a:rPr lang="cs-CZ" dirty="0"/>
              <a:t>Válka během tří měsíců vyřízena jako záminka výbuch lodi Maine v Havaně – William </a:t>
            </a:r>
            <a:r>
              <a:rPr lang="cs-CZ" dirty="0" err="1"/>
              <a:t>Randolph</a:t>
            </a:r>
            <a:r>
              <a:rPr lang="cs-CZ" dirty="0"/>
              <a:t> </a:t>
            </a:r>
            <a:r>
              <a:rPr lang="cs-CZ" dirty="0" err="1"/>
              <a:t>Hearst</a:t>
            </a:r>
            <a:r>
              <a:rPr lang="cs-CZ" dirty="0"/>
              <a:t> – </a:t>
            </a:r>
            <a:r>
              <a:rPr lang="cs-CZ" dirty="0" err="1"/>
              <a:t>splendid</a:t>
            </a:r>
            <a:r>
              <a:rPr lang="cs-CZ" dirty="0"/>
              <a:t> </a:t>
            </a:r>
            <a:r>
              <a:rPr lang="cs-CZ" dirty="0" err="1"/>
              <a:t>little</a:t>
            </a:r>
            <a:r>
              <a:rPr lang="cs-CZ" dirty="0"/>
              <a:t> </a:t>
            </a:r>
            <a:r>
              <a:rPr lang="cs-CZ" dirty="0" err="1"/>
              <a:t>war</a:t>
            </a:r>
            <a:r>
              <a:rPr lang="cs-CZ" dirty="0"/>
              <a:t> – zabránit řezníku </a:t>
            </a:r>
            <a:r>
              <a:rPr lang="cs-CZ" dirty="0" err="1"/>
              <a:t>Weylerovi</a:t>
            </a:r>
            <a:r>
              <a:rPr lang="cs-CZ" dirty="0"/>
              <a:t> v provozování koncentračních táborů</a:t>
            </a:r>
          </a:p>
          <a:p>
            <a:r>
              <a:rPr lang="cs-CZ" dirty="0"/>
              <a:t>Španělsko jako francouzský duelant – jedna rána stačí, aby zachoval čest</a:t>
            </a:r>
          </a:p>
        </p:txBody>
      </p:sp>
    </p:spTree>
    <p:extLst>
      <p:ext uri="{BB962C8B-B14F-4D97-AF65-F5344CB8AC3E}">
        <p14:creationId xmlns:p14="http://schemas.microsoft.com/office/powerpoint/2010/main" val="40997881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7359" y="1649764"/>
            <a:ext cx="9905998" cy="1478570"/>
          </a:xfrm>
        </p:spPr>
        <p:txBody>
          <a:bodyPr/>
          <a:lstStyle/>
          <a:p>
            <a:r>
              <a:rPr lang="cs-CZ" dirty="0"/>
              <a:t>Po roce 1898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3299527"/>
            <a:ext cx="9905999" cy="3381359"/>
          </a:xfrm>
        </p:spPr>
        <p:txBody>
          <a:bodyPr/>
          <a:lstStyle/>
          <a:p>
            <a:r>
              <a:rPr lang="cs-CZ" dirty="0"/>
              <a:t>Filipíny nová kolonie, Portoriko přidružený stát, nezačleněné území (</a:t>
            </a:r>
            <a:r>
              <a:rPr lang="cs-CZ" dirty="0" err="1"/>
              <a:t>Commonwealth</a:t>
            </a:r>
            <a:r>
              <a:rPr lang="cs-CZ" dirty="0"/>
              <a:t>)</a:t>
            </a:r>
          </a:p>
          <a:p>
            <a:r>
              <a:rPr lang="cs-CZ" dirty="0"/>
              <a:t>Kuba – Referendum o nezávislosti</a:t>
            </a:r>
          </a:p>
          <a:p>
            <a:r>
              <a:rPr lang="cs-CZ" dirty="0" err="1"/>
              <a:t>Plattův</a:t>
            </a:r>
            <a:r>
              <a:rPr lang="cs-CZ" dirty="0"/>
              <a:t> dodatek (</a:t>
            </a:r>
            <a:r>
              <a:rPr lang="cs-CZ" dirty="0" err="1"/>
              <a:t>Platt‘s</a:t>
            </a:r>
            <a:r>
              <a:rPr lang="cs-CZ" dirty="0"/>
              <a:t> </a:t>
            </a:r>
            <a:r>
              <a:rPr lang="cs-CZ" dirty="0" err="1"/>
              <a:t>Amendmend</a:t>
            </a:r>
            <a:r>
              <a:rPr lang="cs-CZ" dirty="0"/>
              <a:t>) 1901-3 – Kuba je nezávislá, ale když se nám to nebude líbit, tak zasáhneme. A bereme si </a:t>
            </a:r>
            <a:r>
              <a:rPr lang="cs-CZ" dirty="0" err="1"/>
              <a:t>Guantánamo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37" y="0"/>
            <a:ext cx="4198763" cy="32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02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FA7CA-C4B8-4592-A1E0-BD858F07F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Panamský průplav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FE6E324-3FEB-4F12-8D2F-B0F4BB434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9407"/>
            <a:ext cx="5673661" cy="2362973"/>
          </a:xfrm>
        </p:spPr>
        <p:txBody>
          <a:bodyPr>
            <a:normAutofit/>
          </a:bodyPr>
          <a:lstStyle/>
          <a:p>
            <a:r>
              <a:rPr lang="cs-CZ" dirty="0" err="1"/>
              <a:t>Aspinwall</a:t>
            </a:r>
            <a:r>
              <a:rPr lang="cs-CZ" dirty="0"/>
              <a:t> a Panamská železnice, </a:t>
            </a:r>
            <a:r>
              <a:rPr lang="cs-CZ" dirty="0" err="1"/>
              <a:t>Seward</a:t>
            </a:r>
            <a:r>
              <a:rPr lang="cs-CZ" dirty="0"/>
              <a:t> chtěl i kanál</a:t>
            </a:r>
          </a:p>
          <a:p>
            <a:r>
              <a:rPr lang="cs-CZ" dirty="0"/>
              <a:t>Francouzská transatlantická společnost – 1879 Ferdinand de </a:t>
            </a:r>
            <a:r>
              <a:rPr lang="cs-CZ" dirty="0" err="1"/>
              <a:t>Lesseps</a:t>
            </a:r>
            <a:endParaRPr lang="cs-CZ" dirty="0"/>
          </a:p>
          <a:p>
            <a:r>
              <a:rPr lang="cs-CZ" dirty="0"/>
              <a:t>Američané po válce se Španělskem chtějí vlastní průplav – Theodore Roosevelt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F955446-E121-4F0F-B838-10B0BD63E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3661" y="0"/>
            <a:ext cx="6518340" cy="432114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8" y="3796078"/>
            <a:ext cx="4214443" cy="306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06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57C38C-0464-4342-B119-4F22B7232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směr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ECB528E-D30F-4B5B-875C-C30E0C9DB4D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141413" y="2249488"/>
            <a:ext cx="99060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</a:pPr>
            <a:r>
              <a:rPr lang="cs-CZ" sz="2000" dirty="0"/>
              <a:t>Nicaragua vs. Panama – nakonec č. 2, ale problém, protože vláda Kolumbie chce moc peněz</a:t>
            </a:r>
          </a:p>
          <a:p>
            <a:pPr marL="285750" indent="-285750">
              <a:lnSpc>
                <a:spcPct val="150000"/>
              </a:lnSpc>
            </a:pPr>
            <a:r>
              <a:rPr lang="cs-CZ" sz="2000" dirty="0"/>
              <a:t>1903 – Panama vyhlašuje nezávislost za podpory USA a staví se průplav do roku 1914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Politika velkého klacku – Roosevelt </a:t>
            </a:r>
            <a:r>
              <a:rPr lang="cs-CZ" sz="2000" dirty="0" err="1"/>
              <a:t>Corollary</a:t>
            </a:r>
            <a:r>
              <a:rPr lang="cs-CZ" sz="2000" dirty="0"/>
              <a:t> – Beru </a:t>
            </a:r>
            <a:r>
              <a:rPr lang="cs-CZ" sz="2000" dirty="0" err="1"/>
              <a:t>Monroeovu</a:t>
            </a:r>
            <a:r>
              <a:rPr lang="cs-CZ" sz="2000" dirty="0"/>
              <a:t> doktrínu jako otevřené dveře do jižní Ameriky – obrácení doktríny: 1823 – obrana LA revolucí před intervencí, 1905 – obrana intervence před místními revolucemi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Dominikánská republika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Howard Taft – politika dolaru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 err="1"/>
              <a:t>Woodrow</a:t>
            </a:r>
            <a:r>
              <a:rPr lang="cs-CZ" sz="2000" dirty="0"/>
              <a:t> </a:t>
            </a:r>
            <a:r>
              <a:rPr lang="cs-CZ" dirty="0"/>
              <a:t>Wilson – demokracie a mír</a:t>
            </a:r>
            <a:endParaRPr lang="cs-CZ" sz="2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72272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8F564B-B119-418E-A5B1-ABF2E8BFF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5808CE2-338D-431F-B71F-54C081884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270" y="0"/>
            <a:ext cx="10274156" cy="6858000"/>
          </a:xfrm>
        </p:spPr>
      </p:pic>
    </p:spTree>
    <p:extLst>
      <p:ext uri="{BB962C8B-B14F-4D97-AF65-F5344CB8AC3E}">
        <p14:creationId xmlns:p14="http://schemas.microsoft.com/office/powerpoint/2010/main" val="625610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DD1F98-3711-4B80-B0A0-3A4BB77E2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850D488-FA58-463C-9F6B-F129D33F32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241382" cy="6586917"/>
          </a:xfrm>
        </p:spPr>
      </p:pic>
    </p:spTree>
    <p:extLst>
      <p:ext uri="{BB962C8B-B14F-4D97-AF65-F5344CB8AC3E}">
        <p14:creationId xmlns:p14="http://schemas.microsoft.com/office/powerpoint/2010/main" val="1876815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0"/>
            <a:ext cx="10276282" cy="6713838"/>
          </a:xfrm>
        </p:spPr>
      </p:pic>
    </p:spTree>
    <p:extLst>
      <p:ext uri="{BB962C8B-B14F-4D97-AF65-F5344CB8AC3E}">
        <p14:creationId xmlns:p14="http://schemas.microsoft.com/office/powerpoint/2010/main" val="2732748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60" y="286603"/>
            <a:ext cx="9441291" cy="6052110"/>
          </a:xfrm>
        </p:spPr>
      </p:pic>
    </p:spTree>
    <p:extLst>
      <p:ext uri="{BB962C8B-B14F-4D97-AF65-F5344CB8AC3E}">
        <p14:creationId xmlns:p14="http://schemas.microsoft.com/office/powerpoint/2010/main" val="1415262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A36F2-6427-4639-8802-5F05F406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Monroeova</a:t>
            </a:r>
            <a:r>
              <a:rPr lang="cs-CZ" dirty="0"/>
              <a:t> doktrína 1823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54A3B4-51F5-40DD-85DE-3715338B6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James </a:t>
            </a:r>
            <a:r>
              <a:rPr lang="cs-CZ" dirty="0" err="1"/>
              <a:t>Monroe</a:t>
            </a:r>
            <a:r>
              <a:rPr lang="cs-CZ" dirty="0"/>
              <a:t> – frankofil, svezl se na vlně nacionalismu – poslední president aktivní v revoluci, objížděl území USA, jako ministr zahraničí „rozhodl“ válku z roku 1812, nová a více aktivní diplomacie</a:t>
            </a:r>
          </a:p>
          <a:p>
            <a:r>
              <a:rPr lang="cs-CZ" dirty="0"/>
              <a:t>Tlak ohledně tzv. </a:t>
            </a:r>
            <a:r>
              <a:rPr lang="cs-CZ" i="1" dirty="0" err="1"/>
              <a:t>alternatu</a:t>
            </a:r>
            <a:r>
              <a:rPr lang="cs-CZ" i="1" dirty="0"/>
              <a:t> </a:t>
            </a:r>
            <a:r>
              <a:rPr lang="cs-CZ" dirty="0"/>
              <a:t>– kdo bude v listinách nadřazený a kdo podřazený</a:t>
            </a:r>
          </a:p>
          <a:p>
            <a:r>
              <a:rPr lang="cs-CZ" dirty="0"/>
              <a:t>John Quincy Adams – ministr zahraničí – USA by měly být „majákem svobody“ pro zbytek světa</a:t>
            </a:r>
          </a:p>
          <a:p>
            <a:r>
              <a:rPr lang="cs-CZ" dirty="0"/>
              <a:t>Získání Floridy a Kuby – </a:t>
            </a:r>
            <a:r>
              <a:rPr lang="cs-CZ" dirty="0" err="1"/>
              <a:t>Seminolská</a:t>
            </a:r>
            <a:r>
              <a:rPr lang="cs-CZ" dirty="0"/>
              <a:t> válka a Andrew Jackson</a:t>
            </a:r>
          </a:p>
          <a:p>
            <a:r>
              <a:rPr lang="cs-CZ" dirty="0"/>
              <a:t>Revoluce v Latinské Americe – dobrovolníci ale nikdy armáda, mnozí měli problém – jižané, katolíci – mohou následovat maják? Na druhou stranu Španěly neviděli rádi, obchod byl na vzestupu a mnozí snili o tzv. „Americkém systému“</a:t>
            </a:r>
          </a:p>
          <a:p>
            <a:r>
              <a:rPr lang="cs-CZ" dirty="0"/>
              <a:t>Opatrnost, ale jakmile měli Floridu uznaly Spojené státy v roce 1822: Argentinu, Chile, Velkou Kolumbii, Mexiko a Peru</a:t>
            </a:r>
          </a:p>
          <a:p>
            <a:r>
              <a:rPr lang="cs-CZ" dirty="0"/>
              <a:t>Evropské státy ale zatím neuznaly a Španělsko doufalo v </a:t>
            </a:r>
            <a:r>
              <a:rPr lang="cs-CZ" dirty="0" err="1"/>
              <a:t>reconquistu</a:t>
            </a:r>
            <a:r>
              <a:rPr lang="cs-CZ" dirty="0"/>
              <a:t> za pomoci Svaté Aliance</a:t>
            </a:r>
          </a:p>
          <a:p>
            <a:r>
              <a:rPr lang="cs-CZ" dirty="0"/>
              <a:t>1823 proto </a:t>
            </a:r>
            <a:r>
              <a:rPr lang="cs-CZ" dirty="0" err="1"/>
              <a:t>Monroeova</a:t>
            </a:r>
            <a:r>
              <a:rPr lang="cs-CZ" dirty="0"/>
              <a:t> doktrína – Pacifik, George </a:t>
            </a:r>
            <a:r>
              <a:rPr lang="cs-CZ" dirty="0" err="1"/>
              <a:t>Canning</a:t>
            </a:r>
            <a:r>
              <a:rPr lang="cs-CZ" dirty="0"/>
              <a:t> chtěl společné prohlášení, ale nakonec vychladl</a:t>
            </a:r>
          </a:p>
          <a:p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8305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6" y="115330"/>
            <a:ext cx="11318496" cy="6376086"/>
          </a:xfrm>
        </p:spPr>
      </p:pic>
    </p:spTree>
    <p:extLst>
      <p:ext uri="{BB962C8B-B14F-4D97-AF65-F5344CB8AC3E}">
        <p14:creationId xmlns:p14="http://schemas.microsoft.com/office/powerpoint/2010/main" val="1525219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67" y="58653"/>
            <a:ext cx="10966688" cy="6799347"/>
          </a:xfrm>
        </p:spPr>
      </p:pic>
    </p:spTree>
    <p:extLst>
      <p:ext uri="{BB962C8B-B14F-4D97-AF65-F5344CB8AC3E}">
        <p14:creationId xmlns:p14="http://schemas.microsoft.com/office/powerpoint/2010/main" val="1900740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CE4D8-17CA-42B5-AD52-B24C89A60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Monroeova</a:t>
            </a:r>
            <a:r>
              <a:rPr lang="cs-CZ" dirty="0"/>
              <a:t> doktrína - 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463121-E348-4536-A18E-14EFCBA7E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Dva odstavce – </a:t>
            </a:r>
            <a:r>
              <a:rPr lang="cs-CZ" dirty="0" err="1"/>
              <a:t>nekolonizace</a:t>
            </a:r>
            <a:r>
              <a:rPr lang="cs-CZ" dirty="0"/>
              <a:t> a neintervence s izolacionismem</a:t>
            </a:r>
          </a:p>
          <a:p>
            <a:r>
              <a:rPr lang="cs-CZ" dirty="0">
                <a:hlinkClick r:id="rId2"/>
              </a:rPr>
              <a:t>http://avalon.law.yale.edu/19th_century/monroe.asp</a:t>
            </a:r>
            <a:r>
              <a:rPr lang="cs-CZ" dirty="0"/>
              <a:t> </a:t>
            </a:r>
          </a:p>
          <a:p>
            <a:r>
              <a:rPr lang="cs-CZ" dirty="0"/>
              <a:t>V Evropě nebyla brána vážně – oprávněně</a:t>
            </a:r>
          </a:p>
          <a:p>
            <a:r>
              <a:rPr lang="cs-CZ" dirty="0"/>
              <a:t>Nebezpečí invaze Španělů pominulo</a:t>
            </a:r>
          </a:p>
          <a:p>
            <a:r>
              <a:rPr lang="cs-CZ" dirty="0"/>
              <a:t>Obliba v USA i v LA</a:t>
            </a:r>
          </a:p>
          <a:p>
            <a:r>
              <a:rPr lang="cs-CZ" dirty="0"/>
              <a:t>Proti Rusům na Aljašce a Britům v Oregonu a v Belize, na </a:t>
            </a:r>
            <a:r>
              <a:rPr lang="cs-CZ" dirty="0" err="1"/>
              <a:t>Falklandech</a:t>
            </a:r>
            <a:r>
              <a:rPr lang="cs-CZ" dirty="0"/>
              <a:t> nic</a:t>
            </a:r>
          </a:p>
          <a:p>
            <a:r>
              <a:rPr lang="cs-CZ" dirty="0"/>
              <a:t>Až Střední Amerika v 1850 – průplav a 1860 Mexiko</a:t>
            </a:r>
          </a:p>
          <a:p>
            <a:r>
              <a:rPr lang="cs-CZ" dirty="0"/>
              <a:t>První krok USA k světové politice</a:t>
            </a:r>
          </a:p>
          <a:p>
            <a:r>
              <a:rPr lang="cs-CZ" dirty="0"/>
              <a:t>Diplomatické vyhlášení nezávislosti</a:t>
            </a:r>
          </a:p>
          <a:p>
            <a:r>
              <a:rPr lang="cs-CZ" dirty="0"/>
              <a:t>Zisk americké identity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140" y="1202724"/>
            <a:ext cx="3254860" cy="4427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51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FF575B-766C-4309-A456-A61EA6025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581" y="1573023"/>
            <a:ext cx="9905998" cy="1478570"/>
          </a:xfrm>
        </p:spPr>
        <p:txBody>
          <a:bodyPr/>
          <a:lstStyle/>
          <a:p>
            <a:r>
              <a:rPr lang="cs-CZ" dirty="0"/>
              <a:t>Na cestě k expanzionismu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410611-D961-4881-84F8-38597015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315032"/>
            <a:ext cx="9905999" cy="3541714"/>
          </a:xfrm>
        </p:spPr>
        <p:txBody>
          <a:bodyPr/>
          <a:lstStyle/>
          <a:p>
            <a:r>
              <a:rPr lang="cs-CZ" dirty="0"/>
              <a:t>Podle Marxe a Lenina byl vrcholným stádiem kapitalismu imperialismus</a:t>
            </a:r>
          </a:p>
          <a:p>
            <a:r>
              <a:rPr lang="cs-CZ" dirty="0"/>
              <a:t>Spojené státy americké ale byly imperiální ještě před rozvojem vlastního kapitalismu</a:t>
            </a:r>
          </a:p>
          <a:p>
            <a:r>
              <a:rPr lang="cs-CZ" dirty="0"/>
              <a:t>Prvním incidentem se stala Válka z roku 1812</a:t>
            </a:r>
          </a:p>
          <a:p>
            <a:r>
              <a:rPr lang="cs-CZ" dirty="0"/>
              <a:t>Druhým pak anexe Floridy</a:t>
            </a:r>
          </a:p>
          <a:p>
            <a:r>
              <a:rPr lang="cs-CZ" dirty="0"/>
              <a:t>S oběma událostmi souvisela osobnost Andrew Jacksona – </a:t>
            </a:r>
            <a:r>
              <a:rPr lang="cs-CZ" dirty="0" err="1"/>
              <a:t>Old</a:t>
            </a:r>
            <a:r>
              <a:rPr lang="cs-CZ" dirty="0"/>
              <a:t> </a:t>
            </a:r>
            <a:r>
              <a:rPr lang="cs-CZ" dirty="0" err="1"/>
              <a:t>Hickory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0"/>
            <a:ext cx="450532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1530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8355</TotalTime>
  <Words>1279</Words>
  <Application>Microsoft Office PowerPoint</Application>
  <PresentationFormat>Širokoúhlá obrazovka</PresentationFormat>
  <Paragraphs>111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Retrospektiva</vt:lpstr>
      <vt:lpstr>Washington až Wilson</vt:lpstr>
      <vt:lpstr>Thomas Jefferson a jeho následovníci</vt:lpstr>
      <vt:lpstr>Prezentace aplikace PowerPoint</vt:lpstr>
      <vt:lpstr>Prezentace aplikace PowerPoint</vt:lpstr>
      <vt:lpstr>Monroeova doktrína 1823</vt:lpstr>
      <vt:lpstr>Prezentace aplikace PowerPoint</vt:lpstr>
      <vt:lpstr>Prezentace aplikace PowerPoint</vt:lpstr>
      <vt:lpstr>Monroeova doktrína - obsah</vt:lpstr>
      <vt:lpstr>Na cestě k expanzionismu</vt:lpstr>
      <vt:lpstr>Jacksoniánská demokracie</vt:lpstr>
      <vt:lpstr>You May go to hell and I Will go to Texas</vt:lpstr>
      <vt:lpstr>Prezentace aplikace PowerPoint</vt:lpstr>
      <vt:lpstr>Anexe Texasu a mexicko-americká válka</vt:lpstr>
      <vt:lpstr>Prezentace aplikace PowerPoint</vt:lpstr>
      <vt:lpstr>Zlatá léta manifestu destiny</vt:lpstr>
      <vt:lpstr>Prezentace aplikace PowerPoint</vt:lpstr>
      <vt:lpstr>Neutuchající apetit</vt:lpstr>
      <vt:lpstr>Diplomacie za občanské války (1861-1865)</vt:lpstr>
      <vt:lpstr>Prezentace aplikace PowerPoint</vt:lpstr>
      <vt:lpstr>Druhá fáze průmyslové revoluce</vt:lpstr>
      <vt:lpstr>Latinská Amerika opět v centru dění</vt:lpstr>
      <vt:lpstr>Prezentace aplikace PowerPoint</vt:lpstr>
      <vt:lpstr>Válka se Španělskem o Kubu</vt:lpstr>
      <vt:lpstr>Po roce 1898</vt:lpstr>
      <vt:lpstr>Panamský průplav</vt:lpstr>
      <vt:lpstr>Nový směr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Washington až Monroe</dc:title>
  <dc:creator>Perutka, Lukáš</dc:creator>
  <cp:lastModifiedBy>Lukas Perutka</cp:lastModifiedBy>
  <cp:revision>39</cp:revision>
  <dcterms:created xsi:type="dcterms:W3CDTF">2018-09-11T19:23:04Z</dcterms:created>
  <dcterms:modified xsi:type="dcterms:W3CDTF">2018-12-14T08:14:23Z</dcterms:modified>
</cp:coreProperties>
</file>