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333" r:id="rId2"/>
    <p:sldId id="334" r:id="rId3"/>
    <p:sldId id="361" r:id="rId4"/>
    <p:sldId id="335" r:id="rId5"/>
    <p:sldId id="340" r:id="rId6"/>
    <p:sldId id="341" r:id="rId7"/>
    <p:sldId id="344" r:id="rId8"/>
    <p:sldId id="343" r:id="rId9"/>
    <p:sldId id="345" r:id="rId10"/>
    <p:sldId id="346" r:id="rId11"/>
    <p:sldId id="347" r:id="rId12"/>
    <p:sldId id="348" r:id="rId13"/>
    <p:sldId id="308" r:id="rId14"/>
    <p:sldId id="327" r:id="rId15"/>
    <p:sldId id="310" r:id="rId16"/>
    <p:sldId id="311" r:id="rId17"/>
    <p:sldId id="312" r:id="rId18"/>
    <p:sldId id="313" r:id="rId19"/>
    <p:sldId id="317" r:id="rId20"/>
    <p:sldId id="319" r:id="rId21"/>
    <p:sldId id="328" r:id="rId22"/>
    <p:sldId id="329" r:id="rId23"/>
    <p:sldId id="330" r:id="rId24"/>
    <p:sldId id="332" r:id="rId25"/>
  </p:sldIdLst>
  <p:sldSz cx="12192000" cy="6858000"/>
  <p:notesSz cx="6808788" cy="99425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="" xmlns:p14="http://schemas.microsoft.com/office/powerpoint/2010/main">
        <p14:section name="Výchozí oddíl" id="{AE4BC1E1-AE5E-44F7-9824-0ADB7D717B55}">
          <p14:sldIdLst>
            <p14:sldId id="342"/>
            <p14:sldId id="257"/>
            <p14:sldId id="269"/>
            <p14:sldId id="258"/>
            <p14:sldId id="259"/>
            <p14:sldId id="260"/>
            <p14:sldId id="261"/>
            <p14:sldId id="262"/>
            <p14:sldId id="263"/>
            <p14:sldId id="333"/>
            <p14:sldId id="334"/>
            <p14:sldId id="361"/>
            <p14:sldId id="335"/>
            <p14:sldId id="340"/>
            <p14:sldId id="341"/>
            <p14:sldId id="344"/>
            <p14:sldId id="343"/>
            <p14:sldId id="345"/>
            <p14:sldId id="346"/>
            <p14:sldId id="347"/>
            <p14:sldId id="348"/>
            <p14:sldId id="308"/>
            <p14:sldId id="327"/>
            <p14:sldId id="310"/>
            <p14:sldId id="311"/>
            <p14:sldId id="312"/>
            <p14:sldId id="315"/>
            <p14:sldId id="316"/>
            <p14:sldId id="314"/>
            <p14:sldId id="313"/>
            <p14:sldId id="317"/>
            <p14:sldId id="319"/>
            <p14:sldId id="328"/>
            <p14:sldId id="329"/>
            <p14:sldId id="330"/>
            <p14:sldId id="332"/>
            <p14:sldId id="349"/>
            <p14:sldId id="350"/>
            <p14:sldId id="351"/>
            <p14:sldId id="303"/>
          </p14:sldIdLst>
        </p14:section>
        <p14:section name="Oddíl bez názvu" id="{35CE6EBA-CD4F-4277-B5C6-ED463D84E4C7}">
          <p14:sldIdLst>
            <p14:sldId id="292"/>
            <p14:sldId id="294"/>
            <p14:sldId id="352"/>
            <p14:sldId id="355"/>
            <p14:sldId id="353"/>
            <p14:sldId id="354"/>
            <p14:sldId id="297"/>
            <p14:sldId id="356"/>
            <p14:sldId id="298"/>
            <p14:sldId id="299"/>
            <p14:sldId id="300"/>
            <p14:sldId id="301"/>
            <p14:sldId id="358"/>
            <p14:sldId id="359"/>
            <p14:sldId id="357"/>
            <p14:sldId id="295"/>
            <p14:sldId id="296"/>
            <p14:sldId id="264"/>
            <p14:sldId id="265"/>
            <p14:sldId id="266"/>
            <p14:sldId id="267"/>
            <p14:sldId id="270"/>
            <p14:sldId id="271"/>
            <p14:sldId id="272"/>
            <p14:sldId id="273"/>
            <p14:sldId id="274"/>
            <p14:sldId id="275"/>
            <p14:sldId id="276"/>
            <p14:sldId id="277"/>
            <p14:sldId id="278"/>
            <p14:sldId id="279"/>
            <p14:sldId id="280"/>
            <p14:sldId id="281"/>
            <p14:sldId id="282"/>
            <p14:sldId id="283"/>
            <p14:sldId id="284"/>
            <p14:sldId id="360"/>
            <p14:sldId id="325"/>
            <p14:sldId id="324"/>
            <p14:sldId id="362"/>
            <p14:sldId id="268"/>
            <p14:sldId id="285"/>
            <p14:sldId id="367"/>
            <p14:sldId id="286"/>
            <p14:sldId id="364"/>
            <p14:sldId id="288"/>
            <p14:sldId id="363"/>
            <p14:sldId id="290"/>
            <p14:sldId id="289"/>
            <p14:sldId id="291"/>
            <p14:sldId id="365"/>
            <p14:sldId id="369"/>
            <p14:sldId id="375"/>
            <p14:sldId id="376"/>
            <p14:sldId id="370"/>
            <p14:sldId id="379"/>
            <p14:sldId id="373"/>
            <p14:sldId id="378"/>
            <p14:sldId id="380"/>
            <p14:sldId id="381"/>
            <p14:sldId id="382"/>
            <p14:sldId id="383"/>
            <p14:sldId id="384"/>
            <p14:sldId id="385"/>
            <p14:sldId id="386"/>
            <p14:sldId id="388"/>
            <p14:sldId id="395"/>
            <p14:sldId id="396"/>
            <p14:sldId id="397"/>
            <p14:sldId id="398"/>
            <p14:sldId id="392"/>
            <p14:sldId id="389"/>
            <p14:sldId id="393"/>
            <p14:sldId id="394"/>
          </p14:sldIdLst>
        </p14:section>
        <p14:section name="Oddíl bez názvu" id="{6872D01D-46A7-496A-A9F6-0E1BC2C90144}">
          <p14:sldIdLst>
            <p14:sldId id="372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FF"/>
    <a:srgbClr val="FF6699"/>
    <a:srgbClr val="00FFFF"/>
    <a:srgbClr val="FF33CC"/>
    <a:srgbClr val="FF66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0139" autoAdjust="0"/>
    <p:restoredTop sz="79511" autoAdjust="0"/>
  </p:normalViewPr>
  <p:slideViewPr>
    <p:cSldViewPr snapToGrid="0">
      <p:cViewPr varScale="1">
        <p:scale>
          <a:sx n="50" d="100"/>
          <a:sy n="50" d="100"/>
        </p:scale>
        <p:origin x="-77" y="-2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43" y="36365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64710C-89AA-407C-A28B-3F7CDC5D1E8E}" type="datetimeFigureOut">
              <a:rPr lang="cs-CZ" smtClean="0"/>
              <a:pPr/>
              <a:t>18.10.2020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4238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0879" y="4784835"/>
            <a:ext cx="5447030" cy="3914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50475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6737" y="9443662"/>
            <a:ext cx="2950475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DC0596-CD26-426B-875B-3F0D4BEAEBD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38982967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cs-CZ" baseline="0" dirty="0" smtClean="0">
              <a:sym typeface="Wingdings" panose="05000000000000000000" pitchFamily="2" charset="2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C0596-CD26-426B-875B-3F0D4BEAEBDD}" type="slidenum">
              <a:rPr lang="cs-CZ" smtClean="0"/>
              <a:pPr/>
              <a:t>1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25772876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C0596-CD26-426B-875B-3F0D4BEAEBDD}" type="slidenum">
              <a:rPr lang="cs-CZ" smtClean="0"/>
              <a:pPr/>
              <a:t>11</a:t>
            </a:fld>
            <a:endParaRPr lang="cs-CZ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C0596-CD26-426B-875B-3F0D4BEAEBDD}" type="slidenum">
              <a:rPr lang="cs-CZ" smtClean="0"/>
              <a:pPr/>
              <a:t>12</a:t>
            </a:fld>
            <a:endParaRPr lang="cs-CZ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1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=""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248E9B96-8871-45E1-AA5F-786382AF1180}" type="slidenum">
              <a:rPr lang="cs-CZ" altLang="cs-CZ" sz="1400" smtClean="0"/>
              <a:pPr>
                <a:spcBef>
                  <a:spcPct val="0"/>
                </a:spcBef>
                <a:buClrTx/>
                <a:buFontTx/>
                <a:buNone/>
              </a:pPr>
              <a:t>14</a:t>
            </a:fld>
            <a:endParaRPr lang="cs-CZ" altLang="cs-CZ" sz="1400" smtClean="0"/>
          </a:p>
        </p:txBody>
      </p:sp>
      <p:sp>
        <p:nvSpPr>
          <p:cNvPr id="4301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20650" y="884238"/>
            <a:ext cx="7745413" cy="435768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3012" name="Text Box 2"/>
          <p:cNvSpPr txBox="1">
            <a:spLocks noChangeArrowheads="1"/>
          </p:cNvSpPr>
          <p:nvPr/>
        </p:nvSpPr>
        <p:spPr bwMode="auto">
          <a:xfrm>
            <a:off x="750228" y="5521893"/>
            <a:ext cx="6004973" cy="5231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cs-CZ" altLang="cs-CZ"/>
          </a:p>
        </p:txBody>
      </p:sp>
    </p:spTree>
    <p:extLst>
      <p:ext uri="{BB962C8B-B14F-4D97-AF65-F5344CB8AC3E}">
        <p14:creationId xmlns="" xmlns:p14="http://schemas.microsoft.com/office/powerpoint/2010/main" val="20345420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1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=""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C18BAEF0-5E3F-4748-83E4-2F568B3F79FC}" type="slidenum">
              <a:rPr lang="cs-CZ" altLang="cs-CZ" sz="1400" smtClean="0"/>
              <a:pPr>
                <a:spcBef>
                  <a:spcPct val="0"/>
                </a:spcBef>
                <a:buClrTx/>
                <a:buFontTx/>
                <a:buNone/>
              </a:pPr>
              <a:t>21</a:t>
            </a:fld>
            <a:endParaRPr lang="cs-CZ" altLang="cs-CZ" sz="1400" smtClean="0"/>
          </a:p>
        </p:txBody>
      </p:sp>
      <p:sp>
        <p:nvSpPr>
          <p:cNvPr id="4505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20650" y="884238"/>
            <a:ext cx="7745413" cy="435768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5060" name="Text Box 2"/>
          <p:cNvSpPr txBox="1">
            <a:spLocks noChangeArrowheads="1"/>
          </p:cNvSpPr>
          <p:nvPr/>
        </p:nvSpPr>
        <p:spPr bwMode="auto">
          <a:xfrm>
            <a:off x="750228" y="5521893"/>
            <a:ext cx="6004973" cy="5231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cs-CZ" altLang="cs-CZ"/>
          </a:p>
        </p:txBody>
      </p:sp>
    </p:spTree>
    <p:extLst>
      <p:ext uri="{BB962C8B-B14F-4D97-AF65-F5344CB8AC3E}">
        <p14:creationId xmlns="" xmlns:p14="http://schemas.microsoft.com/office/powerpoint/2010/main" val="47200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1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=""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F8FF69B8-0D88-4E48-9113-52E39291B1D1}" type="slidenum">
              <a:rPr lang="cs-CZ" altLang="cs-CZ" sz="1400" smtClean="0"/>
              <a:pPr>
                <a:spcBef>
                  <a:spcPct val="0"/>
                </a:spcBef>
                <a:buClrTx/>
                <a:buFontTx/>
                <a:buNone/>
              </a:pPr>
              <a:t>22</a:t>
            </a:fld>
            <a:endParaRPr lang="cs-CZ" altLang="cs-CZ" sz="1400" smtClean="0"/>
          </a:p>
        </p:txBody>
      </p:sp>
      <p:sp>
        <p:nvSpPr>
          <p:cNvPr id="4710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20650" y="884238"/>
            <a:ext cx="7745413" cy="435768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7108" name="Text Box 2"/>
          <p:cNvSpPr txBox="1">
            <a:spLocks noChangeArrowheads="1"/>
          </p:cNvSpPr>
          <p:nvPr/>
        </p:nvSpPr>
        <p:spPr bwMode="auto">
          <a:xfrm>
            <a:off x="750228" y="5521893"/>
            <a:ext cx="6004973" cy="5231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cs-CZ" altLang="cs-CZ"/>
          </a:p>
        </p:txBody>
      </p:sp>
    </p:spTree>
    <p:extLst>
      <p:ext uri="{BB962C8B-B14F-4D97-AF65-F5344CB8AC3E}">
        <p14:creationId xmlns="" xmlns:p14="http://schemas.microsoft.com/office/powerpoint/2010/main" val="243815895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1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=""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15A26068-641F-4E60-9699-B5482308E490}" type="slidenum">
              <a:rPr lang="cs-CZ" altLang="cs-CZ" sz="1400" smtClean="0"/>
              <a:pPr>
                <a:spcBef>
                  <a:spcPct val="0"/>
                </a:spcBef>
                <a:buClrTx/>
                <a:buFontTx/>
                <a:buNone/>
              </a:pPr>
              <a:t>23</a:t>
            </a:fld>
            <a:endParaRPr lang="cs-CZ" altLang="cs-CZ" sz="1400" smtClean="0"/>
          </a:p>
        </p:txBody>
      </p:sp>
      <p:sp>
        <p:nvSpPr>
          <p:cNvPr id="4915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30213" y="979488"/>
            <a:ext cx="6643687" cy="3738562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9156" name="Text Box 2"/>
          <p:cNvSpPr txBox="1">
            <a:spLocks noChangeArrowheads="1"/>
          </p:cNvSpPr>
          <p:nvPr/>
        </p:nvSpPr>
        <p:spPr bwMode="auto">
          <a:xfrm>
            <a:off x="715553" y="5088634"/>
            <a:ext cx="6072746" cy="5477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cs-CZ" altLang="cs-CZ"/>
          </a:p>
        </p:txBody>
      </p:sp>
    </p:spTree>
    <p:extLst>
      <p:ext uri="{BB962C8B-B14F-4D97-AF65-F5344CB8AC3E}">
        <p14:creationId xmlns="" xmlns:p14="http://schemas.microsoft.com/office/powerpoint/2010/main" val="178205196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1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=""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245C4745-5885-4F1C-B750-36A26E0D31CB}" type="slidenum">
              <a:rPr lang="cs-CZ" altLang="cs-CZ" sz="1400" smtClean="0"/>
              <a:pPr>
                <a:spcBef>
                  <a:spcPct val="0"/>
                </a:spcBef>
                <a:buClrTx/>
                <a:buFontTx/>
                <a:buNone/>
              </a:pPr>
              <a:t>24</a:t>
            </a:fld>
            <a:endParaRPr lang="cs-CZ" altLang="cs-CZ" sz="1400" smtClean="0"/>
          </a:p>
        </p:txBody>
      </p:sp>
      <p:sp>
        <p:nvSpPr>
          <p:cNvPr id="5325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28625" y="979488"/>
            <a:ext cx="6650038" cy="374173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3252" name="Text Box 2"/>
          <p:cNvSpPr txBox="1">
            <a:spLocks noChangeArrowheads="1"/>
          </p:cNvSpPr>
          <p:nvPr/>
        </p:nvSpPr>
        <p:spPr bwMode="auto">
          <a:xfrm>
            <a:off x="715554" y="5088634"/>
            <a:ext cx="6075898" cy="54804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cs-CZ" altLang="cs-CZ"/>
          </a:p>
        </p:txBody>
      </p:sp>
    </p:spTree>
    <p:extLst>
      <p:ext uri="{BB962C8B-B14F-4D97-AF65-F5344CB8AC3E}">
        <p14:creationId xmlns="" xmlns:p14="http://schemas.microsoft.com/office/powerpoint/2010/main" val="11730151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FontTx/>
              <a:buChar char="-"/>
            </a:pP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C0596-CD26-426B-875B-3F0D4BEAEBDD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C0596-CD26-426B-875B-3F0D4BEAEBDD}" type="slidenum">
              <a:rPr lang="cs-CZ" smtClean="0"/>
              <a:pPr/>
              <a:t>3</a:t>
            </a:fld>
            <a:endParaRPr 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28600" indent="-228600">
              <a:buAutoNum type="arabicParenR"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C0596-CD26-426B-875B-3F0D4BEAEBDD}" type="slidenum">
              <a:rPr lang="cs-CZ" smtClean="0"/>
              <a:pPr/>
              <a:t>4</a:t>
            </a:fld>
            <a:endParaRPr lang="cs-C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C0596-CD26-426B-875B-3F0D4BEAEBDD}" type="slidenum">
              <a:rPr lang="cs-CZ" smtClean="0"/>
              <a:pPr/>
              <a:t>5</a:t>
            </a:fld>
            <a:endParaRPr lang="cs-CZ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C0596-CD26-426B-875B-3F0D4BEAEBDD}" type="slidenum">
              <a:rPr lang="cs-CZ" smtClean="0"/>
              <a:pPr/>
              <a:t>6</a:t>
            </a:fld>
            <a:endParaRPr lang="cs-CZ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C0596-CD26-426B-875B-3F0D4BEAEBDD}" type="slidenum">
              <a:rPr lang="cs-CZ" smtClean="0"/>
              <a:pPr/>
              <a:t>7</a:t>
            </a:fld>
            <a:endParaRPr lang="cs-CZ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C0596-CD26-426B-875B-3F0D4BEAEBDD}" type="slidenum">
              <a:rPr lang="cs-CZ" smtClean="0"/>
              <a:pPr/>
              <a:t>9</a:t>
            </a:fld>
            <a:endParaRPr lang="cs-CZ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baseline="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C0596-CD26-426B-875B-3F0D4BEAEBDD}" type="slidenum">
              <a:rPr lang="cs-CZ" smtClean="0"/>
              <a:pPr/>
              <a:t>10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6"/>
          <p:cNvSpPr>
            <a:spLocks/>
          </p:cNvSpPr>
          <p:nvPr/>
        </p:nvSpPr>
        <p:spPr bwMode="auto">
          <a:xfrm>
            <a:off x="0" y="4752126"/>
            <a:ext cx="12192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Volný tvar 7"/>
          <p:cNvSpPr>
            <a:spLocks/>
          </p:cNvSpPr>
          <p:nvPr/>
        </p:nvSpPr>
        <p:spPr bwMode="auto">
          <a:xfrm>
            <a:off x="8140701" y="0"/>
            <a:ext cx="40513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572085" y="3337560"/>
            <a:ext cx="8640064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577400" y="1544812"/>
            <a:ext cx="8640064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30" name="Zástupný symbol pro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D8992-8E32-4F4C-B1A8-FBD783B02946}" type="datetimeFigureOut">
              <a:rPr lang="cs-CZ" smtClean="0"/>
              <a:pPr/>
              <a:t>18.10.2020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EDCA3-D183-4AA8-B828-E7846A0A7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D8992-8E32-4F4C-B1A8-FBD783B02946}" type="datetimeFigureOut">
              <a:rPr lang="cs-CZ" smtClean="0"/>
              <a:pPr/>
              <a:t>18.10.2020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EDCA3-D183-4AA8-B828-E7846A0A7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D8992-8E32-4F4C-B1A8-FBD783B02946}" type="datetimeFigureOut">
              <a:rPr lang="cs-CZ" smtClean="0"/>
              <a:pPr/>
              <a:t>18.10.2020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EDCA3-D183-4AA8-B828-E7846A0A7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D8992-8E32-4F4C-B1A8-FBD783B02946}" type="datetimeFigureOut">
              <a:rPr lang="cs-CZ" smtClean="0"/>
              <a:pPr/>
              <a:t>18.10.2020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EDCA3-D183-4AA8-B828-E7846A0A7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6"/>
          <p:cNvSpPr>
            <a:spLocks/>
          </p:cNvSpPr>
          <p:nvPr/>
        </p:nvSpPr>
        <p:spPr bwMode="auto">
          <a:xfrm>
            <a:off x="0" y="4752126"/>
            <a:ext cx="12192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Volný tvar 8"/>
          <p:cNvSpPr>
            <a:spLocks/>
          </p:cNvSpPr>
          <p:nvPr/>
        </p:nvSpPr>
        <p:spPr bwMode="auto">
          <a:xfrm>
            <a:off x="8140701" y="0"/>
            <a:ext cx="40513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3583838"/>
            <a:ext cx="88392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14400" y="2485800"/>
            <a:ext cx="88392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D8992-8E32-4F4C-B1A8-FBD783B02946}" type="datetimeFigureOut">
              <a:rPr lang="cs-CZ" smtClean="0"/>
              <a:pPr/>
              <a:t>18.10.2020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EDCA3-D183-4AA8-B828-E7846A0A7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1143000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48768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689600" y="1600201"/>
            <a:ext cx="48768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D8992-8E32-4F4C-B1A8-FBD783B02946}" type="datetimeFigureOut">
              <a:rPr lang="cs-CZ" smtClean="0"/>
              <a:pPr/>
              <a:t>18.10.2020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EDCA3-D183-4AA8-B828-E7846A0A7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5486400"/>
            <a:ext cx="5386917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6193368" y="5486400"/>
            <a:ext cx="5389033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609600" y="1516912"/>
            <a:ext cx="5386917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3368" y="1516912"/>
            <a:ext cx="5389033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D8992-8E32-4F4C-B1A8-FBD783B02946}" type="datetimeFigureOut">
              <a:rPr lang="cs-CZ" smtClean="0"/>
              <a:pPr/>
              <a:t>18.10.2020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EDCA3-D183-4AA8-B828-E7846A0A7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4320"/>
            <a:ext cx="9960864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D8992-8E32-4F4C-B1A8-FBD783B02946}" type="datetimeFigureOut">
              <a:rPr lang="cs-CZ" smtClean="0"/>
              <a:pPr/>
              <a:t>18.10.2020</a:t>
            </a:fld>
            <a:endParaRPr lang="cs-CZ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39EDCA3-D183-4AA8-B828-E7846A0A735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Zástupný symbol pro zápatí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D8992-8E32-4F4C-B1A8-FBD783B02946}" type="datetimeFigureOut">
              <a:rPr lang="cs-CZ" smtClean="0"/>
              <a:pPr/>
              <a:t>18.10.2020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EDCA3-D183-4AA8-B828-E7846A0A7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1185528"/>
            <a:ext cx="42672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09600" y="214424"/>
            <a:ext cx="36576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609600" y="1981200"/>
            <a:ext cx="94488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D8992-8E32-4F4C-B1A8-FBD783B02946}" type="datetimeFigureOut">
              <a:rPr lang="cs-CZ" smtClean="0"/>
              <a:pPr/>
              <a:t>18.10.2020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0875264" y="6422065"/>
            <a:ext cx="1016000" cy="365125"/>
          </a:xfrm>
        </p:spPr>
        <p:txBody>
          <a:bodyPr/>
          <a:lstStyle/>
          <a:p>
            <a:fld id="{139EDCA3-D183-4AA8-B828-E7846A0A7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408976" y="1705709"/>
            <a:ext cx="4071824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420837" y="1019907"/>
            <a:ext cx="54864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7408979" y="2998765"/>
            <a:ext cx="4071821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609600" y="6422065"/>
            <a:ext cx="2844800" cy="365125"/>
          </a:xfrm>
        </p:spPr>
        <p:txBody>
          <a:bodyPr/>
          <a:lstStyle/>
          <a:p>
            <a:fld id="{F86D8992-8E32-4F4C-B1A8-FBD783B02946}" type="datetimeFigureOut">
              <a:rPr lang="cs-CZ" smtClean="0"/>
              <a:pPr/>
              <a:t>18.10.2020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EDCA3-D183-4AA8-B828-E7846A0A7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Volný tvar 11"/>
          <p:cNvSpPr>
            <a:spLocks/>
          </p:cNvSpPr>
          <p:nvPr/>
        </p:nvSpPr>
        <p:spPr bwMode="auto">
          <a:xfrm>
            <a:off x="0" y="4752126"/>
            <a:ext cx="12192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Volný tvar 15"/>
          <p:cNvSpPr>
            <a:spLocks/>
          </p:cNvSpPr>
          <p:nvPr/>
        </p:nvSpPr>
        <p:spPr bwMode="auto">
          <a:xfrm>
            <a:off x="9753600" y="0"/>
            <a:ext cx="24384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Zástupný symbol pro nadpis 8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0" name="Zástupný symbol pro text 29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995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2"/>
          </p:nvPr>
        </p:nvSpPr>
        <p:spPr>
          <a:xfrm>
            <a:off x="609600" y="6422065"/>
            <a:ext cx="28448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F86D8992-8E32-4F4C-B1A8-FBD783B02946}" type="datetimeFigureOut">
              <a:rPr lang="cs-CZ" smtClean="0"/>
              <a:pPr/>
              <a:t>18.10.2020</a:t>
            </a:fld>
            <a:endParaRPr lang="cs-CZ"/>
          </a:p>
        </p:txBody>
      </p:sp>
      <p:sp>
        <p:nvSpPr>
          <p:cNvPr id="22" name="Zástupný symbol pro zápatí 21"/>
          <p:cNvSpPr>
            <a:spLocks noGrp="1"/>
          </p:cNvSpPr>
          <p:nvPr>
            <p:ph type="ftr" sz="quarter" idx="3"/>
          </p:nvPr>
        </p:nvSpPr>
        <p:spPr>
          <a:xfrm>
            <a:off x="4165600" y="6422065"/>
            <a:ext cx="38608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4"/>
          </p:nvPr>
        </p:nvSpPr>
        <p:spPr>
          <a:xfrm>
            <a:off x="10871200" y="6422065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139EDCA3-D183-4AA8-B828-E7846A0A7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ŠKOLA A ZDRAVÍ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7585" y="1449239"/>
            <a:ext cx="7008630" cy="5072332"/>
          </a:xfrm>
        </p:spPr>
        <p:txBody>
          <a:bodyPr>
            <a:normAutofit fontScale="92500" lnSpcReduction="20000"/>
          </a:bodyPr>
          <a:lstStyle/>
          <a:p>
            <a:r>
              <a:rPr lang="cs-CZ" dirty="0" smtClean="0"/>
              <a:t>ZDRAVÍ - ? definice ? </a:t>
            </a:r>
          </a:p>
          <a:p>
            <a:r>
              <a:rPr lang="cs-CZ" dirty="0" smtClean="0"/>
              <a:t>psychosomatická podstata</a:t>
            </a:r>
          </a:p>
          <a:p>
            <a:pPr lvl="1"/>
            <a:r>
              <a:rPr lang="cs-CZ" dirty="0" smtClean="0"/>
              <a:t>bio-psycho-sociální pohoda</a:t>
            </a:r>
          </a:p>
          <a:p>
            <a:endParaRPr lang="cs-CZ" dirty="0" smtClean="0"/>
          </a:p>
          <a:p>
            <a:r>
              <a:rPr lang="cs-CZ" dirty="0" smtClean="0"/>
              <a:t>Individuální prožívání </a:t>
            </a:r>
          </a:p>
          <a:p>
            <a:endParaRPr lang="cs-CZ" dirty="0" smtClean="0"/>
          </a:p>
          <a:p>
            <a:r>
              <a:rPr lang="cs-CZ" dirty="0" smtClean="0"/>
              <a:t>Neuspokojování psychických a sociálních potřeb </a:t>
            </a:r>
            <a:r>
              <a:rPr lang="cs-CZ" dirty="0" smtClean="0">
                <a:sym typeface="Wingdings" pitchFamily="2" charset="2"/>
              </a:rPr>
              <a:t> n</a:t>
            </a:r>
            <a:r>
              <a:rPr lang="cs-CZ" dirty="0" smtClean="0"/>
              <a:t>egativní zdravotní důsledky</a:t>
            </a:r>
          </a:p>
          <a:p>
            <a:endParaRPr lang="cs-CZ" dirty="0" smtClean="0"/>
          </a:p>
          <a:p>
            <a:pPr marL="0" indent="0">
              <a:spcAft>
                <a:spcPct val="0"/>
              </a:spcAft>
              <a:buClr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985250" algn="l"/>
                <a:tab pos="9434513" algn="l"/>
              </a:tabLst>
              <a:defRPr/>
            </a:pPr>
            <a:r>
              <a:rPr lang="cs-CZ" altLang="cs-CZ" sz="3200" b="1" dirty="0" smtClean="0">
                <a:solidFill>
                  <a:srgbClr val="00FFFF"/>
                </a:solidFill>
                <a:ea typeface="Microsoft YaHei" panose="020B0503020204020204" pitchFamily="34" charset="-122"/>
              </a:rPr>
              <a:t>HODNOTY, POSTOJE </a:t>
            </a:r>
            <a:r>
              <a:rPr lang="cs-CZ" altLang="cs-CZ" sz="3200" b="1" dirty="0" smtClean="0">
                <a:solidFill>
                  <a:srgbClr val="00FFFF"/>
                </a:solidFill>
                <a:ea typeface="Microsoft YaHei" panose="020B0503020204020204" pitchFamily="34" charset="-122"/>
                <a:sym typeface="Wingdings" pitchFamily="2" charset="2"/>
              </a:rPr>
              <a:t></a:t>
            </a:r>
            <a:r>
              <a:rPr lang="cs-CZ" altLang="cs-CZ" sz="3200" b="1" dirty="0" smtClean="0">
                <a:solidFill>
                  <a:srgbClr val="00FFFF"/>
                </a:solidFill>
                <a:ea typeface="Microsoft YaHei" panose="020B0503020204020204" pitchFamily="34" charset="-122"/>
              </a:rPr>
              <a:t> PRO CELÝ ŽIVOT </a:t>
            </a:r>
          </a:p>
          <a:p>
            <a:endParaRPr lang="cs-CZ" dirty="0"/>
          </a:p>
        </p:txBody>
      </p:sp>
      <p:sp>
        <p:nvSpPr>
          <p:cNvPr id="4" name="Elipsa 3"/>
          <p:cNvSpPr/>
          <p:nvPr/>
        </p:nvSpPr>
        <p:spPr>
          <a:xfrm>
            <a:off x="5482000" y="413763"/>
            <a:ext cx="1740310" cy="8996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cs-CZ" dirty="0" smtClean="0"/>
          </a:p>
          <a:p>
            <a:r>
              <a:rPr lang="cs-CZ" sz="2800" b="1" dirty="0" smtClean="0"/>
              <a:t>tělo</a:t>
            </a:r>
          </a:p>
          <a:p>
            <a:pPr algn="ctr"/>
            <a:endParaRPr lang="cs-CZ" dirty="0"/>
          </a:p>
        </p:txBody>
      </p:sp>
      <p:sp>
        <p:nvSpPr>
          <p:cNvPr id="5" name="Elipsa 4"/>
          <p:cNvSpPr/>
          <p:nvPr/>
        </p:nvSpPr>
        <p:spPr>
          <a:xfrm>
            <a:off x="9298605" y="364881"/>
            <a:ext cx="2312098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b="1" dirty="0" smtClean="0"/>
              <a:t>psychika</a:t>
            </a:r>
          </a:p>
          <a:p>
            <a:pPr algn="ctr"/>
            <a:endParaRPr lang="cs-CZ" dirty="0"/>
          </a:p>
        </p:txBody>
      </p:sp>
      <p:sp>
        <p:nvSpPr>
          <p:cNvPr id="6" name="Elipsa 5"/>
          <p:cNvSpPr/>
          <p:nvPr/>
        </p:nvSpPr>
        <p:spPr>
          <a:xfrm>
            <a:off x="7028506" y="1894628"/>
            <a:ext cx="1902542" cy="85540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b="1" dirty="0" smtClean="0"/>
              <a:t>vztahy</a:t>
            </a:r>
            <a:r>
              <a:rPr lang="cs-CZ" sz="2400" dirty="0" smtClean="0"/>
              <a:t> </a:t>
            </a:r>
          </a:p>
          <a:p>
            <a:pPr algn="ctr"/>
            <a:endParaRPr lang="cs-CZ" sz="2400" dirty="0"/>
          </a:p>
        </p:txBody>
      </p:sp>
      <p:sp>
        <p:nvSpPr>
          <p:cNvPr id="7" name="Obousměrná vodorovná šipka 6"/>
          <p:cNvSpPr/>
          <p:nvPr/>
        </p:nvSpPr>
        <p:spPr>
          <a:xfrm>
            <a:off x="7498080" y="633046"/>
            <a:ext cx="1617785" cy="259051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bousměrná vodorovná šipka 7"/>
          <p:cNvSpPr/>
          <p:nvPr/>
        </p:nvSpPr>
        <p:spPr>
          <a:xfrm rot="19080772">
            <a:off x="8891224" y="1544357"/>
            <a:ext cx="1098834" cy="292007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bousměrná vodorovná šipka 8"/>
          <p:cNvSpPr/>
          <p:nvPr/>
        </p:nvSpPr>
        <p:spPr>
          <a:xfrm rot="2312085">
            <a:off x="6260285" y="1604310"/>
            <a:ext cx="908817" cy="268905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8306" name="Picture 2" descr="VÃ½sledek obrÃ¡zku pro muÅ¾skÃ¡ rÃ½miÄka vti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22649" y="3066585"/>
            <a:ext cx="3938428" cy="379141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06827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1637" y="0"/>
            <a:ext cx="9956800" cy="1143000"/>
          </a:xfrm>
        </p:spPr>
        <p:txBody>
          <a:bodyPr/>
          <a:lstStyle/>
          <a:p>
            <a:r>
              <a:rPr lang="cs-CZ" dirty="0" smtClean="0"/>
              <a:t>SVALOVÁ ZDATNOST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86043" y="1262576"/>
            <a:ext cx="8618806" cy="5257799"/>
          </a:xfrm>
        </p:spPr>
        <p:txBody>
          <a:bodyPr>
            <a:normAutofit fontScale="92500" lnSpcReduction="20000"/>
          </a:bodyPr>
          <a:lstStyle/>
          <a:p>
            <a:r>
              <a:rPr lang="cs-CZ" b="1" dirty="0" smtClean="0">
                <a:solidFill>
                  <a:srgbClr val="FF66FF"/>
                </a:solidFill>
              </a:rPr>
              <a:t>SVALOVÁ SÍLA </a:t>
            </a:r>
          </a:p>
          <a:p>
            <a:pPr lvl="1"/>
            <a:r>
              <a:rPr lang="cs-CZ" dirty="0" smtClean="0"/>
              <a:t>základní předpoklad pohybu</a:t>
            </a:r>
          </a:p>
          <a:p>
            <a:pPr lvl="1"/>
            <a:r>
              <a:rPr lang="cs-CZ" dirty="0" smtClean="0"/>
              <a:t>s věkem absolutně stoupá</a:t>
            </a:r>
          </a:p>
          <a:p>
            <a:pPr lvl="1"/>
            <a:r>
              <a:rPr lang="cs-CZ" dirty="0" smtClean="0"/>
              <a:t>základem pro udržení vertikální polohy těla (zabezpečuje posturální </a:t>
            </a:r>
            <a:r>
              <a:rPr lang="cs-CZ" dirty="0" err="1" smtClean="0"/>
              <a:t>fci</a:t>
            </a:r>
            <a:r>
              <a:rPr lang="cs-CZ" dirty="0" smtClean="0"/>
              <a:t>)</a:t>
            </a:r>
          </a:p>
          <a:p>
            <a:pPr lvl="1"/>
            <a:r>
              <a:rPr lang="cs-CZ" dirty="0" smtClean="0"/>
              <a:t>statická x dynamická síla ??? </a:t>
            </a:r>
          </a:p>
          <a:p>
            <a:pPr lvl="1"/>
            <a:r>
              <a:rPr lang="cs-CZ" dirty="0" smtClean="0"/>
              <a:t>OPAKOVANÉ DYNAMICKÉ ZÁTĚŽE KOMPLEXNÍHO CHARAKTERU</a:t>
            </a:r>
          </a:p>
          <a:p>
            <a:pPr lvl="1"/>
            <a:r>
              <a:rPr lang="cs-CZ" dirty="0" smtClean="0"/>
              <a:t>svalové </a:t>
            </a:r>
            <a:r>
              <a:rPr lang="cs-CZ" dirty="0" err="1" smtClean="0"/>
              <a:t>dysbalance</a:t>
            </a:r>
            <a:r>
              <a:rPr lang="cs-CZ" dirty="0" smtClean="0"/>
              <a:t> </a:t>
            </a:r>
            <a:r>
              <a:rPr lang="cs-CZ" dirty="0" smtClean="0">
                <a:sym typeface="Wingdings" pitchFamily="2" charset="2"/>
              </a:rPr>
              <a:t> VDT, ortopedické problémy</a:t>
            </a:r>
          </a:p>
          <a:p>
            <a:pPr lvl="1"/>
            <a:r>
              <a:rPr lang="cs-CZ" dirty="0" smtClean="0">
                <a:sym typeface="Wingdings" pitchFamily="2" charset="2"/>
              </a:rPr>
              <a:t>rizika ???</a:t>
            </a:r>
          </a:p>
          <a:p>
            <a:pPr lvl="1"/>
            <a:endParaRPr lang="cs-CZ" dirty="0" smtClean="0">
              <a:sym typeface="Wingdings" pitchFamily="2" charset="2"/>
            </a:endParaRPr>
          </a:p>
          <a:p>
            <a:r>
              <a:rPr lang="cs-CZ" b="1" dirty="0" smtClean="0">
                <a:solidFill>
                  <a:srgbClr val="FF0000"/>
                </a:solidFill>
              </a:rPr>
              <a:t>SVALOVÁ VYTRVALOST </a:t>
            </a:r>
            <a:r>
              <a:rPr lang="cs-CZ" dirty="0" smtClean="0"/>
              <a:t>– schopnost opakovat svalové kontrakce nebo vytrvat v kontrakci (statická)</a:t>
            </a:r>
          </a:p>
          <a:p>
            <a:endParaRPr lang="cs-CZ" dirty="0" smtClean="0"/>
          </a:p>
          <a:p>
            <a:pPr lvl="1"/>
            <a:endParaRPr lang="cs-CZ" dirty="0" smtClean="0">
              <a:sym typeface="Wingdings" pitchFamily="2" charset="2"/>
            </a:endParaRPr>
          </a:p>
          <a:p>
            <a:pPr lvl="1"/>
            <a:endParaRPr lang="cs-CZ" dirty="0" smtClean="0"/>
          </a:p>
          <a:p>
            <a:pPr lvl="1"/>
            <a:endParaRPr lang="cs-CZ" dirty="0"/>
          </a:p>
        </p:txBody>
      </p:sp>
      <p:pic>
        <p:nvPicPr>
          <p:cNvPr id="116738" name="Picture 2" descr="VÃ½sledek obrÃ¡zku pro pepek nÃ¡moÅnÃ­k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70963" y="278789"/>
            <a:ext cx="2948220" cy="38008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FLEXIBILITA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psychomotorická vlastnost</a:t>
            </a:r>
          </a:p>
          <a:p>
            <a:r>
              <a:rPr lang="cs-CZ" dirty="0" smtClean="0"/>
              <a:t>definována kloubním rozsahem – ohebnost, pohyblivost k kloubech</a:t>
            </a:r>
          </a:p>
          <a:p>
            <a:r>
              <a:rPr lang="cs-CZ" dirty="0" smtClean="0"/>
              <a:t>výrazná </a:t>
            </a:r>
            <a:r>
              <a:rPr lang="cs-CZ" dirty="0" err="1" smtClean="0"/>
              <a:t>interindividuální</a:t>
            </a:r>
            <a:r>
              <a:rPr lang="cs-CZ" dirty="0" smtClean="0"/>
              <a:t> variabilita (? čím je dána???)</a:t>
            </a:r>
          </a:p>
          <a:p>
            <a:r>
              <a:rPr lang="cs-CZ" b="1" i="1" dirty="0" err="1" smtClean="0">
                <a:solidFill>
                  <a:srgbClr val="00FFFF"/>
                </a:solidFill>
              </a:rPr>
              <a:t>hypermobilita</a:t>
            </a:r>
            <a:r>
              <a:rPr lang="cs-CZ" i="1" dirty="0" smtClean="0">
                <a:solidFill>
                  <a:srgbClr val="00FFFF"/>
                </a:solidFill>
              </a:rPr>
              <a:t> x </a:t>
            </a:r>
            <a:r>
              <a:rPr lang="cs-CZ" b="1" i="1" dirty="0" err="1" smtClean="0">
                <a:solidFill>
                  <a:srgbClr val="FF66FF"/>
                </a:solidFill>
              </a:rPr>
              <a:t>hypomobilita</a:t>
            </a:r>
            <a:endParaRPr lang="cs-CZ" b="1" i="1" dirty="0" smtClean="0">
              <a:solidFill>
                <a:srgbClr val="FF66FF"/>
              </a:solidFill>
            </a:endParaRPr>
          </a:p>
          <a:p>
            <a:r>
              <a:rPr lang="cs-CZ" dirty="0" smtClean="0"/>
              <a:t>zkrácené svalové skupiny již u PD </a:t>
            </a:r>
            <a:r>
              <a:rPr lang="cs-CZ" dirty="0" smtClean="0">
                <a:sym typeface="Wingdings" pitchFamily="2" charset="2"/>
              </a:rPr>
              <a:t> </a:t>
            </a:r>
            <a:r>
              <a:rPr lang="cs-CZ" dirty="0" err="1" smtClean="0">
                <a:sym typeface="Wingdings" pitchFamily="2" charset="2"/>
              </a:rPr>
              <a:t>dysbalance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SLOŽENÍ TĚLA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600" y="1600201"/>
            <a:ext cx="6916615" cy="4525963"/>
          </a:xfrm>
        </p:spPr>
        <p:txBody>
          <a:bodyPr/>
          <a:lstStyle/>
          <a:p>
            <a:r>
              <a:rPr lang="cs-CZ" dirty="0" smtClean="0"/>
              <a:t>dědičně podmíněno</a:t>
            </a:r>
          </a:p>
          <a:p>
            <a:r>
              <a:rPr lang="cs-CZ" dirty="0" smtClean="0"/>
              <a:t>typologie</a:t>
            </a:r>
          </a:p>
          <a:p>
            <a:r>
              <a:rPr lang="cs-CZ" dirty="0" smtClean="0"/>
              <a:t>BMI x aktivní a pasivní tělesná hmota („skrytá obezita“)</a:t>
            </a:r>
          </a:p>
          <a:p>
            <a:r>
              <a:rPr lang="cs-CZ" dirty="0" smtClean="0"/>
              <a:t>nadváha / obezita</a:t>
            </a:r>
          </a:p>
          <a:p>
            <a:pPr lvl="1"/>
            <a:r>
              <a:rPr lang="cs-CZ" dirty="0" smtClean="0"/>
              <a:t>problémy srdečně-cévní, metabolické, ortopedické</a:t>
            </a:r>
          </a:p>
          <a:p>
            <a:pPr lvl="1"/>
            <a:r>
              <a:rPr lang="cs-CZ" dirty="0" smtClean="0"/>
              <a:t>příčiny ???, vhodné aktivity???</a:t>
            </a:r>
            <a:endParaRPr lang="cs-CZ" dirty="0"/>
          </a:p>
        </p:txBody>
      </p:sp>
      <p:pic>
        <p:nvPicPr>
          <p:cNvPr id="112642" name="Picture 2" descr="VÃ½sledek obrÃ¡zku pro obezita u dÄtÃ­"/>
          <p:cNvPicPr>
            <a:picLocks noChangeAspect="1" noChangeArrowheads="1"/>
          </p:cNvPicPr>
          <p:nvPr/>
        </p:nvPicPr>
        <p:blipFill>
          <a:blip r:embed="rId3" cstate="print"/>
          <a:srcRect l="9404" r="36319"/>
          <a:stretch>
            <a:fillRect/>
          </a:stretch>
        </p:blipFill>
        <p:spPr bwMode="auto">
          <a:xfrm>
            <a:off x="8056099" y="791039"/>
            <a:ext cx="4135901" cy="50768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619695"/>
            <a:ext cx="9956800" cy="1143000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ZDRAVÍ –TĚLESNÁ ZDATNOST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b="1" dirty="0" smtClean="0"/>
              <a:t>SVĚTOVÁ DOPORUČENÍ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588" y="2083280"/>
            <a:ext cx="9956800" cy="4525963"/>
          </a:xfrm>
        </p:spPr>
        <p:txBody>
          <a:bodyPr/>
          <a:lstStyle/>
          <a:p>
            <a:r>
              <a:rPr lang="cs-CZ" b="1" dirty="0" smtClean="0"/>
              <a:t>dospělí:3 </a:t>
            </a:r>
            <a:r>
              <a:rPr lang="cs-CZ" b="1" dirty="0"/>
              <a:t>x týdně 20 –30 min. aerobní aktivita </a:t>
            </a:r>
            <a:endParaRPr lang="cs-CZ" dirty="0"/>
          </a:p>
          <a:p>
            <a:r>
              <a:rPr lang="cs-CZ" b="1" dirty="0"/>
              <a:t>TF -50 –85 max. (aerobní zóna)</a:t>
            </a:r>
            <a:endParaRPr lang="cs-CZ" dirty="0"/>
          </a:p>
          <a:p>
            <a:r>
              <a:rPr lang="cs-CZ" b="1" dirty="0"/>
              <a:t>3 x týdně udržování silových </a:t>
            </a:r>
            <a:r>
              <a:rPr lang="cs-CZ" b="1" dirty="0" smtClean="0"/>
              <a:t>schopností + </a:t>
            </a:r>
            <a:r>
              <a:rPr lang="cs-CZ" b="1" dirty="0"/>
              <a:t>flexibility</a:t>
            </a:r>
            <a:endParaRPr lang="cs-CZ" dirty="0"/>
          </a:p>
          <a:p>
            <a:r>
              <a:rPr lang="cs-CZ" b="1" dirty="0"/>
              <a:t>složení těla </a:t>
            </a:r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2926691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1980049" y="273629"/>
            <a:ext cx="8229024" cy="542937"/>
          </a:xfrm>
        </p:spPr>
        <p:txBody>
          <a:bodyPr vert="horz" lIns="45720" tIns="35271" rIns="45720" anchor="ctr">
            <a:normAutofit fontScale="90000"/>
          </a:bodyPr>
          <a:lstStyle/>
          <a:p>
            <a:pPr>
              <a:tabLst>
                <a:tab pos="0" algn="l"/>
                <a:tab pos="406131" algn="l"/>
                <a:tab pos="813702" algn="l"/>
                <a:tab pos="1221273" algn="l"/>
                <a:tab pos="1628844" algn="l"/>
                <a:tab pos="2036415" algn="l"/>
                <a:tab pos="2443986" algn="l"/>
                <a:tab pos="2851556" algn="l"/>
                <a:tab pos="3259128" algn="l"/>
                <a:tab pos="3666698" algn="l"/>
                <a:tab pos="4074270" algn="l"/>
                <a:tab pos="4481840" algn="l"/>
                <a:tab pos="4889412" algn="l"/>
                <a:tab pos="5296982" algn="l"/>
                <a:tab pos="5704553" algn="l"/>
                <a:tab pos="6112124" algn="l"/>
                <a:tab pos="6519695" algn="l"/>
                <a:tab pos="6927266" algn="l"/>
                <a:tab pos="7334837" algn="l"/>
                <a:tab pos="7742408" algn="l"/>
                <a:tab pos="8149979" algn="l"/>
                <a:tab pos="8151419" algn="l"/>
              </a:tabLst>
            </a:pPr>
            <a:r>
              <a:rPr lang="cs-CZ" altLang="cs-CZ" smtClean="0"/>
              <a:t>DOPORUČENÍ </a:t>
            </a:r>
            <a:br>
              <a:rPr lang="cs-CZ" altLang="cs-CZ" smtClean="0"/>
            </a:br>
            <a:r>
              <a:rPr lang="cs-CZ" altLang="cs-CZ" sz="3266"/>
              <a:t>(WHO, NASPE, AAHPERD....)</a:t>
            </a:r>
          </a:p>
        </p:txBody>
      </p:sp>
      <p:sp>
        <p:nvSpPr>
          <p:cNvPr id="24578" name="Rectangle 2">
            <a:extLst>
              <a:ext uri="{FF2B5EF4-FFF2-40B4-BE49-F238E27FC236}">
                <a16:creationId xmlns="" xmlns:a16="http://schemas.microsoft.com/office/drawing/2014/main" id="{E553B861-A42A-4DD7-939E-E29973C03FA1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227613" y="1206847"/>
            <a:ext cx="9504216" cy="5651153"/>
          </a:xfrm>
        </p:spPr>
        <p:txBody>
          <a:bodyPr vert="horz" tIns="25474">
            <a:normAutofit fontScale="77500" lnSpcReduction="20000"/>
          </a:bodyPr>
          <a:lstStyle/>
          <a:p>
            <a:pPr marL="361486" indent="-266434">
              <a:spcAft>
                <a:spcPts val="1293"/>
              </a:spcAft>
              <a:buSzPct val="45000"/>
              <a:buFont typeface="Wingdings" panose="05000000000000000000" pitchFamily="2" charset="2"/>
              <a:buChar char=""/>
              <a:tabLst>
                <a:tab pos="361486" algn="l"/>
                <a:tab pos="456538" algn="l"/>
                <a:tab pos="864108" algn="l"/>
                <a:tab pos="1271679" algn="l"/>
                <a:tab pos="1679250" algn="l"/>
                <a:tab pos="2086821" algn="l"/>
                <a:tab pos="2494392" algn="l"/>
                <a:tab pos="2901963" algn="l"/>
                <a:tab pos="3309534" algn="l"/>
                <a:tab pos="3717105" algn="l"/>
                <a:tab pos="4124676" algn="l"/>
                <a:tab pos="4532247" algn="l"/>
                <a:tab pos="4939817" algn="l"/>
                <a:tab pos="5347389" algn="l"/>
                <a:tab pos="5754959" algn="l"/>
                <a:tab pos="6162531" algn="l"/>
                <a:tab pos="6570101" algn="l"/>
                <a:tab pos="6977673" algn="l"/>
                <a:tab pos="7385243" algn="l"/>
                <a:tab pos="7792814" algn="l"/>
                <a:tab pos="8200385" algn="l"/>
              </a:tabLst>
              <a:defRPr/>
            </a:pPr>
            <a:r>
              <a:rPr lang="cs-CZ" altLang="cs-CZ" sz="2900" b="1" dirty="0">
                <a:solidFill>
                  <a:srgbClr val="FF0000"/>
                </a:solidFill>
              </a:rPr>
              <a:t>PRO DĚTI 1 - 3 roky:</a:t>
            </a:r>
          </a:p>
          <a:p>
            <a:pPr marL="380208" indent="-266434">
              <a:spcAft>
                <a:spcPts val="1293"/>
              </a:spcAft>
              <a:buClrTx/>
              <a:buNone/>
              <a:tabLst>
                <a:tab pos="361486" algn="l"/>
                <a:tab pos="456538" algn="l"/>
                <a:tab pos="864108" algn="l"/>
                <a:tab pos="1271679" algn="l"/>
                <a:tab pos="1679250" algn="l"/>
                <a:tab pos="2086821" algn="l"/>
                <a:tab pos="2494392" algn="l"/>
                <a:tab pos="2901963" algn="l"/>
                <a:tab pos="3309534" algn="l"/>
                <a:tab pos="3717105" algn="l"/>
                <a:tab pos="4124676" algn="l"/>
                <a:tab pos="4532247" algn="l"/>
                <a:tab pos="4939817" algn="l"/>
                <a:tab pos="5347389" algn="l"/>
                <a:tab pos="5754959" algn="l"/>
                <a:tab pos="6162531" algn="l"/>
                <a:tab pos="6570101" algn="l"/>
                <a:tab pos="6977673" algn="l"/>
                <a:tab pos="7385243" algn="l"/>
                <a:tab pos="7792814" algn="l"/>
                <a:tab pos="8200385" algn="l"/>
              </a:tabLst>
              <a:defRPr/>
            </a:pPr>
            <a:r>
              <a:rPr lang="cs-CZ" altLang="cs-CZ" sz="2900" b="1" dirty="0"/>
              <a:t>- 30 min. ŘÍZENÉ </a:t>
            </a:r>
            <a:r>
              <a:rPr lang="cs-CZ" altLang="cs-CZ" sz="2900" dirty="0"/>
              <a:t>(organizované) AKTIVITY</a:t>
            </a:r>
          </a:p>
          <a:p>
            <a:pPr marL="391729" indent="-263553">
              <a:spcAft>
                <a:spcPts val="1293"/>
              </a:spcAft>
              <a:buClrTx/>
              <a:buNone/>
              <a:tabLst>
                <a:tab pos="361486" algn="l"/>
                <a:tab pos="456538" algn="l"/>
                <a:tab pos="864108" algn="l"/>
                <a:tab pos="1271679" algn="l"/>
                <a:tab pos="1679250" algn="l"/>
                <a:tab pos="2086821" algn="l"/>
                <a:tab pos="2494392" algn="l"/>
                <a:tab pos="2901963" algn="l"/>
                <a:tab pos="3309534" algn="l"/>
                <a:tab pos="3717105" algn="l"/>
                <a:tab pos="4124676" algn="l"/>
                <a:tab pos="4532247" algn="l"/>
                <a:tab pos="4939817" algn="l"/>
                <a:tab pos="5347389" algn="l"/>
                <a:tab pos="5754959" algn="l"/>
                <a:tab pos="6162531" algn="l"/>
                <a:tab pos="6570101" algn="l"/>
                <a:tab pos="6977673" algn="l"/>
                <a:tab pos="7385243" algn="l"/>
                <a:tab pos="7792814" algn="l"/>
                <a:tab pos="8200385" algn="l"/>
              </a:tabLst>
              <a:defRPr/>
            </a:pPr>
            <a:r>
              <a:rPr lang="cs-CZ" altLang="cs-CZ" sz="2900" dirty="0"/>
              <a:t>- </a:t>
            </a:r>
            <a:r>
              <a:rPr lang="cs-CZ" altLang="cs-CZ" sz="2900" b="1" dirty="0"/>
              <a:t>NEJMÉNĚ 60 minut</a:t>
            </a:r>
            <a:r>
              <a:rPr lang="cs-CZ" altLang="cs-CZ" sz="2900" dirty="0"/>
              <a:t> spontánní  AKTIVITY</a:t>
            </a:r>
          </a:p>
          <a:p>
            <a:pPr marL="380208" indent="-266434">
              <a:spcAft>
                <a:spcPts val="1293"/>
              </a:spcAft>
              <a:buClrTx/>
              <a:buSzPct val="45000"/>
              <a:buNone/>
              <a:tabLst>
                <a:tab pos="361486" algn="l"/>
                <a:tab pos="456538" algn="l"/>
                <a:tab pos="864108" algn="l"/>
                <a:tab pos="1271679" algn="l"/>
                <a:tab pos="1679250" algn="l"/>
                <a:tab pos="2086821" algn="l"/>
                <a:tab pos="2494392" algn="l"/>
                <a:tab pos="2901963" algn="l"/>
                <a:tab pos="3309534" algn="l"/>
                <a:tab pos="3717105" algn="l"/>
                <a:tab pos="4124676" algn="l"/>
                <a:tab pos="4532247" algn="l"/>
                <a:tab pos="4939817" algn="l"/>
                <a:tab pos="5347389" algn="l"/>
                <a:tab pos="5754959" algn="l"/>
                <a:tab pos="6162531" algn="l"/>
                <a:tab pos="6570101" algn="l"/>
                <a:tab pos="6977673" algn="l"/>
                <a:tab pos="7385243" algn="l"/>
                <a:tab pos="7792814" algn="l"/>
                <a:tab pos="8200385" algn="l"/>
              </a:tabLst>
              <a:defRPr/>
            </a:pPr>
            <a:r>
              <a:rPr lang="cs-CZ" altLang="cs-CZ" sz="2900" b="1" dirty="0"/>
              <a:t>   MAX. 30 min. sezení v kočárku, sedačce... !!!</a:t>
            </a:r>
          </a:p>
          <a:p>
            <a:pPr marL="391729" indent="-263553">
              <a:spcAft>
                <a:spcPts val="1293"/>
              </a:spcAft>
              <a:buClrTx/>
              <a:buSzPct val="45000"/>
              <a:buNone/>
              <a:tabLst>
                <a:tab pos="361486" algn="l"/>
                <a:tab pos="456538" algn="l"/>
                <a:tab pos="864108" algn="l"/>
                <a:tab pos="1271679" algn="l"/>
                <a:tab pos="1679250" algn="l"/>
                <a:tab pos="2086821" algn="l"/>
                <a:tab pos="2494392" algn="l"/>
                <a:tab pos="2901963" algn="l"/>
                <a:tab pos="3309534" algn="l"/>
                <a:tab pos="3717105" algn="l"/>
                <a:tab pos="4124676" algn="l"/>
                <a:tab pos="4532247" algn="l"/>
                <a:tab pos="4939817" algn="l"/>
                <a:tab pos="5347389" algn="l"/>
                <a:tab pos="5754959" algn="l"/>
                <a:tab pos="6162531" algn="l"/>
                <a:tab pos="6570101" algn="l"/>
                <a:tab pos="6977673" algn="l"/>
                <a:tab pos="7385243" algn="l"/>
                <a:tab pos="7792814" algn="l"/>
                <a:tab pos="8200385" algn="l"/>
              </a:tabLst>
              <a:defRPr/>
            </a:pPr>
            <a:r>
              <a:rPr lang="cs-CZ" altLang="cs-CZ" sz="2900" b="1" dirty="0"/>
              <a:t>   MAX 60 min. klidové činnosti, sezení</a:t>
            </a:r>
          </a:p>
          <a:p>
            <a:pPr marL="391729" indent="-263553">
              <a:spcAft>
                <a:spcPts val="1293"/>
              </a:spcAft>
              <a:buClrTx/>
              <a:buSzPct val="45000"/>
              <a:buNone/>
              <a:tabLst>
                <a:tab pos="361486" algn="l"/>
                <a:tab pos="456538" algn="l"/>
                <a:tab pos="864108" algn="l"/>
                <a:tab pos="1271679" algn="l"/>
                <a:tab pos="1679250" algn="l"/>
                <a:tab pos="2086821" algn="l"/>
                <a:tab pos="2494392" algn="l"/>
                <a:tab pos="2901963" algn="l"/>
                <a:tab pos="3309534" algn="l"/>
                <a:tab pos="3717105" algn="l"/>
                <a:tab pos="4124676" algn="l"/>
                <a:tab pos="4532247" algn="l"/>
                <a:tab pos="4939817" algn="l"/>
                <a:tab pos="5347389" algn="l"/>
                <a:tab pos="5754959" algn="l"/>
                <a:tab pos="6162531" algn="l"/>
                <a:tab pos="6570101" algn="l"/>
                <a:tab pos="6977673" algn="l"/>
                <a:tab pos="7385243" algn="l"/>
                <a:tab pos="7792814" algn="l"/>
                <a:tab pos="8200385" algn="l"/>
              </a:tabLst>
              <a:defRPr/>
            </a:pPr>
            <a:r>
              <a:rPr lang="cs-CZ" altLang="cs-CZ" sz="2900" b="1" dirty="0">
                <a:solidFill>
                  <a:srgbClr val="FF0000"/>
                </a:solidFill>
              </a:rPr>
              <a:t>PRO DĚTI 3 – 6 LET:</a:t>
            </a:r>
          </a:p>
          <a:p>
            <a:pPr marL="391729" indent="-263553">
              <a:spcAft>
                <a:spcPts val="1293"/>
              </a:spcAft>
              <a:buClrTx/>
              <a:buSzPct val="45000"/>
              <a:buNone/>
              <a:tabLst>
                <a:tab pos="361486" algn="l"/>
                <a:tab pos="456538" algn="l"/>
                <a:tab pos="864108" algn="l"/>
                <a:tab pos="1271679" algn="l"/>
                <a:tab pos="1679250" algn="l"/>
                <a:tab pos="2086821" algn="l"/>
                <a:tab pos="2494392" algn="l"/>
                <a:tab pos="2901963" algn="l"/>
                <a:tab pos="3309534" algn="l"/>
                <a:tab pos="3717105" algn="l"/>
                <a:tab pos="4124676" algn="l"/>
                <a:tab pos="4532247" algn="l"/>
                <a:tab pos="4939817" algn="l"/>
                <a:tab pos="5347389" algn="l"/>
                <a:tab pos="5754959" algn="l"/>
                <a:tab pos="6162531" algn="l"/>
                <a:tab pos="6570101" algn="l"/>
                <a:tab pos="6977673" algn="l"/>
                <a:tab pos="7385243" algn="l"/>
                <a:tab pos="7792814" algn="l"/>
                <a:tab pos="8200385" algn="l"/>
              </a:tabLst>
              <a:defRPr/>
            </a:pPr>
            <a:r>
              <a:rPr lang="cs-CZ" altLang="cs-CZ" sz="2900" dirty="0"/>
              <a:t>-</a:t>
            </a:r>
            <a:r>
              <a:rPr lang="cs-CZ" altLang="cs-CZ" sz="2900" b="1" dirty="0"/>
              <a:t> 60 minut ŘÍZENÉ </a:t>
            </a:r>
            <a:r>
              <a:rPr lang="cs-CZ" altLang="cs-CZ" sz="2900" dirty="0"/>
              <a:t> AKTIVITY      !!!?</a:t>
            </a:r>
          </a:p>
          <a:p>
            <a:pPr marL="391729" indent="-263553">
              <a:spcAft>
                <a:spcPts val="1293"/>
              </a:spcAft>
              <a:buClrTx/>
              <a:buSzPct val="45000"/>
              <a:buNone/>
              <a:tabLst>
                <a:tab pos="361486" algn="l"/>
                <a:tab pos="456538" algn="l"/>
                <a:tab pos="864108" algn="l"/>
                <a:tab pos="1271679" algn="l"/>
                <a:tab pos="1679250" algn="l"/>
                <a:tab pos="2086821" algn="l"/>
                <a:tab pos="2494392" algn="l"/>
                <a:tab pos="2901963" algn="l"/>
                <a:tab pos="3309534" algn="l"/>
                <a:tab pos="3717105" algn="l"/>
                <a:tab pos="4124676" algn="l"/>
                <a:tab pos="4532247" algn="l"/>
                <a:tab pos="4939817" algn="l"/>
                <a:tab pos="5347389" algn="l"/>
                <a:tab pos="5754959" algn="l"/>
                <a:tab pos="6162531" algn="l"/>
                <a:tab pos="6570101" algn="l"/>
                <a:tab pos="6977673" algn="l"/>
                <a:tab pos="7385243" algn="l"/>
                <a:tab pos="7792814" algn="l"/>
                <a:tab pos="8200385" algn="l"/>
              </a:tabLst>
              <a:defRPr/>
            </a:pPr>
            <a:r>
              <a:rPr lang="cs-CZ" altLang="cs-CZ" sz="2900" dirty="0"/>
              <a:t>- </a:t>
            </a:r>
            <a:r>
              <a:rPr lang="cs-CZ" altLang="cs-CZ" sz="2900" b="1" dirty="0"/>
              <a:t>NEJMÉNĚ 60 minut</a:t>
            </a:r>
            <a:r>
              <a:rPr lang="cs-CZ" altLang="cs-CZ" sz="2900" dirty="0"/>
              <a:t> spontánní  AKTIVITY</a:t>
            </a:r>
          </a:p>
          <a:p>
            <a:pPr marL="391729" indent="-263553">
              <a:spcAft>
                <a:spcPts val="1293"/>
              </a:spcAft>
              <a:buClrTx/>
              <a:buSzPct val="45000"/>
              <a:buNone/>
              <a:tabLst>
                <a:tab pos="361486" algn="l"/>
                <a:tab pos="456538" algn="l"/>
                <a:tab pos="864108" algn="l"/>
                <a:tab pos="1271679" algn="l"/>
                <a:tab pos="1679250" algn="l"/>
                <a:tab pos="2086821" algn="l"/>
                <a:tab pos="2494392" algn="l"/>
                <a:tab pos="2901963" algn="l"/>
                <a:tab pos="3309534" algn="l"/>
                <a:tab pos="3717105" algn="l"/>
                <a:tab pos="4124676" algn="l"/>
                <a:tab pos="4532247" algn="l"/>
                <a:tab pos="4939817" algn="l"/>
                <a:tab pos="5347389" algn="l"/>
                <a:tab pos="5754959" algn="l"/>
                <a:tab pos="6162531" algn="l"/>
                <a:tab pos="6570101" algn="l"/>
                <a:tab pos="6977673" algn="l"/>
                <a:tab pos="7385243" algn="l"/>
                <a:tab pos="7792814" algn="l"/>
                <a:tab pos="8200385" algn="l"/>
              </a:tabLst>
              <a:defRPr/>
            </a:pPr>
            <a:r>
              <a:rPr lang="cs-CZ" altLang="cs-CZ" sz="2900" dirty="0"/>
              <a:t>OBSAH: různorodé dovednosti – základ složitějších</a:t>
            </a:r>
          </a:p>
          <a:p>
            <a:pPr marL="391729" indent="-263553">
              <a:spcAft>
                <a:spcPts val="1293"/>
              </a:spcAft>
              <a:buClrTx/>
              <a:buSzPct val="45000"/>
              <a:buNone/>
              <a:tabLst>
                <a:tab pos="361486" algn="l"/>
                <a:tab pos="456538" algn="l"/>
                <a:tab pos="864108" algn="l"/>
                <a:tab pos="1271679" algn="l"/>
                <a:tab pos="1679250" algn="l"/>
                <a:tab pos="2086821" algn="l"/>
                <a:tab pos="2494392" algn="l"/>
                <a:tab pos="2901963" algn="l"/>
                <a:tab pos="3309534" algn="l"/>
                <a:tab pos="3717105" algn="l"/>
                <a:tab pos="4124676" algn="l"/>
                <a:tab pos="4532247" algn="l"/>
                <a:tab pos="4939817" algn="l"/>
                <a:tab pos="5347389" algn="l"/>
                <a:tab pos="5754959" algn="l"/>
                <a:tab pos="6162531" algn="l"/>
                <a:tab pos="6570101" algn="l"/>
                <a:tab pos="6977673" algn="l"/>
                <a:tab pos="7385243" algn="l"/>
                <a:tab pos="7792814" algn="l"/>
                <a:tab pos="8200385" algn="l"/>
              </a:tabLst>
              <a:defRPr/>
            </a:pPr>
            <a:r>
              <a:rPr lang="cs-CZ" altLang="cs-CZ" sz="2900" dirty="0"/>
              <a:t>x max. 60 min. souvislého </a:t>
            </a:r>
            <a:r>
              <a:rPr lang="cs-CZ" altLang="cs-CZ" sz="2900" dirty="0" smtClean="0"/>
              <a:t>sezení</a:t>
            </a:r>
          </a:p>
          <a:p>
            <a:endParaRPr lang="cs-CZ" sz="2400" b="1" dirty="0" smtClean="0"/>
          </a:p>
          <a:p>
            <a:r>
              <a:rPr lang="cs-CZ" sz="2400" b="1" dirty="0" smtClean="0"/>
              <a:t>NEVYLUČOVAT DĚTI Z ČINNOSTI</a:t>
            </a:r>
            <a:endParaRPr lang="cs-CZ" altLang="cs-CZ" sz="2900" dirty="0"/>
          </a:p>
          <a:p>
            <a:pPr marL="391729" indent="-263553">
              <a:spcAft>
                <a:spcPts val="1293"/>
              </a:spcAft>
              <a:buClrTx/>
              <a:buSzPct val="45000"/>
              <a:buNone/>
              <a:tabLst>
                <a:tab pos="361486" algn="l"/>
                <a:tab pos="456538" algn="l"/>
                <a:tab pos="864108" algn="l"/>
                <a:tab pos="1271679" algn="l"/>
                <a:tab pos="1679250" algn="l"/>
                <a:tab pos="2086821" algn="l"/>
                <a:tab pos="2494392" algn="l"/>
                <a:tab pos="2901963" algn="l"/>
                <a:tab pos="3309534" algn="l"/>
                <a:tab pos="3717105" algn="l"/>
                <a:tab pos="4124676" algn="l"/>
                <a:tab pos="4532247" algn="l"/>
                <a:tab pos="4939817" algn="l"/>
                <a:tab pos="5347389" algn="l"/>
                <a:tab pos="5754959" algn="l"/>
                <a:tab pos="6162531" algn="l"/>
                <a:tab pos="6570101" algn="l"/>
                <a:tab pos="6977673" algn="l"/>
                <a:tab pos="7385243" algn="l"/>
                <a:tab pos="7792814" algn="l"/>
                <a:tab pos="8200385" algn="l"/>
              </a:tabLst>
              <a:defRPr/>
            </a:pPr>
            <a:endParaRPr lang="cs-CZ" altLang="cs-CZ" sz="2900" dirty="0"/>
          </a:p>
          <a:p>
            <a:pPr marL="391729" indent="-263553">
              <a:spcAft>
                <a:spcPts val="1293"/>
              </a:spcAft>
              <a:buClrTx/>
              <a:buSzPct val="45000"/>
              <a:buNone/>
              <a:tabLst>
                <a:tab pos="361486" algn="l"/>
                <a:tab pos="456538" algn="l"/>
                <a:tab pos="864108" algn="l"/>
                <a:tab pos="1271679" algn="l"/>
                <a:tab pos="1679250" algn="l"/>
                <a:tab pos="2086821" algn="l"/>
                <a:tab pos="2494392" algn="l"/>
                <a:tab pos="2901963" algn="l"/>
                <a:tab pos="3309534" algn="l"/>
                <a:tab pos="3717105" algn="l"/>
                <a:tab pos="4124676" algn="l"/>
                <a:tab pos="4532247" algn="l"/>
                <a:tab pos="4939817" algn="l"/>
                <a:tab pos="5347389" algn="l"/>
                <a:tab pos="5754959" algn="l"/>
                <a:tab pos="6162531" algn="l"/>
                <a:tab pos="6570101" algn="l"/>
                <a:tab pos="6977673" algn="l"/>
                <a:tab pos="7385243" algn="l"/>
                <a:tab pos="7792814" algn="l"/>
                <a:tab pos="8200385" algn="l"/>
              </a:tabLst>
              <a:defRPr/>
            </a:pPr>
            <a:endParaRPr lang="cs-CZ" altLang="cs-CZ" dirty="0"/>
          </a:p>
          <a:p>
            <a:pPr marL="391729" indent="-263553">
              <a:spcAft>
                <a:spcPts val="1293"/>
              </a:spcAft>
              <a:buClrTx/>
              <a:buSzPct val="45000"/>
              <a:buNone/>
              <a:tabLst>
                <a:tab pos="361486" algn="l"/>
                <a:tab pos="456538" algn="l"/>
                <a:tab pos="864108" algn="l"/>
                <a:tab pos="1271679" algn="l"/>
                <a:tab pos="1679250" algn="l"/>
                <a:tab pos="2086821" algn="l"/>
                <a:tab pos="2494392" algn="l"/>
                <a:tab pos="2901963" algn="l"/>
                <a:tab pos="3309534" algn="l"/>
                <a:tab pos="3717105" algn="l"/>
                <a:tab pos="4124676" algn="l"/>
                <a:tab pos="4532247" algn="l"/>
                <a:tab pos="4939817" algn="l"/>
                <a:tab pos="5347389" algn="l"/>
                <a:tab pos="5754959" algn="l"/>
                <a:tab pos="6162531" algn="l"/>
                <a:tab pos="6570101" algn="l"/>
                <a:tab pos="6977673" algn="l"/>
                <a:tab pos="7385243" algn="l"/>
                <a:tab pos="7792814" algn="l"/>
                <a:tab pos="8200385" algn="l"/>
              </a:tabLst>
              <a:defRPr/>
            </a:pPr>
            <a:endParaRPr lang="cs-CZ" altLang="cs-CZ" dirty="0"/>
          </a:p>
          <a:p>
            <a:pPr marL="391729" indent="-263553">
              <a:spcAft>
                <a:spcPts val="1293"/>
              </a:spcAft>
              <a:buClrTx/>
              <a:buSzPct val="45000"/>
              <a:buNone/>
              <a:tabLst>
                <a:tab pos="361486" algn="l"/>
                <a:tab pos="456538" algn="l"/>
                <a:tab pos="864108" algn="l"/>
                <a:tab pos="1271679" algn="l"/>
                <a:tab pos="1679250" algn="l"/>
                <a:tab pos="2086821" algn="l"/>
                <a:tab pos="2494392" algn="l"/>
                <a:tab pos="2901963" algn="l"/>
                <a:tab pos="3309534" algn="l"/>
                <a:tab pos="3717105" algn="l"/>
                <a:tab pos="4124676" algn="l"/>
                <a:tab pos="4532247" algn="l"/>
                <a:tab pos="4939817" algn="l"/>
                <a:tab pos="5347389" algn="l"/>
                <a:tab pos="5754959" algn="l"/>
                <a:tab pos="6162531" algn="l"/>
                <a:tab pos="6570101" algn="l"/>
                <a:tab pos="6977673" algn="l"/>
                <a:tab pos="7385243" algn="l"/>
                <a:tab pos="7792814" algn="l"/>
                <a:tab pos="8200385" algn="l"/>
              </a:tabLst>
              <a:defRPr/>
            </a:pPr>
            <a:endParaRPr lang="cs-CZ" altLang="cs-CZ" dirty="0"/>
          </a:p>
          <a:p>
            <a:pPr marL="391729" indent="-263553">
              <a:spcAft>
                <a:spcPts val="1293"/>
              </a:spcAft>
              <a:buClrTx/>
              <a:buSzPct val="45000"/>
              <a:buNone/>
              <a:tabLst>
                <a:tab pos="361486" algn="l"/>
                <a:tab pos="456538" algn="l"/>
                <a:tab pos="864108" algn="l"/>
                <a:tab pos="1271679" algn="l"/>
                <a:tab pos="1679250" algn="l"/>
                <a:tab pos="2086821" algn="l"/>
                <a:tab pos="2494392" algn="l"/>
                <a:tab pos="2901963" algn="l"/>
                <a:tab pos="3309534" algn="l"/>
                <a:tab pos="3717105" algn="l"/>
                <a:tab pos="4124676" algn="l"/>
                <a:tab pos="4532247" algn="l"/>
                <a:tab pos="4939817" algn="l"/>
                <a:tab pos="5347389" algn="l"/>
                <a:tab pos="5754959" algn="l"/>
                <a:tab pos="6162531" algn="l"/>
                <a:tab pos="6570101" algn="l"/>
                <a:tab pos="6977673" algn="l"/>
                <a:tab pos="7385243" algn="l"/>
                <a:tab pos="7792814" algn="l"/>
                <a:tab pos="8200385" algn="l"/>
              </a:tabLst>
              <a:defRPr/>
            </a:pPr>
            <a:endParaRPr lang="cs-CZ" altLang="cs-CZ" dirty="0"/>
          </a:p>
        </p:txBody>
      </p:sp>
    </p:spTree>
    <p:extLst>
      <p:ext uri="{BB962C8B-B14F-4D97-AF65-F5344CB8AC3E}">
        <p14:creationId xmlns="" xmlns:p14="http://schemas.microsoft.com/office/powerpoint/2010/main" val="350274547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MOTORICKÉ BENEFITY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599" y="1600201"/>
            <a:ext cx="10559143" cy="5050970"/>
          </a:xfrm>
        </p:spPr>
        <p:txBody>
          <a:bodyPr>
            <a:normAutofit fontScale="55000" lnSpcReduction="20000"/>
          </a:bodyPr>
          <a:lstStyle/>
          <a:p>
            <a:pPr indent="-314325">
              <a:spcAft>
                <a:spcPts val="1425"/>
              </a:spcAft>
              <a:buClr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  <a:tab pos="9883775" algn="l"/>
              </a:tabLst>
              <a:defRPr/>
            </a:pPr>
            <a:r>
              <a:rPr lang="cs-CZ" altLang="cs-CZ" b="1" dirty="0"/>
              <a:t>POHYB – ZVLÁDÁNÍ VLASTNÍHO TĚLA </a:t>
            </a:r>
          </a:p>
          <a:p>
            <a:pPr indent="-314325">
              <a:spcAft>
                <a:spcPts val="1425"/>
              </a:spcAft>
              <a:buClr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  <a:tab pos="9883775" algn="l"/>
              </a:tabLst>
              <a:defRPr/>
            </a:pPr>
            <a:r>
              <a:rPr lang="cs-CZ" altLang="cs-CZ" b="1" dirty="0"/>
              <a:t>                 ROZVÍJENÍ POHYBOVÝCH </a:t>
            </a:r>
            <a:r>
              <a:rPr lang="cs-CZ" altLang="cs-CZ" b="1" dirty="0">
                <a:solidFill>
                  <a:srgbClr val="00FFFF"/>
                </a:solidFill>
              </a:rPr>
              <a:t>SCHOPNOSTÍ -</a:t>
            </a:r>
          </a:p>
          <a:p>
            <a:pPr indent="-314325">
              <a:spcAft>
                <a:spcPts val="1425"/>
              </a:spcAft>
              <a:buClr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  <a:tab pos="9883775" algn="l"/>
              </a:tabLst>
              <a:defRPr/>
            </a:pPr>
            <a:r>
              <a:rPr lang="cs-CZ" altLang="cs-CZ" b="1" dirty="0"/>
              <a:t>                 UČENÍ SE </a:t>
            </a:r>
            <a:r>
              <a:rPr lang="cs-CZ" altLang="cs-CZ" b="1" dirty="0">
                <a:solidFill>
                  <a:srgbClr val="FF0000"/>
                </a:solidFill>
              </a:rPr>
              <a:t>DOVEDNOSTEM</a:t>
            </a:r>
          </a:p>
          <a:p>
            <a:pPr indent="-314325">
              <a:spcAft>
                <a:spcPts val="1425"/>
              </a:spcAft>
              <a:buClr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  <a:tab pos="9883775" algn="l"/>
              </a:tabLst>
              <a:defRPr/>
            </a:pPr>
            <a:r>
              <a:rPr lang="cs-CZ" altLang="cs-CZ" b="1" dirty="0"/>
              <a:t>SCHOPNOSTI – ZDATNOST, OBRATNOST - ZVLÁDÁNÍ NÁROKŮ</a:t>
            </a:r>
          </a:p>
          <a:p>
            <a:pPr indent="-314325">
              <a:spcAft>
                <a:spcPts val="1425"/>
              </a:spcAft>
              <a:buClr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  <a:tab pos="9883775" algn="l"/>
              </a:tabLst>
              <a:defRPr/>
            </a:pPr>
            <a:r>
              <a:rPr lang="cs-CZ" altLang="cs-CZ" b="1" dirty="0"/>
              <a:t>DOVEDNOSTI –  OBRATNOST - ZVLÁDÁNÍ SITUACÍ</a:t>
            </a:r>
          </a:p>
          <a:p>
            <a:pPr indent="-314325">
              <a:spcAft>
                <a:spcPts val="1425"/>
              </a:spcAft>
              <a:buClr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  <a:tab pos="9883775" algn="l"/>
              </a:tabLst>
              <a:defRPr/>
            </a:pPr>
            <a:r>
              <a:rPr lang="cs-CZ" altLang="cs-CZ" sz="36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DOVEDNOSTI – VLIV NA BIO-PSYCHO-SOCIÁLNÍ OBLASTI</a:t>
            </a:r>
          </a:p>
          <a:p>
            <a:pPr indent="-314325">
              <a:spcAft>
                <a:spcPts val="1425"/>
              </a:spcAft>
              <a:buClr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  <a:tab pos="9883775" algn="l"/>
              </a:tabLst>
              <a:defRPr/>
            </a:pPr>
            <a:endParaRPr lang="cs-CZ" altLang="cs-CZ" sz="1600" dirty="0"/>
          </a:p>
          <a:p>
            <a:pPr indent="-314325">
              <a:spcAft>
                <a:spcPts val="1425"/>
              </a:spcAft>
              <a:buClr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  <a:tab pos="9883775" algn="l"/>
              </a:tabLst>
              <a:defRPr/>
            </a:pPr>
            <a:r>
              <a:rPr lang="cs-CZ" altLang="cs-CZ" sz="3200" b="1" dirty="0"/>
              <a:t>SOUČASNÉ VLIVY – OMEZENÍ:</a:t>
            </a:r>
          </a:p>
          <a:p>
            <a:pPr indent="-314325">
              <a:spcAft>
                <a:spcPts val="1425"/>
              </a:spcAft>
              <a:buClr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  <a:tab pos="9883775" algn="l"/>
              </a:tabLst>
              <a:defRPr/>
            </a:pPr>
            <a:r>
              <a:rPr lang="cs-CZ" altLang="cs-CZ" sz="3200" b="1" dirty="0"/>
              <a:t>nezvládnutí vlastního těla – motorická neobratnost</a:t>
            </a:r>
          </a:p>
          <a:p>
            <a:pPr indent="-314325">
              <a:spcAft>
                <a:spcPts val="1425"/>
              </a:spcAft>
              <a:buClr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  <a:tab pos="9883775" algn="l"/>
              </a:tabLst>
              <a:defRPr/>
            </a:pPr>
            <a:r>
              <a:rPr lang="cs-CZ" altLang="cs-CZ" sz="3200" b="1" dirty="0"/>
              <a:t>úrazy............. ochranářská výchova</a:t>
            </a:r>
          </a:p>
          <a:p>
            <a:pPr indent="-314325">
              <a:spcAft>
                <a:spcPts val="1425"/>
              </a:spcAft>
              <a:buClr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  <a:tab pos="9883775" algn="l"/>
              </a:tabLst>
              <a:defRPr/>
            </a:pPr>
            <a:r>
              <a:rPr lang="cs-CZ" altLang="cs-CZ" sz="44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DOVEDNOSTI </a:t>
            </a:r>
            <a:r>
              <a:rPr lang="cs-CZ" altLang="cs-CZ" sz="4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– VLIV NA ZPŮSOB ŽIVOTA (Pfeifer, 2008)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1422623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BIOLOGICKÉ BENEFITY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431800" indent="-290513">
              <a:spcAft>
                <a:spcPts val="1425"/>
              </a:spcAft>
              <a:buClrTx/>
              <a:buSzPct val="45000"/>
              <a:buNone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  <a:defRPr/>
            </a:pPr>
            <a:r>
              <a:rPr lang="cs-CZ" altLang="cs-CZ" dirty="0"/>
              <a:t>POHYB –---růst a vývoj těla</a:t>
            </a:r>
          </a:p>
          <a:p>
            <a:pPr marL="431800" indent="-290513">
              <a:spcAft>
                <a:spcPts val="1425"/>
              </a:spcAft>
              <a:buClrTx/>
              <a:buSzPct val="45000"/>
              <a:buNone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  <a:defRPr/>
            </a:pPr>
            <a:r>
              <a:rPr lang="cs-CZ" altLang="cs-CZ" dirty="0"/>
              <a:t>POHYB ---- funkce orgánů těla</a:t>
            </a:r>
          </a:p>
          <a:p>
            <a:pPr marL="431800" indent="-290513">
              <a:spcAft>
                <a:spcPts val="1425"/>
              </a:spcAft>
              <a:buClrTx/>
              <a:buSzPct val="45000"/>
              <a:buNone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  <a:defRPr/>
            </a:pPr>
            <a:r>
              <a:rPr lang="cs-CZ" altLang="cs-CZ" dirty="0"/>
              <a:t>POHYB –-- vytváření asociační sítě v CNS </a:t>
            </a:r>
          </a:p>
          <a:p>
            <a:pPr marL="431800" indent="-290513">
              <a:spcAft>
                <a:spcPts val="1425"/>
              </a:spcAft>
              <a:buClrTx/>
              <a:buSzPct val="45000"/>
              <a:buNone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  <a:defRPr/>
            </a:pPr>
            <a:r>
              <a:rPr lang="cs-CZ" altLang="cs-CZ" b="1" dirty="0"/>
              <a:t>SOUČASNÉ VLIVY – SOUČASNÝ ŽIVOT:</a:t>
            </a:r>
          </a:p>
          <a:p>
            <a:pPr marL="398463" indent="-293688">
              <a:spcAft>
                <a:spcPts val="1425"/>
              </a:spcAft>
              <a:buSzPct val="45000"/>
              <a:buFont typeface="Wingdings" panose="05000000000000000000" pitchFamily="2" charset="2"/>
              <a:buChar char=""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  <a:defRPr/>
            </a:pPr>
            <a:r>
              <a:rPr lang="cs-CZ" altLang="cs-CZ" dirty="0"/>
              <a:t>svalová tkáň se nerozvíjí dle genetického potenciálu</a:t>
            </a:r>
          </a:p>
          <a:p>
            <a:pPr marL="398463" indent="-293688">
              <a:spcAft>
                <a:spcPts val="1425"/>
              </a:spcAft>
              <a:buSzPct val="45000"/>
              <a:buFont typeface="Wingdings" panose="05000000000000000000" pitchFamily="2" charset="2"/>
              <a:buChar char=""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  <a:defRPr/>
            </a:pPr>
            <a:r>
              <a:rPr lang="cs-CZ" altLang="cs-CZ" dirty="0"/>
              <a:t>snížení aerobní kapacity</a:t>
            </a:r>
          </a:p>
          <a:p>
            <a:pPr marL="398463" indent="-293688">
              <a:spcAft>
                <a:spcPts val="1425"/>
              </a:spcAft>
              <a:buSzPct val="45000"/>
              <a:buFont typeface="Wingdings" panose="05000000000000000000" pitchFamily="2" charset="2"/>
              <a:buChar char=""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  <a:defRPr/>
            </a:pPr>
            <a:r>
              <a:rPr lang="cs-CZ" altLang="cs-CZ" dirty="0"/>
              <a:t>snížení motorické obratnosti</a:t>
            </a:r>
          </a:p>
          <a:p>
            <a:pPr marL="431800" indent="-290513">
              <a:spcAft>
                <a:spcPts val="1425"/>
              </a:spcAft>
              <a:buClrTx/>
              <a:buSzPct val="45000"/>
              <a:buNone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  <a:defRPr/>
            </a:pPr>
            <a:r>
              <a:rPr lang="cs-CZ" altLang="cs-CZ" dirty="0"/>
              <a:t>…..... DŮSLEDKY   !!!!!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1914868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DŮSLEDKY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431800" indent="-290513">
              <a:spcAft>
                <a:spcPts val="1425"/>
              </a:spcAft>
              <a:buClrTx/>
              <a:buSzPct val="45000"/>
              <a:buNone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</a:pPr>
            <a:r>
              <a:rPr lang="cs-CZ" altLang="cs-CZ" b="1" dirty="0"/>
              <a:t>ZDRAVOTNÍ </a:t>
            </a:r>
          </a:p>
          <a:p>
            <a:pPr marL="431800" indent="-290513">
              <a:spcAft>
                <a:spcPts val="1425"/>
              </a:spcAft>
              <a:buClrTx/>
              <a:buSzPct val="45000"/>
              <a:buNone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</a:pPr>
            <a:r>
              <a:rPr lang="cs-CZ" altLang="cs-CZ" b="1" dirty="0"/>
              <a:t>   – </a:t>
            </a:r>
            <a:r>
              <a:rPr lang="cs-CZ" altLang="cs-CZ" dirty="0"/>
              <a:t>nízká tělesná zdatnost  a obratnost–    </a:t>
            </a:r>
          </a:p>
          <a:p>
            <a:pPr marL="431800" indent="-290513">
              <a:spcAft>
                <a:spcPts val="1425"/>
              </a:spcAft>
              <a:buClrTx/>
              <a:buSzPct val="45000"/>
              <a:buNone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</a:pPr>
            <a:r>
              <a:rPr lang="cs-CZ" altLang="cs-CZ" dirty="0"/>
              <a:t>      neschopnost vyrovnat se s nároky okolí</a:t>
            </a:r>
          </a:p>
          <a:p>
            <a:pPr marL="431800" indent="-290513">
              <a:spcAft>
                <a:spcPts val="1425"/>
              </a:spcAft>
              <a:buClrTx/>
              <a:buSzPct val="45000"/>
              <a:buNone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</a:pPr>
            <a:endParaRPr lang="cs-CZ" altLang="cs-CZ" b="1" dirty="0"/>
          </a:p>
          <a:p>
            <a:pPr marL="431800" indent="-290513">
              <a:spcAft>
                <a:spcPts val="1425"/>
              </a:spcAft>
              <a:buClrTx/>
              <a:buSzPct val="45000"/>
              <a:buNone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</a:pPr>
            <a:r>
              <a:rPr lang="cs-CZ" altLang="cs-CZ" b="1" dirty="0"/>
              <a:t>               </a:t>
            </a:r>
            <a:r>
              <a:rPr lang="cs-CZ" altLang="cs-CZ" dirty="0"/>
              <a:t>  OBEZITA               srdečně cévní</a:t>
            </a:r>
          </a:p>
          <a:p>
            <a:pPr marL="431800" indent="-290513">
              <a:spcAft>
                <a:spcPts val="1425"/>
              </a:spcAft>
              <a:buClrTx/>
              <a:buSzPct val="45000"/>
              <a:buNone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</a:pPr>
            <a:r>
              <a:rPr lang="cs-CZ" altLang="cs-CZ" dirty="0"/>
              <a:t>                                               metabolické</a:t>
            </a:r>
          </a:p>
          <a:p>
            <a:pPr marL="431800" indent="-290513">
              <a:spcAft>
                <a:spcPts val="1425"/>
              </a:spcAft>
              <a:buClrTx/>
              <a:buSzPct val="45000"/>
              <a:buNone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</a:pPr>
            <a:r>
              <a:rPr lang="cs-CZ" altLang="cs-CZ" dirty="0"/>
              <a:t>                                               ortopedické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4121710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PSYCHOLOGICKÉ BENEFITY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431800" indent="-290513">
              <a:spcAft>
                <a:spcPts val="1425"/>
              </a:spcAft>
              <a:buClrTx/>
              <a:buSzPct val="45000"/>
              <a:buNone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</a:pPr>
            <a:r>
              <a:rPr lang="cs-CZ" altLang="cs-CZ" dirty="0"/>
              <a:t>Pohyb – poznávání sebe, vlastního těla, </a:t>
            </a:r>
          </a:p>
          <a:p>
            <a:pPr marL="431800" indent="-290513">
              <a:spcAft>
                <a:spcPts val="1425"/>
              </a:spcAft>
              <a:buClrTx/>
              <a:buSzPct val="45000"/>
              <a:buNone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</a:pPr>
            <a:r>
              <a:rPr lang="cs-CZ" altLang="cs-CZ" dirty="0"/>
              <a:t>           – poznávání světa, orientace ve světě</a:t>
            </a:r>
          </a:p>
          <a:p>
            <a:pPr marL="431800" indent="-290513">
              <a:spcAft>
                <a:spcPts val="1425"/>
              </a:spcAft>
              <a:buClrTx/>
              <a:buSzPct val="45000"/>
              <a:buNone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</a:pPr>
            <a:r>
              <a:rPr lang="cs-CZ" altLang="cs-CZ" b="1" dirty="0"/>
              <a:t>OSOBNOSTNÍ ROZVOJ</a:t>
            </a:r>
          </a:p>
          <a:p>
            <a:pPr marL="431800" indent="-290513">
              <a:spcAft>
                <a:spcPts val="1425"/>
              </a:spcAft>
              <a:buClrTx/>
              <a:buSzPct val="45000"/>
              <a:buNone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</a:pPr>
            <a:r>
              <a:rPr lang="cs-CZ" altLang="cs-CZ" dirty="0"/>
              <a:t>                VNÍMÁNÍ</a:t>
            </a:r>
          </a:p>
          <a:p>
            <a:pPr marL="431800" indent="-290513">
              <a:spcAft>
                <a:spcPts val="1425"/>
              </a:spcAft>
              <a:buClrTx/>
              <a:buSzPct val="45000"/>
              <a:buNone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</a:pPr>
            <a:r>
              <a:rPr lang="cs-CZ" altLang="cs-CZ" dirty="0"/>
              <a:t>                MYŠLENÍ</a:t>
            </a:r>
          </a:p>
          <a:p>
            <a:pPr marL="431800" indent="-290513">
              <a:spcAft>
                <a:spcPts val="1425"/>
              </a:spcAft>
              <a:buClrTx/>
              <a:buSzPct val="45000"/>
              <a:buNone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</a:pPr>
            <a:r>
              <a:rPr lang="cs-CZ" altLang="cs-CZ" dirty="0"/>
              <a:t>                VŮLE</a:t>
            </a:r>
          </a:p>
          <a:p>
            <a:pPr marL="431800" indent="-290513">
              <a:spcAft>
                <a:spcPts val="1425"/>
              </a:spcAft>
              <a:buClrTx/>
              <a:buSzPct val="45000"/>
              <a:buNone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</a:pPr>
            <a:r>
              <a:rPr lang="cs-CZ" altLang="cs-CZ" b="1" dirty="0">
                <a:solidFill>
                  <a:srgbClr val="CC0066"/>
                </a:solidFill>
              </a:rPr>
              <a:t>EMOCE, PROŽÍVÁNÍ, VNÍMÁNÍ SEBE, SEBEPOJETÍ  A  SEBEHODNOCENÍ</a:t>
            </a:r>
          </a:p>
          <a:p>
            <a:pPr marL="431800" indent="-290513">
              <a:spcAft>
                <a:spcPts val="1425"/>
              </a:spcAft>
              <a:buClrTx/>
              <a:buNone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</a:pPr>
            <a:r>
              <a:rPr lang="cs-CZ" altLang="cs-CZ" sz="2800" b="1" u="sng" dirty="0"/>
              <a:t>                                                  propojení v RVP PV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974420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SOCIÁLNÍ BENEFITY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431800" indent="-290513">
              <a:spcAft>
                <a:spcPts val="1425"/>
              </a:spcAft>
              <a:buClrTx/>
              <a:buSzPct val="45000"/>
              <a:buNone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  <a:tab pos="9434513" algn="l"/>
              </a:tabLst>
            </a:pPr>
            <a:r>
              <a:rPr lang="cs-CZ" altLang="cs-CZ" b="1" dirty="0"/>
              <a:t>TĚLO A POHYB – vytváření kontaktů </a:t>
            </a:r>
          </a:p>
          <a:p>
            <a:pPr marL="431800" indent="-290513">
              <a:spcAft>
                <a:spcPts val="1425"/>
              </a:spcAft>
              <a:buClrTx/>
              <a:buSzPct val="45000"/>
              <a:buNone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  <a:tab pos="9434513" algn="l"/>
              </a:tabLst>
            </a:pPr>
            <a:r>
              <a:rPr lang="cs-CZ" altLang="cs-CZ" b="1" dirty="0"/>
              <a:t> – socializace od raného věku - </a:t>
            </a:r>
            <a:r>
              <a:rPr lang="cs-CZ" altLang="cs-CZ" b="1" dirty="0">
                <a:solidFill>
                  <a:srgbClr val="FF0000"/>
                </a:solidFill>
              </a:rPr>
              <a:t>kontakt přes tělo</a:t>
            </a:r>
            <a:r>
              <a:rPr lang="cs-CZ" altLang="cs-CZ" b="1" dirty="0"/>
              <a:t> - blízcí (RODINA) </a:t>
            </a:r>
          </a:p>
          <a:p>
            <a:pPr marL="431800" indent="-290513">
              <a:spcAft>
                <a:spcPts val="1425"/>
              </a:spcAft>
              <a:buClrTx/>
              <a:buSzPct val="45000"/>
              <a:buNone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  <a:tab pos="9434513" algn="l"/>
              </a:tabLst>
            </a:pPr>
            <a:r>
              <a:rPr lang="cs-CZ" altLang="cs-CZ" b="1" dirty="0"/>
              <a:t> - dotýkání, manipulace + komunikace   </a:t>
            </a:r>
          </a:p>
          <a:p>
            <a:pPr marL="431800" indent="-290513">
              <a:spcAft>
                <a:spcPts val="1425"/>
              </a:spcAft>
              <a:buClrTx/>
              <a:buSzPct val="45000"/>
              <a:buNone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  <a:tab pos="9434513" algn="l"/>
              </a:tabLst>
            </a:pPr>
            <a:endParaRPr lang="cs-CZ" altLang="cs-CZ" b="1" dirty="0"/>
          </a:p>
          <a:p>
            <a:pPr marL="431800" indent="-290513">
              <a:spcAft>
                <a:spcPts val="1425"/>
              </a:spcAft>
              <a:buClrTx/>
              <a:buSzPct val="45000"/>
              <a:buNone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  <a:tab pos="9434513" algn="l"/>
              </a:tabLst>
            </a:pPr>
            <a:r>
              <a:rPr lang="cs-CZ" altLang="cs-CZ" b="1" dirty="0"/>
              <a:t>HRA, POHYB - další vztahy (</a:t>
            </a:r>
            <a:r>
              <a:rPr lang="cs-CZ" altLang="cs-CZ" b="1" dirty="0">
                <a:solidFill>
                  <a:srgbClr val="0000FF"/>
                </a:solidFill>
              </a:rPr>
              <a:t>rodina, hřiště, instituce - MŠ...</a:t>
            </a:r>
            <a:r>
              <a:rPr lang="cs-CZ" altLang="cs-CZ" b="1" dirty="0"/>
              <a:t>)</a:t>
            </a:r>
          </a:p>
          <a:p>
            <a:pPr marL="431800" indent="-290513">
              <a:spcAft>
                <a:spcPts val="1425"/>
              </a:spcAft>
              <a:buClrTx/>
              <a:buNone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  <a:tab pos="9434513" algn="l"/>
              </a:tabLst>
            </a:pPr>
            <a:r>
              <a:rPr lang="cs-CZ" altLang="cs-CZ" b="1" dirty="0"/>
              <a:t>  komunikace - neverbální...... verbální  </a:t>
            </a:r>
          </a:p>
          <a:p>
            <a:pPr marL="431800" indent="-290513">
              <a:spcAft>
                <a:spcPts val="1425"/>
              </a:spcAft>
              <a:buClrTx/>
              <a:buSzPct val="45000"/>
              <a:buNone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  <a:tab pos="9434513" algn="l"/>
              </a:tabLst>
            </a:pPr>
            <a:r>
              <a:rPr lang="cs-CZ" altLang="cs-CZ" b="1" dirty="0"/>
              <a:t>SPORT –  náležitost ke skupině</a:t>
            </a:r>
          </a:p>
          <a:p>
            <a:pPr marL="431800" indent="-290513">
              <a:spcAft>
                <a:spcPts val="1425"/>
              </a:spcAft>
              <a:buClrTx/>
              <a:buNone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  <a:tab pos="9434513" algn="l"/>
              </a:tabLst>
            </a:pPr>
            <a:r>
              <a:rPr lang="cs-CZ" altLang="cs-CZ" b="1" dirty="0"/>
              <a:t>  </a:t>
            </a:r>
            <a:r>
              <a:rPr lang="cs-CZ" altLang="cs-CZ" b="1" dirty="0">
                <a:solidFill>
                  <a:srgbClr val="FF0000"/>
                </a:solidFill>
              </a:rPr>
              <a:t>…...vztahy na celý život  -  ZPŮSOB ŽIVOTA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3386143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ŠKOLA A ZDRAVÍ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FontTx/>
              <a:buNone/>
            </a:pPr>
            <a:r>
              <a:rPr lang="cs-CZ" dirty="0" smtClean="0">
                <a:solidFill>
                  <a:srgbClr val="00FFFF"/>
                </a:solidFill>
              </a:rPr>
              <a:t>Teorie </a:t>
            </a:r>
            <a:r>
              <a:rPr lang="cs-CZ" dirty="0" err="1" smtClean="0">
                <a:solidFill>
                  <a:srgbClr val="00FFFF"/>
                </a:solidFill>
              </a:rPr>
              <a:t>Antonovského</a:t>
            </a:r>
            <a:r>
              <a:rPr lang="cs-CZ" dirty="0" smtClean="0">
                <a:solidFill>
                  <a:srgbClr val="00FFFF"/>
                </a:solidFill>
              </a:rPr>
              <a:t> </a:t>
            </a:r>
            <a:r>
              <a:rPr lang="cs-CZ" dirty="0" smtClean="0"/>
              <a:t>-</a:t>
            </a:r>
            <a:r>
              <a:rPr lang="cs-CZ" sz="3200" b="1" dirty="0" smtClean="0"/>
              <a:t> SENCE OF COHERENCE</a:t>
            </a:r>
            <a:endParaRPr lang="cs-CZ" dirty="0" smtClean="0">
              <a:sym typeface="Wingdings" panose="05000000000000000000" pitchFamily="2" charset="2"/>
            </a:endParaRPr>
          </a:p>
          <a:p>
            <a:r>
              <a:rPr lang="en-US" sz="3200" b="1" dirty="0" smtClean="0"/>
              <a:t>1. the </a:t>
            </a:r>
            <a:r>
              <a:rPr lang="en-US" sz="3200" b="1" dirty="0" err="1" smtClean="0"/>
              <a:t>sence</a:t>
            </a:r>
            <a:r>
              <a:rPr lang="en-US" sz="3200" b="1" dirty="0" smtClean="0"/>
              <a:t> of comprehensibility-SROZUMITELNOSTI, </a:t>
            </a:r>
            <a:r>
              <a:rPr lang="cs-CZ" sz="3200" b="1" dirty="0" smtClean="0"/>
              <a:t>POCHOPITELNOSTI </a:t>
            </a:r>
          </a:p>
          <a:p>
            <a:endParaRPr lang="pl-PL" sz="3200" b="1" dirty="0" smtClean="0"/>
          </a:p>
          <a:p>
            <a:r>
              <a:rPr lang="en-US" sz="3200" b="1" dirty="0" smtClean="0"/>
              <a:t>2. the </a:t>
            </a:r>
            <a:r>
              <a:rPr lang="en-US" sz="3200" b="1" dirty="0" err="1" smtClean="0"/>
              <a:t>sence</a:t>
            </a:r>
            <a:r>
              <a:rPr lang="en-US" sz="3200" b="1" dirty="0" smtClean="0"/>
              <a:t> of manageability </a:t>
            </a:r>
            <a:endParaRPr lang="cs-CZ" sz="3200" b="1" dirty="0" smtClean="0"/>
          </a:p>
          <a:p>
            <a:endParaRPr lang="en-US" sz="3200" b="1" dirty="0" smtClean="0"/>
          </a:p>
          <a:p>
            <a:r>
              <a:rPr lang="en-US" sz="3200" b="1" dirty="0" smtClean="0"/>
              <a:t>3. the </a:t>
            </a:r>
            <a:r>
              <a:rPr lang="en-US" sz="3200" b="1" dirty="0" err="1" smtClean="0"/>
              <a:t>sence</a:t>
            </a:r>
            <a:r>
              <a:rPr lang="en-US" sz="3200" b="1" dirty="0" smtClean="0"/>
              <a:t> of </a:t>
            </a:r>
            <a:r>
              <a:rPr lang="en-US" sz="3200" b="1" dirty="0" err="1" smtClean="0"/>
              <a:t>meaningfullness</a:t>
            </a:r>
            <a:endParaRPr lang="en-US" sz="3200" b="1" dirty="0" smtClean="0"/>
          </a:p>
          <a:p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SOUČASNÉ VLIVY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431800" indent="-290513">
              <a:spcAft>
                <a:spcPts val="1425"/>
              </a:spcAft>
              <a:buClrTx/>
              <a:buSzPct val="45000"/>
              <a:buNone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  <a:defRPr/>
            </a:pPr>
            <a:r>
              <a:rPr lang="cs-CZ" altLang="cs-CZ" b="1" dirty="0"/>
              <a:t>MIKRORODINY ….... JEDINÁČCI</a:t>
            </a:r>
          </a:p>
          <a:p>
            <a:pPr marL="431800" indent="-290513">
              <a:spcAft>
                <a:spcPts val="1425"/>
              </a:spcAft>
              <a:buClrTx/>
              <a:buSzPct val="45000"/>
              <a:buNone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  <a:defRPr/>
            </a:pPr>
            <a:r>
              <a:rPr lang="cs-CZ" altLang="cs-CZ" b="1" dirty="0"/>
              <a:t>x VELKÉ SKUPINY – HROMADNÁ VÝCHOVA</a:t>
            </a:r>
          </a:p>
          <a:p>
            <a:pPr marL="431800" indent="-290513">
              <a:spcAft>
                <a:spcPts val="1425"/>
              </a:spcAft>
              <a:buClrTx/>
              <a:buSzPct val="45000"/>
              <a:buNone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  <a:defRPr/>
            </a:pPr>
            <a:endParaRPr lang="cs-CZ" altLang="cs-CZ" b="1" dirty="0"/>
          </a:p>
          <a:p>
            <a:pPr marL="431800" indent="-290513">
              <a:spcAft>
                <a:spcPts val="1425"/>
              </a:spcAft>
              <a:buClrTx/>
              <a:buSzPct val="45000"/>
              <a:buNone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  <a:defRPr/>
            </a:pPr>
            <a:r>
              <a:rPr lang="cs-CZ" altLang="cs-CZ" b="1" dirty="0"/>
              <a:t>VIRTUÁLNÍ SVĚT A PROŽÍVÁNÍ</a:t>
            </a:r>
          </a:p>
          <a:p>
            <a:pPr marL="398463" indent="-293688">
              <a:spcAft>
                <a:spcPts val="1425"/>
              </a:spcAft>
              <a:buSzPct val="45000"/>
              <a:buFont typeface="Wingdings" panose="05000000000000000000" pitchFamily="2" charset="2"/>
              <a:buChar char=""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  <a:defRPr/>
            </a:pPr>
            <a:r>
              <a:rPr lang="cs-CZ" altLang="cs-CZ" dirty="0"/>
              <a:t>mimo realitu – reálný svět, překážky (vnímání, myšlení)</a:t>
            </a:r>
          </a:p>
          <a:p>
            <a:pPr marL="398463" indent="-293688">
              <a:spcAft>
                <a:spcPts val="1425"/>
              </a:spcAft>
              <a:buSzPct val="45000"/>
              <a:buFont typeface="Wingdings" panose="05000000000000000000" pitchFamily="2" charset="2"/>
              <a:buChar char=""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  <a:defRPr/>
            </a:pPr>
            <a:r>
              <a:rPr lang="cs-CZ" altLang="cs-CZ" dirty="0"/>
              <a:t>neumí reálně řešit situace – představa (vůle)</a:t>
            </a:r>
          </a:p>
          <a:p>
            <a:pPr marL="398463" indent="-293688">
              <a:spcAft>
                <a:spcPts val="1425"/>
              </a:spcAft>
              <a:buSzPct val="45000"/>
              <a:buFont typeface="Wingdings" panose="05000000000000000000" pitchFamily="2" charset="2"/>
              <a:buChar char=""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  <a:defRPr/>
            </a:pPr>
            <a:r>
              <a:rPr lang="cs-CZ" altLang="cs-CZ" dirty="0"/>
              <a:t>neumí komunikovat, spolupracovat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2954853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1"/>
          <p:cNvSpPr>
            <a:spLocks noGrp="1" noChangeArrowheads="1"/>
          </p:cNvSpPr>
          <p:nvPr>
            <p:ph type="title"/>
          </p:nvPr>
        </p:nvSpPr>
        <p:spPr>
          <a:xfrm>
            <a:off x="1980049" y="273630"/>
            <a:ext cx="8229024" cy="476690"/>
          </a:xfrm>
        </p:spPr>
        <p:txBody>
          <a:bodyPr vert="horz" lIns="45720" tIns="35271" rIns="45720" anchor="ctr">
            <a:normAutofit fontScale="90000"/>
          </a:bodyPr>
          <a:lstStyle/>
          <a:p>
            <a:pPr>
              <a:tabLst>
                <a:tab pos="0" algn="l"/>
                <a:tab pos="406131" algn="l"/>
                <a:tab pos="813702" algn="l"/>
                <a:tab pos="1221273" algn="l"/>
                <a:tab pos="1628844" algn="l"/>
                <a:tab pos="2036415" algn="l"/>
                <a:tab pos="2443986" algn="l"/>
                <a:tab pos="2851556" algn="l"/>
                <a:tab pos="3259128" algn="l"/>
                <a:tab pos="3666698" algn="l"/>
                <a:tab pos="4074270" algn="l"/>
                <a:tab pos="4481840" algn="l"/>
                <a:tab pos="4889412" algn="l"/>
                <a:tab pos="5296982" algn="l"/>
                <a:tab pos="5704553" algn="l"/>
                <a:tab pos="6112124" algn="l"/>
                <a:tab pos="6519695" algn="l"/>
                <a:tab pos="6927266" algn="l"/>
                <a:tab pos="7334837" algn="l"/>
                <a:tab pos="7742408" algn="l"/>
                <a:tab pos="8149979" algn="l"/>
                <a:tab pos="8151419" algn="l"/>
              </a:tabLst>
            </a:pPr>
            <a:r>
              <a:rPr lang="cs-CZ" altLang="cs-CZ" smtClean="0"/>
              <a:t>RODINA</a:t>
            </a:r>
          </a:p>
        </p:txBody>
      </p:sp>
      <p:sp>
        <p:nvSpPr>
          <p:cNvPr id="25602" name="Rectangle 2">
            <a:extLst>
              <a:ext uri="{FF2B5EF4-FFF2-40B4-BE49-F238E27FC236}">
                <a16:creationId xmlns="" xmlns:a16="http://schemas.microsoft.com/office/drawing/2014/main" id="{C1C21EFB-00A7-4181-9006-DF1D0B08B1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3520" y="1306218"/>
            <a:ext cx="9623451" cy="5551782"/>
          </a:xfrm>
        </p:spPr>
        <p:txBody>
          <a:bodyPr vert="horz" tIns="25474">
            <a:normAutofit fontScale="92500" lnSpcReduction="10000"/>
          </a:bodyPr>
          <a:lstStyle/>
          <a:p>
            <a:pPr marL="391729" indent="-270754">
              <a:spcAft>
                <a:spcPts val="1293"/>
              </a:spcAft>
              <a:buClrTx/>
              <a:buSzPct val="45000"/>
              <a:buNone/>
              <a:tabLst>
                <a:tab pos="391729" algn="l"/>
                <a:tab pos="486781" algn="l"/>
                <a:tab pos="894352" algn="l"/>
                <a:tab pos="1301923" algn="l"/>
                <a:tab pos="1709494" algn="l"/>
                <a:tab pos="2117065" algn="l"/>
                <a:tab pos="2524636" algn="l"/>
                <a:tab pos="2932206" algn="l"/>
                <a:tab pos="3339778" algn="l"/>
                <a:tab pos="3747348" algn="l"/>
                <a:tab pos="4154920" algn="l"/>
                <a:tab pos="4562490" algn="l"/>
                <a:tab pos="4970062" algn="l"/>
                <a:tab pos="5377632" algn="l"/>
                <a:tab pos="5785204" algn="l"/>
                <a:tab pos="6192774" algn="l"/>
                <a:tab pos="6600345" algn="l"/>
                <a:tab pos="7007916" algn="l"/>
                <a:tab pos="7415487" algn="l"/>
                <a:tab pos="7823058" algn="l"/>
                <a:tab pos="8230629" algn="l"/>
                <a:tab pos="8558990" algn="l"/>
                <a:tab pos="8966561" algn="l"/>
              </a:tabLst>
              <a:defRPr/>
            </a:pPr>
            <a:r>
              <a:rPr lang="cs-CZ" altLang="cs-CZ" b="1" dirty="0"/>
              <a:t>SOUČASNÉ PROBLÉMY RODINY – ZAMĚSTNÁNÍ, ZAMĚSTNÁVÁNÍ MATEK, PRÁCE V </a:t>
            </a:r>
            <a:r>
              <a:rPr lang="cs-CZ" altLang="cs-CZ" b="1" dirty="0" smtClean="0"/>
              <a:t>DOMÁCNOSTI</a:t>
            </a:r>
            <a:r>
              <a:rPr lang="cs-CZ" altLang="cs-CZ" b="1" dirty="0"/>
              <a:t>...</a:t>
            </a:r>
          </a:p>
          <a:p>
            <a:pPr marL="391729" indent="-270754">
              <a:spcAft>
                <a:spcPts val="1293"/>
              </a:spcAft>
              <a:buClrTx/>
              <a:buSzPct val="45000"/>
              <a:buNone/>
              <a:tabLst>
                <a:tab pos="391729" algn="l"/>
                <a:tab pos="486781" algn="l"/>
                <a:tab pos="894352" algn="l"/>
                <a:tab pos="1301923" algn="l"/>
                <a:tab pos="1709494" algn="l"/>
                <a:tab pos="2117065" algn="l"/>
                <a:tab pos="2524636" algn="l"/>
                <a:tab pos="2932206" algn="l"/>
                <a:tab pos="3339778" algn="l"/>
                <a:tab pos="3747348" algn="l"/>
                <a:tab pos="4154920" algn="l"/>
                <a:tab pos="4562490" algn="l"/>
                <a:tab pos="4970062" algn="l"/>
                <a:tab pos="5377632" algn="l"/>
                <a:tab pos="5785204" algn="l"/>
                <a:tab pos="6192774" algn="l"/>
                <a:tab pos="6600345" algn="l"/>
                <a:tab pos="7007916" algn="l"/>
                <a:tab pos="7415487" algn="l"/>
                <a:tab pos="7823058" algn="l"/>
                <a:tab pos="8230629" algn="l"/>
                <a:tab pos="8558990" algn="l"/>
                <a:tab pos="8966561" algn="l"/>
              </a:tabLst>
              <a:defRPr/>
            </a:pPr>
            <a:endParaRPr lang="cs-CZ" altLang="cs-CZ" b="1" dirty="0"/>
          </a:p>
          <a:p>
            <a:pPr marL="368686" indent="-273634">
              <a:spcAft>
                <a:spcPts val="1293"/>
              </a:spcAft>
              <a:buSzPct val="45000"/>
              <a:buFont typeface="Wingdings" panose="05000000000000000000" pitchFamily="2" charset="2"/>
              <a:buChar char=""/>
              <a:tabLst>
                <a:tab pos="391729" algn="l"/>
                <a:tab pos="486781" algn="l"/>
                <a:tab pos="894352" algn="l"/>
                <a:tab pos="1301923" algn="l"/>
                <a:tab pos="1709494" algn="l"/>
                <a:tab pos="2117065" algn="l"/>
                <a:tab pos="2524636" algn="l"/>
                <a:tab pos="2932206" algn="l"/>
                <a:tab pos="3339778" algn="l"/>
                <a:tab pos="3747348" algn="l"/>
                <a:tab pos="4154920" algn="l"/>
                <a:tab pos="4562490" algn="l"/>
                <a:tab pos="4970062" algn="l"/>
                <a:tab pos="5377632" algn="l"/>
                <a:tab pos="5785204" algn="l"/>
                <a:tab pos="6192774" algn="l"/>
                <a:tab pos="6600345" algn="l"/>
                <a:tab pos="7007916" algn="l"/>
                <a:tab pos="7415487" algn="l"/>
                <a:tab pos="7823058" algn="l"/>
                <a:tab pos="8230629" algn="l"/>
                <a:tab pos="8558990" algn="l"/>
                <a:tab pos="8966561" algn="l"/>
              </a:tabLst>
              <a:defRPr/>
            </a:pPr>
            <a:r>
              <a:rPr lang="cs-CZ" altLang="cs-CZ" b="1" dirty="0">
                <a:solidFill>
                  <a:srgbClr val="FF66FF"/>
                </a:solidFill>
              </a:rPr>
              <a:t>více jak 30% dětí – déle než 8 hodin v MŠ</a:t>
            </a:r>
          </a:p>
          <a:p>
            <a:pPr marL="368686" indent="-273634">
              <a:spcAft>
                <a:spcPts val="1293"/>
              </a:spcAft>
              <a:buSzPct val="45000"/>
              <a:buFont typeface="Wingdings" panose="05000000000000000000" pitchFamily="2" charset="2"/>
              <a:buChar char=""/>
              <a:tabLst>
                <a:tab pos="391729" algn="l"/>
                <a:tab pos="486781" algn="l"/>
                <a:tab pos="894352" algn="l"/>
                <a:tab pos="1301923" algn="l"/>
                <a:tab pos="1709494" algn="l"/>
                <a:tab pos="2117065" algn="l"/>
                <a:tab pos="2524636" algn="l"/>
                <a:tab pos="2932206" algn="l"/>
                <a:tab pos="3339778" algn="l"/>
                <a:tab pos="3747348" algn="l"/>
                <a:tab pos="4154920" algn="l"/>
                <a:tab pos="4562490" algn="l"/>
                <a:tab pos="4970062" algn="l"/>
                <a:tab pos="5377632" algn="l"/>
                <a:tab pos="5785204" algn="l"/>
                <a:tab pos="6192774" algn="l"/>
                <a:tab pos="6600345" algn="l"/>
                <a:tab pos="7007916" algn="l"/>
                <a:tab pos="7415487" algn="l"/>
                <a:tab pos="7823058" algn="l"/>
                <a:tab pos="8230629" algn="l"/>
                <a:tab pos="8558990" algn="l"/>
                <a:tab pos="8966561" algn="l"/>
              </a:tabLst>
              <a:defRPr/>
            </a:pPr>
            <a:r>
              <a:rPr lang="cs-CZ" altLang="cs-CZ" b="1" dirty="0"/>
              <a:t>společný čas – matky 2 – 3 hod.,                  </a:t>
            </a:r>
          </a:p>
          <a:p>
            <a:pPr marL="391729" indent="-270754">
              <a:spcAft>
                <a:spcPts val="1293"/>
              </a:spcAft>
              <a:buClrTx/>
              <a:buSzPct val="45000"/>
              <a:buNone/>
              <a:tabLst>
                <a:tab pos="391729" algn="l"/>
                <a:tab pos="486781" algn="l"/>
                <a:tab pos="894352" algn="l"/>
                <a:tab pos="1301923" algn="l"/>
                <a:tab pos="1709494" algn="l"/>
                <a:tab pos="2117065" algn="l"/>
                <a:tab pos="2524636" algn="l"/>
                <a:tab pos="2932206" algn="l"/>
                <a:tab pos="3339778" algn="l"/>
                <a:tab pos="3747348" algn="l"/>
                <a:tab pos="4154920" algn="l"/>
                <a:tab pos="4562490" algn="l"/>
                <a:tab pos="4970062" algn="l"/>
                <a:tab pos="5377632" algn="l"/>
                <a:tab pos="5785204" algn="l"/>
                <a:tab pos="6192774" algn="l"/>
                <a:tab pos="6600345" algn="l"/>
                <a:tab pos="7007916" algn="l"/>
                <a:tab pos="7415487" algn="l"/>
                <a:tab pos="7823058" algn="l"/>
                <a:tab pos="8230629" algn="l"/>
                <a:tab pos="8558990" algn="l"/>
                <a:tab pos="8966561" algn="l"/>
              </a:tabLst>
              <a:defRPr/>
            </a:pPr>
            <a:r>
              <a:rPr lang="cs-CZ" altLang="cs-CZ" b="1" dirty="0"/>
              <a:t>                             otcové – jen minuty!!! </a:t>
            </a:r>
          </a:p>
          <a:p>
            <a:pPr marL="391729" indent="-270754">
              <a:spcAft>
                <a:spcPts val="1293"/>
              </a:spcAft>
              <a:buClrTx/>
              <a:buSzPct val="45000"/>
              <a:buNone/>
              <a:tabLst>
                <a:tab pos="391729" algn="l"/>
                <a:tab pos="486781" algn="l"/>
                <a:tab pos="894352" algn="l"/>
                <a:tab pos="1301923" algn="l"/>
                <a:tab pos="1709494" algn="l"/>
                <a:tab pos="2117065" algn="l"/>
                <a:tab pos="2524636" algn="l"/>
                <a:tab pos="2932206" algn="l"/>
                <a:tab pos="3339778" algn="l"/>
                <a:tab pos="3747348" algn="l"/>
                <a:tab pos="4154920" algn="l"/>
                <a:tab pos="4562490" algn="l"/>
                <a:tab pos="4970062" algn="l"/>
                <a:tab pos="5377632" algn="l"/>
                <a:tab pos="5785204" algn="l"/>
                <a:tab pos="6192774" algn="l"/>
                <a:tab pos="6600345" algn="l"/>
                <a:tab pos="7007916" algn="l"/>
                <a:tab pos="7415487" algn="l"/>
                <a:tab pos="7823058" algn="l"/>
                <a:tab pos="8230629" algn="l"/>
                <a:tab pos="8558990" algn="l"/>
                <a:tab pos="8966561" algn="l"/>
              </a:tabLst>
              <a:defRPr/>
            </a:pPr>
            <a:r>
              <a:rPr lang="cs-CZ" altLang="cs-CZ" b="1" dirty="0"/>
              <a:t>                             víkendy déle – pohyb ?</a:t>
            </a:r>
          </a:p>
          <a:p>
            <a:pPr marL="391729" indent="-270754">
              <a:spcAft>
                <a:spcPts val="1293"/>
              </a:spcAft>
              <a:buClrTx/>
              <a:buSzPct val="45000"/>
              <a:buNone/>
              <a:tabLst>
                <a:tab pos="391729" algn="l"/>
                <a:tab pos="486781" algn="l"/>
                <a:tab pos="894352" algn="l"/>
                <a:tab pos="1301923" algn="l"/>
                <a:tab pos="1709494" algn="l"/>
                <a:tab pos="2117065" algn="l"/>
                <a:tab pos="2524636" algn="l"/>
                <a:tab pos="2932206" algn="l"/>
                <a:tab pos="3339778" algn="l"/>
                <a:tab pos="3747348" algn="l"/>
                <a:tab pos="4154920" algn="l"/>
                <a:tab pos="4562490" algn="l"/>
                <a:tab pos="4970062" algn="l"/>
                <a:tab pos="5377632" algn="l"/>
                <a:tab pos="5785204" algn="l"/>
                <a:tab pos="6192774" algn="l"/>
                <a:tab pos="6600345" algn="l"/>
                <a:tab pos="7007916" algn="l"/>
                <a:tab pos="7415487" algn="l"/>
                <a:tab pos="7823058" algn="l"/>
                <a:tab pos="8230629" algn="l"/>
                <a:tab pos="8558990" algn="l"/>
                <a:tab pos="8966561" algn="l"/>
              </a:tabLst>
              <a:defRPr/>
            </a:pPr>
            <a:r>
              <a:rPr lang="cs-CZ" altLang="cs-CZ" b="1" dirty="0"/>
              <a:t>        </a:t>
            </a:r>
            <a:r>
              <a:rPr lang="cs-CZ" altLang="cs-CZ" b="1" dirty="0">
                <a:solidFill>
                  <a:srgbClr val="00FFFF"/>
                </a:solidFill>
              </a:rPr>
              <a:t>POHYB - VĚDOMÍ  X  REALIZACE</a:t>
            </a:r>
          </a:p>
          <a:p>
            <a:pPr marL="391729" indent="-270754">
              <a:spcAft>
                <a:spcPts val="1293"/>
              </a:spcAft>
              <a:buClrTx/>
              <a:buSzPct val="45000"/>
              <a:buNone/>
              <a:tabLst>
                <a:tab pos="391729" algn="l"/>
                <a:tab pos="486781" algn="l"/>
                <a:tab pos="894352" algn="l"/>
                <a:tab pos="1301923" algn="l"/>
                <a:tab pos="1709494" algn="l"/>
                <a:tab pos="2117065" algn="l"/>
                <a:tab pos="2524636" algn="l"/>
                <a:tab pos="2932206" algn="l"/>
                <a:tab pos="3339778" algn="l"/>
                <a:tab pos="3747348" algn="l"/>
                <a:tab pos="4154920" algn="l"/>
                <a:tab pos="4562490" algn="l"/>
                <a:tab pos="4970062" algn="l"/>
                <a:tab pos="5377632" algn="l"/>
                <a:tab pos="5785204" algn="l"/>
                <a:tab pos="6192774" algn="l"/>
                <a:tab pos="6600345" algn="l"/>
                <a:tab pos="7007916" algn="l"/>
                <a:tab pos="7415487" algn="l"/>
                <a:tab pos="7823058" algn="l"/>
                <a:tab pos="8230629" algn="l"/>
                <a:tab pos="8558990" algn="l"/>
                <a:tab pos="8966561" algn="l"/>
              </a:tabLst>
              <a:defRPr/>
            </a:pPr>
            <a:r>
              <a:rPr lang="cs-CZ" altLang="cs-CZ" dirty="0"/>
              <a:t>                                                          </a:t>
            </a:r>
          </a:p>
        </p:txBody>
      </p:sp>
    </p:spTree>
    <p:extLst>
      <p:ext uri="{BB962C8B-B14F-4D97-AF65-F5344CB8AC3E}">
        <p14:creationId xmlns="" xmlns:p14="http://schemas.microsoft.com/office/powerpoint/2010/main" val="160007193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1"/>
          <p:cNvSpPr>
            <a:spLocks noGrp="1" noChangeArrowheads="1"/>
          </p:cNvSpPr>
          <p:nvPr>
            <p:ph type="title"/>
          </p:nvPr>
        </p:nvSpPr>
        <p:spPr>
          <a:xfrm>
            <a:off x="1980049" y="273630"/>
            <a:ext cx="8229024" cy="411883"/>
          </a:xfrm>
        </p:spPr>
        <p:txBody>
          <a:bodyPr vert="horz" lIns="45720" tIns="35271" rIns="45720" anchor="ctr">
            <a:normAutofit fontScale="90000"/>
          </a:bodyPr>
          <a:lstStyle/>
          <a:p>
            <a:pPr>
              <a:tabLst>
                <a:tab pos="0" algn="l"/>
                <a:tab pos="406131" algn="l"/>
                <a:tab pos="813702" algn="l"/>
                <a:tab pos="1221273" algn="l"/>
                <a:tab pos="1628844" algn="l"/>
                <a:tab pos="2036415" algn="l"/>
                <a:tab pos="2443986" algn="l"/>
                <a:tab pos="2851556" algn="l"/>
                <a:tab pos="3259128" algn="l"/>
                <a:tab pos="3666698" algn="l"/>
                <a:tab pos="4074270" algn="l"/>
                <a:tab pos="4481840" algn="l"/>
                <a:tab pos="4889412" algn="l"/>
                <a:tab pos="5296982" algn="l"/>
                <a:tab pos="5704553" algn="l"/>
                <a:tab pos="6112124" algn="l"/>
                <a:tab pos="6519695" algn="l"/>
                <a:tab pos="6927266" algn="l"/>
                <a:tab pos="7334837" algn="l"/>
                <a:tab pos="7742408" algn="l"/>
                <a:tab pos="8149979" algn="l"/>
                <a:tab pos="8151419" algn="l"/>
              </a:tabLst>
            </a:pPr>
            <a:r>
              <a:rPr lang="cs-CZ" altLang="cs-CZ" smtClean="0"/>
              <a:t>REALITA - RODINA</a:t>
            </a:r>
          </a:p>
        </p:txBody>
      </p:sp>
      <p:sp>
        <p:nvSpPr>
          <p:cNvPr id="26626" name="Rectangle 2">
            <a:extLst>
              <a:ext uri="{FF2B5EF4-FFF2-40B4-BE49-F238E27FC236}">
                <a16:creationId xmlns="" xmlns:a16="http://schemas.microsoft.com/office/drawing/2014/main" id="{41C01771-55B0-4595-8F9B-53C305115B0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3520" y="685512"/>
            <a:ext cx="9078713" cy="6140805"/>
          </a:xfrm>
        </p:spPr>
        <p:txBody>
          <a:bodyPr vert="horz" tIns="25474">
            <a:normAutofit fontScale="92500" lnSpcReduction="10000"/>
          </a:bodyPr>
          <a:lstStyle/>
          <a:p>
            <a:pPr marL="391729" indent="-270754">
              <a:spcAft>
                <a:spcPts val="1293"/>
              </a:spcAft>
              <a:buClrTx/>
              <a:buSzPct val="45000"/>
              <a:buNone/>
              <a:tabLst>
                <a:tab pos="391729" algn="l"/>
                <a:tab pos="486781" algn="l"/>
                <a:tab pos="894352" algn="l"/>
                <a:tab pos="1301923" algn="l"/>
                <a:tab pos="1709494" algn="l"/>
                <a:tab pos="2117065" algn="l"/>
                <a:tab pos="2524636" algn="l"/>
                <a:tab pos="2932206" algn="l"/>
                <a:tab pos="3339778" algn="l"/>
                <a:tab pos="3747348" algn="l"/>
                <a:tab pos="4154920" algn="l"/>
                <a:tab pos="4562490" algn="l"/>
                <a:tab pos="4970062" algn="l"/>
                <a:tab pos="5377632" algn="l"/>
                <a:tab pos="5785204" algn="l"/>
                <a:tab pos="6192774" algn="l"/>
                <a:tab pos="6600345" algn="l"/>
                <a:tab pos="7007916" algn="l"/>
                <a:tab pos="7415487" algn="l"/>
                <a:tab pos="7823058" algn="l"/>
                <a:tab pos="8230629" algn="l"/>
                <a:tab pos="8558990" algn="l"/>
                <a:tab pos="8966561" algn="l"/>
              </a:tabLst>
              <a:defRPr/>
            </a:pPr>
            <a:r>
              <a:rPr lang="cs-CZ" altLang="cs-CZ" b="1" dirty="0"/>
              <a:t>většinou pasivní – televize, video, </a:t>
            </a:r>
          </a:p>
          <a:p>
            <a:pPr marL="391729" indent="-270754">
              <a:spcAft>
                <a:spcPts val="1293"/>
              </a:spcAft>
              <a:buClrTx/>
              <a:buSzPct val="45000"/>
              <a:buNone/>
              <a:tabLst>
                <a:tab pos="391729" algn="l"/>
                <a:tab pos="486781" algn="l"/>
                <a:tab pos="894352" algn="l"/>
                <a:tab pos="1301923" algn="l"/>
                <a:tab pos="1709494" algn="l"/>
                <a:tab pos="2117065" algn="l"/>
                <a:tab pos="2524636" algn="l"/>
                <a:tab pos="2932206" algn="l"/>
                <a:tab pos="3339778" algn="l"/>
                <a:tab pos="3747348" algn="l"/>
                <a:tab pos="4154920" algn="l"/>
                <a:tab pos="4562490" algn="l"/>
                <a:tab pos="4970062" algn="l"/>
                <a:tab pos="5377632" algn="l"/>
                <a:tab pos="5785204" algn="l"/>
                <a:tab pos="6192774" algn="l"/>
                <a:tab pos="6600345" algn="l"/>
                <a:tab pos="7007916" algn="l"/>
                <a:tab pos="7415487" algn="l"/>
                <a:tab pos="7823058" algn="l"/>
                <a:tab pos="8230629" algn="l"/>
                <a:tab pos="8558990" algn="l"/>
                <a:tab pos="8966561" algn="l"/>
              </a:tabLst>
              <a:defRPr/>
            </a:pPr>
            <a:r>
              <a:rPr lang="cs-CZ" altLang="cs-CZ" b="1" dirty="0"/>
              <a:t>                                povídání si a čtení, </a:t>
            </a:r>
          </a:p>
          <a:p>
            <a:pPr marL="368686" indent="-273634">
              <a:spcAft>
                <a:spcPts val="1293"/>
              </a:spcAft>
              <a:buSzPct val="45000"/>
              <a:buFont typeface="Wingdings" panose="05000000000000000000" pitchFamily="2" charset="2"/>
              <a:buChar char=""/>
              <a:tabLst>
                <a:tab pos="391729" algn="l"/>
                <a:tab pos="486781" algn="l"/>
                <a:tab pos="894352" algn="l"/>
                <a:tab pos="1301923" algn="l"/>
                <a:tab pos="1709494" algn="l"/>
                <a:tab pos="2117065" algn="l"/>
                <a:tab pos="2524636" algn="l"/>
                <a:tab pos="2932206" algn="l"/>
                <a:tab pos="3339778" algn="l"/>
                <a:tab pos="3747348" algn="l"/>
                <a:tab pos="4154920" algn="l"/>
                <a:tab pos="4562490" algn="l"/>
                <a:tab pos="4970062" algn="l"/>
                <a:tab pos="5377632" algn="l"/>
                <a:tab pos="5785204" algn="l"/>
                <a:tab pos="6192774" algn="l"/>
                <a:tab pos="6600345" algn="l"/>
                <a:tab pos="7007916" algn="l"/>
                <a:tab pos="7415487" algn="l"/>
                <a:tab pos="7823058" algn="l"/>
                <a:tab pos="8230629" algn="l"/>
                <a:tab pos="8558990" algn="l"/>
                <a:tab pos="8966561" algn="l"/>
              </a:tabLst>
              <a:defRPr/>
            </a:pPr>
            <a:r>
              <a:rPr lang="cs-CZ" altLang="cs-CZ" b="1" dirty="0"/>
              <a:t>…..........................procházky (hřiště)</a:t>
            </a:r>
          </a:p>
          <a:p>
            <a:pPr marL="368686" indent="-273634">
              <a:spcAft>
                <a:spcPts val="1293"/>
              </a:spcAft>
              <a:buSzPct val="45000"/>
              <a:buFont typeface="Wingdings" panose="05000000000000000000" pitchFamily="2" charset="2"/>
              <a:buChar char=""/>
              <a:tabLst>
                <a:tab pos="391729" algn="l"/>
                <a:tab pos="486781" algn="l"/>
                <a:tab pos="894352" algn="l"/>
                <a:tab pos="1301923" algn="l"/>
                <a:tab pos="1709494" algn="l"/>
                <a:tab pos="2117065" algn="l"/>
                <a:tab pos="2524636" algn="l"/>
                <a:tab pos="2932206" algn="l"/>
                <a:tab pos="3339778" algn="l"/>
                <a:tab pos="3747348" algn="l"/>
                <a:tab pos="4154920" algn="l"/>
                <a:tab pos="4562490" algn="l"/>
                <a:tab pos="4970062" algn="l"/>
                <a:tab pos="5377632" algn="l"/>
                <a:tab pos="5785204" algn="l"/>
                <a:tab pos="6192774" algn="l"/>
                <a:tab pos="6600345" algn="l"/>
                <a:tab pos="7007916" algn="l"/>
                <a:tab pos="7415487" algn="l"/>
                <a:tab pos="7823058" algn="l"/>
                <a:tab pos="8230629" algn="l"/>
                <a:tab pos="8558990" algn="l"/>
                <a:tab pos="8966561" algn="l"/>
              </a:tabLst>
              <a:defRPr/>
            </a:pPr>
            <a:r>
              <a:rPr lang="cs-CZ" altLang="cs-CZ" b="1" dirty="0"/>
              <a:t>…..........................společné sportování  (jízda na kole, sezónní čin., plavání, otcové – hry s míčem)</a:t>
            </a:r>
          </a:p>
          <a:p>
            <a:pPr marL="391729" indent="-270754">
              <a:spcAft>
                <a:spcPts val="1293"/>
              </a:spcAft>
              <a:buClrTx/>
              <a:buSzPct val="45000"/>
              <a:buNone/>
              <a:tabLst>
                <a:tab pos="391729" algn="l"/>
                <a:tab pos="486781" algn="l"/>
                <a:tab pos="894352" algn="l"/>
                <a:tab pos="1301923" algn="l"/>
                <a:tab pos="1709494" algn="l"/>
                <a:tab pos="2117065" algn="l"/>
                <a:tab pos="2524636" algn="l"/>
                <a:tab pos="2932206" algn="l"/>
                <a:tab pos="3339778" algn="l"/>
                <a:tab pos="3747348" algn="l"/>
                <a:tab pos="4154920" algn="l"/>
                <a:tab pos="4562490" algn="l"/>
                <a:tab pos="4970062" algn="l"/>
                <a:tab pos="5377632" algn="l"/>
                <a:tab pos="5785204" algn="l"/>
                <a:tab pos="6192774" algn="l"/>
                <a:tab pos="6600345" algn="l"/>
                <a:tab pos="7007916" algn="l"/>
                <a:tab pos="7415487" algn="l"/>
                <a:tab pos="7823058" algn="l"/>
                <a:tab pos="8230629" algn="l"/>
                <a:tab pos="8558990" algn="l"/>
                <a:tab pos="8966561" algn="l"/>
              </a:tabLst>
              <a:defRPr/>
            </a:pPr>
            <a:r>
              <a:rPr lang="cs-CZ" altLang="cs-CZ" b="1" dirty="0"/>
              <a:t>                    ochranářská a omezující péče</a:t>
            </a:r>
          </a:p>
          <a:p>
            <a:pPr marL="368686" indent="-273634">
              <a:spcAft>
                <a:spcPts val="1293"/>
              </a:spcAft>
              <a:buSzPct val="45000"/>
              <a:buFont typeface="Wingdings" panose="05000000000000000000" pitchFamily="2" charset="2"/>
              <a:buChar char=""/>
              <a:tabLst>
                <a:tab pos="391729" algn="l"/>
                <a:tab pos="486781" algn="l"/>
                <a:tab pos="894352" algn="l"/>
                <a:tab pos="1301923" algn="l"/>
                <a:tab pos="1709494" algn="l"/>
                <a:tab pos="2117065" algn="l"/>
                <a:tab pos="2524636" algn="l"/>
                <a:tab pos="2932206" algn="l"/>
                <a:tab pos="3339778" algn="l"/>
                <a:tab pos="3747348" algn="l"/>
                <a:tab pos="4154920" algn="l"/>
                <a:tab pos="4562490" algn="l"/>
                <a:tab pos="4970062" algn="l"/>
                <a:tab pos="5377632" algn="l"/>
                <a:tab pos="5785204" algn="l"/>
                <a:tab pos="6192774" algn="l"/>
                <a:tab pos="6600345" algn="l"/>
                <a:tab pos="7007916" algn="l"/>
                <a:tab pos="7415487" algn="l"/>
                <a:tab pos="7823058" algn="l"/>
                <a:tab pos="8230629" algn="l"/>
                <a:tab pos="8558990" algn="l"/>
                <a:tab pos="8966561" algn="l"/>
              </a:tabLst>
              <a:defRPr/>
            </a:pPr>
            <a:r>
              <a:rPr lang="cs-CZ" altLang="cs-CZ" b="1" dirty="0">
                <a:solidFill>
                  <a:srgbClr val="CC0066"/>
                </a:solidFill>
              </a:rPr>
              <a:t>OPAČNÝ EXTRÉM:</a:t>
            </a:r>
          </a:p>
          <a:p>
            <a:pPr marL="391729" indent="-270754">
              <a:spcAft>
                <a:spcPts val="1293"/>
              </a:spcAft>
              <a:buClrTx/>
              <a:buSzPct val="45000"/>
              <a:buNone/>
              <a:tabLst>
                <a:tab pos="391729" algn="l"/>
                <a:tab pos="486781" algn="l"/>
                <a:tab pos="894352" algn="l"/>
                <a:tab pos="1301923" algn="l"/>
                <a:tab pos="1709494" algn="l"/>
                <a:tab pos="2117065" algn="l"/>
                <a:tab pos="2524636" algn="l"/>
                <a:tab pos="2932206" algn="l"/>
                <a:tab pos="3339778" algn="l"/>
                <a:tab pos="3747348" algn="l"/>
                <a:tab pos="4154920" algn="l"/>
                <a:tab pos="4562490" algn="l"/>
                <a:tab pos="4970062" algn="l"/>
                <a:tab pos="5377632" algn="l"/>
                <a:tab pos="5785204" algn="l"/>
                <a:tab pos="6192774" algn="l"/>
                <a:tab pos="6600345" algn="l"/>
                <a:tab pos="7007916" algn="l"/>
                <a:tab pos="7415487" algn="l"/>
                <a:tab pos="7823058" algn="l"/>
                <a:tab pos="8230629" algn="l"/>
                <a:tab pos="8558990" algn="l"/>
                <a:tab pos="8966561" algn="l"/>
              </a:tabLst>
              <a:defRPr/>
            </a:pPr>
            <a:r>
              <a:rPr lang="cs-CZ" altLang="cs-CZ" b="1" dirty="0">
                <a:solidFill>
                  <a:srgbClr val="00FFFF"/>
                </a:solidFill>
              </a:rPr>
              <a:t>AKTIVNÍ RODIČE – KROUŽKY A AKTIVITY </a:t>
            </a:r>
          </a:p>
          <a:p>
            <a:pPr marL="368686" indent="-273634">
              <a:spcAft>
                <a:spcPts val="1293"/>
              </a:spcAft>
              <a:buSzPct val="45000"/>
              <a:buFont typeface="Wingdings" panose="05000000000000000000" pitchFamily="2" charset="2"/>
              <a:buChar char=""/>
              <a:tabLst>
                <a:tab pos="391729" algn="l"/>
                <a:tab pos="486781" algn="l"/>
                <a:tab pos="894352" algn="l"/>
                <a:tab pos="1301923" algn="l"/>
                <a:tab pos="1709494" algn="l"/>
                <a:tab pos="2117065" algn="l"/>
                <a:tab pos="2524636" algn="l"/>
                <a:tab pos="2932206" algn="l"/>
                <a:tab pos="3339778" algn="l"/>
                <a:tab pos="3747348" algn="l"/>
                <a:tab pos="4154920" algn="l"/>
                <a:tab pos="4562490" algn="l"/>
                <a:tab pos="4970062" algn="l"/>
                <a:tab pos="5377632" algn="l"/>
                <a:tab pos="5785204" algn="l"/>
                <a:tab pos="6192774" algn="l"/>
                <a:tab pos="6600345" algn="l"/>
                <a:tab pos="7007916" algn="l"/>
                <a:tab pos="7415487" algn="l"/>
                <a:tab pos="7823058" algn="l"/>
                <a:tab pos="8230629" algn="l"/>
                <a:tab pos="8558990" algn="l"/>
                <a:tab pos="8966561" algn="l"/>
              </a:tabLst>
              <a:defRPr/>
            </a:pPr>
            <a:r>
              <a:rPr lang="cs-CZ" altLang="cs-CZ" b="1" dirty="0"/>
              <a:t>DĚTI – 4 – 5 kroužků týdně, některé nabízí mateřská škola – služba rodičům</a:t>
            </a:r>
          </a:p>
          <a:p>
            <a:pPr marL="391729" indent="-270754">
              <a:spcAft>
                <a:spcPts val="1293"/>
              </a:spcAft>
              <a:buClrTx/>
              <a:buSzPct val="45000"/>
              <a:buNone/>
              <a:tabLst>
                <a:tab pos="391729" algn="l"/>
                <a:tab pos="486781" algn="l"/>
                <a:tab pos="894352" algn="l"/>
                <a:tab pos="1301923" algn="l"/>
                <a:tab pos="1709494" algn="l"/>
                <a:tab pos="2117065" algn="l"/>
                <a:tab pos="2524636" algn="l"/>
                <a:tab pos="2932206" algn="l"/>
                <a:tab pos="3339778" algn="l"/>
                <a:tab pos="3747348" algn="l"/>
                <a:tab pos="4154920" algn="l"/>
                <a:tab pos="4562490" algn="l"/>
                <a:tab pos="4970062" algn="l"/>
                <a:tab pos="5377632" algn="l"/>
                <a:tab pos="5785204" algn="l"/>
                <a:tab pos="6192774" algn="l"/>
                <a:tab pos="6600345" algn="l"/>
                <a:tab pos="7007916" algn="l"/>
                <a:tab pos="7415487" algn="l"/>
                <a:tab pos="7823058" algn="l"/>
                <a:tab pos="8230629" algn="l"/>
                <a:tab pos="8558990" algn="l"/>
                <a:tab pos="8966561" algn="l"/>
              </a:tabLst>
              <a:defRPr/>
            </a:pPr>
            <a:endParaRPr lang="cs-CZ" altLang="cs-CZ" dirty="0"/>
          </a:p>
          <a:p>
            <a:pPr marL="391729" indent="-270754">
              <a:spcAft>
                <a:spcPts val="1293"/>
              </a:spcAft>
              <a:buClrTx/>
              <a:buSzPct val="45000"/>
              <a:buNone/>
              <a:tabLst>
                <a:tab pos="391729" algn="l"/>
                <a:tab pos="486781" algn="l"/>
                <a:tab pos="894352" algn="l"/>
                <a:tab pos="1301923" algn="l"/>
                <a:tab pos="1709494" algn="l"/>
                <a:tab pos="2117065" algn="l"/>
                <a:tab pos="2524636" algn="l"/>
                <a:tab pos="2932206" algn="l"/>
                <a:tab pos="3339778" algn="l"/>
                <a:tab pos="3747348" algn="l"/>
                <a:tab pos="4154920" algn="l"/>
                <a:tab pos="4562490" algn="l"/>
                <a:tab pos="4970062" algn="l"/>
                <a:tab pos="5377632" algn="l"/>
                <a:tab pos="5785204" algn="l"/>
                <a:tab pos="6192774" algn="l"/>
                <a:tab pos="6600345" algn="l"/>
                <a:tab pos="7007916" algn="l"/>
                <a:tab pos="7415487" algn="l"/>
                <a:tab pos="7823058" algn="l"/>
                <a:tab pos="8230629" algn="l"/>
                <a:tab pos="8558990" algn="l"/>
                <a:tab pos="8966561" algn="l"/>
              </a:tabLst>
              <a:defRPr/>
            </a:pPr>
            <a:endParaRPr lang="cs-CZ" altLang="cs-CZ" dirty="0"/>
          </a:p>
        </p:txBody>
      </p:sp>
      <p:pic>
        <p:nvPicPr>
          <p:cNvPr id="46085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9994" y="-63366"/>
            <a:ext cx="1670575" cy="1441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6086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6638" y="1297578"/>
            <a:ext cx="796404" cy="7964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6087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3317" y="1229890"/>
            <a:ext cx="930338" cy="930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6088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2626" y="4915237"/>
            <a:ext cx="930338" cy="930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15817733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1980049" y="260668"/>
            <a:ext cx="8227583" cy="1129079"/>
          </a:xfrm>
        </p:spPr>
        <p:txBody>
          <a:bodyPr>
            <a:normAutofit/>
          </a:bodyPr>
          <a:lstStyle/>
          <a:p>
            <a:pPr>
              <a:tabLst>
                <a:tab pos="0" algn="l"/>
                <a:tab pos="406131" algn="l"/>
                <a:tab pos="813702" algn="l"/>
                <a:tab pos="1221273" algn="l"/>
                <a:tab pos="1628844" algn="l"/>
                <a:tab pos="2036415" algn="l"/>
                <a:tab pos="2443986" algn="l"/>
                <a:tab pos="2851556" algn="l"/>
                <a:tab pos="3259128" algn="l"/>
                <a:tab pos="3666698" algn="l"/>
                <a:tab pos="4074270" algn="l"/>
                <a:tab pos="4481840" algn="l"/>
                <a:tab pos="4889412" algn="l"/>
                <a:tab pos="5296982" algn="l"/>
                <a:tab pos="5704553" algn="l"/>
                <a:tab pos="6112124" algn="l"/>
                <a:tab pos="6519695" algn="l"/>
                <a:tab pos="6927266" algn="l"/>
                <a:tab pos="7334837" algn="l"/>
                <a:tab pos="7742408" algn="l"/>
                <a:tab pos="8149979" algn="l"/>
                <a:tab pos="8151419" algn="l"/>
              </a:tabLst>
            </a:pPr>
            <a:r>
              <a:rPr lang="cs-CZ" altLang="cs-CZ" smtClean="0"/>
              <a:t>DOPORUČENÍ X REALITA - MŠ</a:t>
            </a:r>
          </a:p>
        </p:txBody>
      </p:sp>
      <p:sp>
        <p:nvSpPr>
          <p:cNvPr id="48131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1980049" y="1654735"/>
            <a:ext cx="8227583" cy="3974817"/>
          </a:xfrm>
        </p:spPr>
        <p:txBody>
          <a:bodyPr/>
          <a:lstStyle/>
          <a:p>
            <a:pPr indent="-295237">
              <a:buClrTx/>
              <a:buNone/>
              <a:tabLst>
                <a:tab pos="311079" algn="l"/>
                <a:tab pos="406131" algn="l"/>
                <a:tab pos="813702" algn="l"/>
                <a:tab pos="1221273" algn="l"/>
                <a:tab pos="1628844" algn="l"/>
                <a:tab pos="2036415" algn="l"/>
                <a:tab pos="2443986" algn="l"/>
                <a:tab pos="2851556" algn="l"/>
                <a:tab pos="3259128" algn="l"/>
                <a:tab pos="3666698" algn="l"/>
                <a:tab pos="4074270" algn="l"/>
                <a:tab pos="4481840" algn="l"/>
                <a:tab pos="4889412" algn="l"/>
                <a:tab pos="5296982" algn="l"/>
                <a:tab pos="5704553" algn="l"/>
                <a:tab pos="6112124" algn="l"/>
                <a:tab pos="6519695" algn="l"/>
                <a:tab pos="6927266" algn="l"/>
                <a:tab pos="7334837" algn="l"/>
                <a:tab pos="7742408" algn="l"/>
                <a:tab pos="8149979" algn="l"/>
                <a:tab pos="8151419" algn="l"/>
              </a:tabLst>
            </a:pPr>
            <a:r>
              <a:rPr lang="cs-CZ" altLang="cs-CZ" smtClean="0"/>
              <a:t>ŘÍZENÉ AKTIVITY v MŠ:</a:t>
            </a:r>
          </a:p>
          <a:p>
            <a:pPr indent="-295237">
              <a:buClrTx/>
              <a:buNone/>
              <a:tabLst>
                <a:tab pos="311079" algn="l"/>
                <a:tab pos="406131" algn="l"/>
                <a:tab pos="813702" algn="l"/>
                <a:tab pos="1221273" algn="l"/>
                <a:tab pos="1628844" algn="l"/>
                <a:tab pos="2036415" algn="l"/>
                <a:tab pos="2443986" algn="l"/>
                <a:tab pos="2851556" algn="l"/>
                <a:tab pos="3259128" algn="l"/>
                <a:tab pos="3666698" algn="l"/>
                <a:tab pos="4074270" algn="l"/>
                <a:tab pos="4481840" algn="l"/>
                <a:tab pos="4889412" algn="l"/>
                <a:tab pos="5296982" algn="l"/>
                <a:tab pos="5704553" algn="l"/>
                <a:tab pos="6112124" algn="l"/>
                <a:tab pos="6519695" algn="l"/>
                <a:tab pos="6927266" algn="l"/>
                <a:tab pos="7334837" algn="l"/>
                <a:tab pos="7742408" algn="l"/>
                <a:tab pos="8149979" algn="l"/>
                <a:tab pos="8151419" algn="l"/>
              </a:tabLst>
            </a:pPr>
            <a:r>
              <a:rPr lang="cs-CZ" altLang="cs-CZ" smtClean="0"/>
              <a:t>                   V ŘADĚ MŠ SE NEREALIZUJÍ !!!</a:t>
            </a:r>
          </a:p>
          <a:p>
            <a:pPr indent="-295237">
              <a:buClrTx/>
              <a:buNone/>
              <a:tabLst>
                <a:tab pos="311079" algn="l"/>
                <a:tab pos="406131" algn="l"/>
                <a:tab pos="813702" algn="l"/>
                <a:tab pos="1221273" algn="l"/>
                <a:tab pos="1628844" algn="l"/>
                <a:tab pos="2036415" algn="l"/>
                <a:tab pos="2443986" algn="l"/>
                <a:tab pos="2851556" algn="l"/>
                <a:tab pos="3259128" algn="l"/>
                <a:tab pos="3666698" algn="l"/>
                <a:tab pos="4074270" algn="l"/>
                <a:tab pos="4481840" algn="l"/>
                <a:tab pos="4889412" algn="l"/>
                <a:tab pos="5296982" algn="l"/>
                <a:tab pos="5704553" algn="l"/>
                <a:tab pos="6112124" algn="l"/>
                <a:tab pos="6519695" algn="l"/>
                <a:tab pos="6927266" algn="l"/>
                <a:tab pos="7334837" algn="l"/>
                <a:tab pos="7742408" algn="l"/>
                <a:tab pos="8149979" algn="l"/>
                <a:tab pos="8151419" algn="l"/>
              </a:tabLst>
            </a:pPr>
            <a:endParaRPr lang="cs-CZ" altLang="cs-CZ" smtClean="0"/>
          </a:p>
          <a:p>
            <a:pPr indent="-295237">
              <a:buClrTx/>
              <a:buNone/>
              <a:tabLst>
                <a:tab pos="311079" algn="l"/>
                <a:tab pos="406131" algn="l"/>
                <a:tab pos="813702" algn="l"/>
                <a:tab pos="1221273" algn="l"/>
                <a:tab pos="1628844" algn="l"/>
                <a:tab pos="2036415" algn="l"/>
                <a:tab pos="2443986" algn="l"/>
                <a:tab pos="2851556" algn="l"/>
                <a:tab pos="3259128" algn="l"/>
                <a:tab pos="3666698" algn="l"/>
                <a:tab pos="4074270" algn="l"/>
                <a:tab pos="4481840" algn="l"/>
                <a:tab pos="4889412" algn="l"/>
                <a:tab pos="5296982" algn="l"/>
                <a:tab pos="5704553" algn="l"/>
                <a:tab pos="6112124" algn="l"/>
                <a:tab pos="6519695" algn="l"/>
                <a:tab pos="6927266" algn="l"/>
                <a:tab pos="7334837" algn="l"/>
                <a:tab pos="7742408" algn="l"/>
                <a:tab pos="8149979" algn="l"/>
                <a:tab pos="8151419" algn="l"/>
              </a:tabLst>
            </a:pPr>
            <a:endParaRPr lang="cs-CZ" altLang="cs-CZ" smtClean="0"/>
          </a:p>
          <a:p>
            <a:pPr indent="-295237">
              <a:buClrTx/>
              <a:buNone/>
              <a:tabLst>
                <a:tab pos="311079" algn="l"/>
                <a:tab pos="406131" algn="l"/>
                <a:tab pos="813702" algn="l"/>
                <a:tab pos="1221273" algn="l"/>
                <a:tab pos="1628844" algn="l"/>
                <a:tab pos="2036415" algn="l"/>
                <a:tab pos="2443986" algn="l"/>
                <a:tab pos="2851556" algn="l"/>
                <a:tab pos="3259128" algn="l"/>
                <a:tab pos="3666698" algn="l"/>
                <a:tab pos="4074270" algn="l"/>
                <a:tab pos="4481840" algn="l"/>
                <a:tab pos="4889412" algn="l"/>
                <a:tab pos="5296982" algn="l"/>
                <a:tab pos="5704553" algn="l"/>
                <a:tab pos="6112124" algn="l"/>
                <a:tab pos="6519695" algn="l"/>
                <a:tab pos="6927266" algn="l"/>
                <a:tab pos="7334837" algn="l"/>
                <a:tab pos="7742408" algn="l"/>
                <a:tab pos="8149979" algn="l"/>
                <a:tab pos="8151419" algn="l"/>
              </a:tabLst>
            </a:pPr>
            <a:r>
              <a:rPr lang="cs-CZ" altLang="cs-CZ" smtClean="0"/>
              <a:t>SPONTÁNNÍ POHYB v MŠ:</a:t>
            </a:r>
          </a:p>
          <a:p>
            <a:pPr indent="-295237">
              <a:buClrTx/>
              <a:buNone/>
              <a:tabLst>
                <a:tab pos="311079" algn="l"/>
                <a:tab pos="406131" algn="l"/>
                <a:tab pos="813702" algn="l"/>
                <a:tab pos="1221273" algn="l"/>
                <a:tab pos="1628844" algn="l"/>
                <a:tab pos="2036415" algn="l"/>
                <a:tab pos="2443986" algn="l"/>
                <a:tab pos="2851556" algn="l"/>
                <a:tab pos="3259128" algn="l"/>
                <a:tab pos="3666698" algn="l"/>
                <a:tab pos="4074270" algn="l"/>
                <a:tab pos="4481840" algn="l"/>
                <a:tab pos="4889412" algn="l"/>
                <a:tab pos="5296982" algn="l"/>
                <a:tab pos="5704553" algn="l"/>
                <a:tab pos="6112124" algn="l"/>
                <a:tab pos="6519695" algn="l"/>
                <a:tab pos="6927266" algn="l"/>
                <a:tab pos="7334837" algn="l"/>
                <a:tab pos="7742408" algn="l"/>
                <a:tab pos="8149979" algn="l"/>
                <a:tab pos="8151419" algn="l"/>
              </a:tabLst>
            </a:pPr>
            <a:r>
              <a:rPr lang="cs-CZ" altLang="cs-CZ" smtClean="0"/>
              <a:t>                   V ŘADĚ MŠ JE OMEZEN !!!</a:t>
            </a:r>
          </a:p>
          <a:p>
            <a:pPr indent="-295237">
              <a:buClrTx/>
              <a:buNone/>
              <a:tabLst>
                <a:tab pos="311079" algn="l"/>
                <a:tab pos="406131" algn="l"/>
                <a:tab pos="813702" algn="l"/>
                <a:tab pos="1221273" algn="l"/>
                <a:tab pos="1628844" algn="l"/>
                <a:tab pos="2036415" algn="l"/>
                <a:tab pos="2443986" algn="l"/>
                <a:tab pos="2851556" algn="l"/>
                <a:tab pos="3259128" algn="l"/>
                <a:tab pos="3666698" algn="l"/>
                <a:tab pos="4074270" algn="l"/>
                <a:tab pos="4481840" algn="l"/>
                <a:tab pos="4889412" algn="l"/>
                <a:tab pos="5296982" algn="l"/>
                <a:tab pos="5704553" algn="l"/>
                <a:tab pos="6112124" algn="l"/>
                <a:tab pos="6519695" algn="l"/>
                <a:tab pos="6927266" algn="l"/>
                <a:tab pos="7334837" algn="l"/>
                <a:tab pos="7742408" algn="l"/>
                <a:tab pos="8149979" algn="l"/>
                <a:tab pos="8151419" algn="l"/>
              </a:tabLst>
            </a:pPr>
            <a:endParaRPr lang="cs-CZ" altLang="cs-CZ" smtClean="0"/>
          </a:p>
          <a:p>
            <a:pPr indent="-295237">
              <a:buClrTx/>
              <a:buNone/>
              <a:tabLst>
                <a:tab pos="311079" algn="l"/>
                <a:tab pos="406131" algn="l"/>
                <a:tab pos="813702" algn="l"/>
                <a:tab pos="1221273" algn="l"/>
                <a:tab pos="1628844" algn="l"/>
                <a:tab pos="2036415" algn="l"/>
                <a:tab pos="2443986" algn="l"/>
                <a:tab pos="2851556" algn="l"/>
                <a:tab pos="3259128" algn="l"/>
                <a:tab pos="3666698" algn="l"/>
                <a:tab pos="4074270" algn="l"/>
                <a:tab pos="4481840" algn="l"/>
                <a:tab pos="4889412" algn="l"/>
                <a:tab pos="5296982" algn="l"/>
                <a:tab pos="5704553" algn="l"/>
                <a:tab pos="6112124" algn="l"/>
                <a:tab pos="6519695" algn="l"/>
                <a:tab pos="6927266" algn="l"/>
                <a:tab pos="7334837" algn="l"/>
                <a:tab pos="7742408" algn="l"/>
                <a:tab pos="8149979" algn="l"/>
                <a:tab pos="8151419" algn="l"/>
              </a:tabLst>
            </a:pPr>
            <a:endParaRPr lang="cs-CZ" altLang="cs-CZ" smtClean="0"/>
          </a:p>
          <a:p>
            <a:pPr indent="-295237">
              <a:buClrTx/>
              <a:buNone/>
              <a:tabLst>
                <a:tab pos="311079" algn="l"/>
                <a:tab pos="406131" algn="l"/>
                <a:tab pos="813702" algn="l"/>
                <a:tab pos="1221273" algn="l"/>
                <a:tab pos="1628844" algn="l"/>
                <a:tab pos="2036415" algn="l"/>
                <a:tab pos="2443986" algn="l"/>
                <a:tab pos="2851556" algn="l"/>
                <a:tab pos="3259128" algn="l"/>
                <a:tab pos="3666698" algn="l"/>
                <a:tab pos="4074270" algn="l"/>
                <a:tab pos="4481840" algn="l"/>
                <a:tab pos="4889412" algn="l"/>
                <a:tab pos="5296982" algn="l"/>
                <a:tab pos="5704553" algn="l"/>
                <a:tab pos="6112124" algn="l"/>
                <a:tab pos="6519695" algn="l"/>
                <a:tab pos="6927266" algn="l"/>
                <a:tab pos="7334837" algn="l"/>
                <a:tab pos="7742408" algn="l"/>
                <a:tab pos="8149979" algn="l"/>
                <a:tab pos="8151419" algn="l"/>
              </a:tabLst>
            </a:pPr>
            <a:endParaRPr lang="cs-CZ" altLang="cs-CZ" smtClean="0"/>
          </a:p>
          <a:p>
            <a:pPr indent="-295237">
              <a:buClrTx/>
              <a:buNone/>
              <a:tabLst>
                <a:tab pos="311079" algn="l"/>
                <a:tab pos="406131" algn="l"/>
                <a:tab pos="813702" algn="l"/>
                <a:tab pos="1221273" algn="l"/>
                <a:tab pos="1628844" algn="l"/>
                <a:tab pos="2036415" algn="l"/>
                <a:tab pos="2443986" algn="l"/>
                <a:tab pos="2851556" algn="l"/>
                <a:tab pos="3259128" algn="l"/>
                <a:tab pos="3666698" algn="l"/>
                <a:tab pos="4074270" algn="l"/>
                <a:tab pos="4481840" algn="l"/>
                <a:tab pos="4889412" algn="l"/>
                <a:tab pos="5296982" algn="l"/>
                <a:tab pos="5704553" algn="l"/>
                <a:tab pos="6112124" algn="l"/>
                <a:tab pos="6519695" algn="l"/>
                <a:tab pos="6927266" algn="l"/>
                <a:tab pos="7334837" algn="l"/>
                <a:tab pos="7742408" algn="l"/>
                <a:tab pos="8149979" algn="l"/>
                <a:tab pos="8151419" algn="l"/>
              </a:tabLst>
            </a:pPr>
            <a:endParaRPr lang="cs-CZ" altLang="cs-CZ" smtClean="0"/>
          </a:p>
          <a:p>
            <a:pPr indent="-295237">
              <a:buClrTx/>
              <a:buNone/>
              <a:tabLst>
                <a:tab pos="311079" algn="l"/>
                <a:tab pos="406131" algn="l"/>
                <a:tab pos="813702" algn="l"/>
                <a:tab pos="1221273" algn="l"/>
                <a:tab pos="1628844" algn="l"/>
                <a:tab pos="2036415" algn="l"/>
                <a:tab pos="2443986" algn="l"/>
                <a:tab pos="2851556" algn="l"/>
                <a:tab pos="3259128" algn="l"/>
                <a:tab pos="3666698" algn="l"/>
                <a:tab pos="4074270" algn="l"/>
                <a:tab pos="4481840" algn="l"/>
                <a:tab pos="4889412" algn="l"/>
                <a:tab pos="5296982" algn="l"/>
                <a:tab pos="5704553" algn="l"/>
                <a:tab pos="6112124" algn="l"/>
                <a:tab pos="6519695" algn="l"/>
                <a:tab pos="6927266" algn="l"/>
                <a:tab pos="7334837" algn="l"/>
                <a:tab pos="7742408" algn="l"/>
                <a:tab pos="8149979" algn="l"/>
                <a:tab pos="8151419" algn="l"/>
              </a:tabLst>
            </a:pPr>
            <a:endParaRPr lang="cs-CZ" altLang="cs-CZ" smtClean="0"/>
          </a:p>
        </p:txBody>
      </p:sp>
    </p:spTree>
    <p:extLst>
      <p:ext uri="{BB962C8B-B14F-4D97-AF65-F5344CB8AC3E}">
        <p14:creationId xmlns="" xmlns:p14="http://schemas.microsoft.com/office/powerpoint/2010/main" val="409802111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1"/>
          <p:cNvSpPr>
            <a:spLocks noGrp="1" noChangeArrowheads="1"/>
          </p:cNvSpPr>
          <p:nvPr>
            <p:ph type="body" idx="4294967295"/>
          </p:nvPr>
        </p:nvSpPr>
        <p:spPr>
          <a:xfrm>
            <a:off x="1523521" y="1"/>
            <a:ext cx="9013907" cy="6989054"/>
          </a:xfrm>
        </p:spPr>
        <p:txBody>
          <a:bodyPr vert="horz" tIns="35271">
            <a:normAutofit/>
          </a:bodyPr>
          <a:lstStyle/>
          <a:p>
            <a:pPr marL="391729" indent="-277955">
              <a:buClrTx/>
              <a:buSzPct val="45000"/>
              <a:buNone/>
              <a:tabLst>
                <a:tab pos="391729" algn="l"/>
                <a:tab pos="486781" algn="l"/>
                <a:tab pos="894352" algn="l"/>
                <a:tab pos="1301923" algn="l"/>
                <a:tab pos="1709494" algn="l"/>
                <a:tab pos="2117065" algn="l"/>
                <a:tab pos="2524636" algn="l"/>
                <a:tab pos="2932206" algn="l"/>
                <a:tab pos="3339778" algn="l"/>
                <a:tab pos="3747348" algn="l"/>
                <a:tab pos="4154920" algn="l"/>
                <a:tab pos="4562490" algn="l"/>
                <a:tab pos="4970062" algn="l"/>
                <a:tab pos="5377632" algn="l"/>
                <a:tab pos="5785204" algn="l"/>
                <a:tab pos="6192774" algn="l"/>
                <a:tab pos="6600345" algn="l"/>
                <a:tab pos="7007916" algn="l"/>
                <a:tab pos="7415487" algn="l"/>
                <a:tab pos="7823058" algn="l"/>
                <a:tab pos="8230629" algn="l"/>
                <a:tab pos="8558990" algn="l"/>
                <a:tab pos="8966561" algn="l"/>
              </a:tabLst>
            </a:pPr>
            <a:endParaRPr lang="cs-CZ" altLang="cs-CZ" sz="3992" b="1">
              <a:solidFill>
                <a:srgbClr val="330099"/>
              </a:solidFill>
            </a:endParaRPr>
          </a:p>
          <a:p>
            <a:pPr marL="391729" indent="-277955">
              <a:buClrTx/>
              <a:buSzPct val="45000"/>
              <a:buNone/>
              <a:tabLst>
                <a:tab pos="391729" algn="l"/>
                <a:tab pos="486781" algn="l"/>
                <a:tab pos="894352" algn="l"/>
                <a:tab pos="1301923" algn="l"/>
                <a:tab pos="1709494" algn="l"/>
                <a:tab pos="2117065" algn="l"/>
                <a:tab pos="2524636" algn="l"/>
                <a:tab pos="2932206" algn="l"/>
                <a:tab pos="3339778" algn="l"/>
                <a:tab pos="3747348" algn="l"/>
                <a:tab pos="4154920" algn="l"/>
                <a:tab pos="4562490" algn="l"/>
                <a:tab pos="4970062" algn="l"/>
                <a:tab pos="5377632" algn="l"/>
                <a:tab pos="5785204" algn="l"/>
                <a:tab pos="6192774" algn="l"/>
                <a:tab pos="6600345" algn="l"/>
                <a:tab pos="7007916" algn="l"/>
                <a:tab pos="7415487" algn="l"/>
                <a:tab pos="7823058" algn="l"/>
                <a:tab pos="8230629" algn="l"/>
                <a:tab pos="8558990" algn="l"/>
                <a:tab pos="8966561" algn="l"/>
              </a:tabLst>
            </a:pPr>
            <a:r>
              <a:rPr lang="cs-CZ" altLang="cs-CZ" smtClean="0"/>
              <a:t>  </a:t>
            </a:r>
            <a:r>
              <a:rPr lang="cs-CZ" altLang="cs-CZ" b="1" smtClean="0">
                <a:solidFill>
                  <a:srgbClr val="FF0000"/>
                </a:solidFill>
              </a:rPr>
              <a:t>OBECNÁ OMEZENÍ</a:t>
            </a:r>
          </a:p>
          <a:p>
            <a:pPr marL="391729" indent="-277955">
              <a:buClrTx/>
              <a:buSzPct val="45000"/>
              <a:buNone/>
              <a:tabLst>
                <a:tab pos="391729" algn="l"/>
                <a:tab pos="486781" algn="l"/>
                <a:tab pos="894352" algn="l"/>
                <a:tab pos="1301923" algn="l"/>
                <a:tab pos="1709494" algn="l"/>
                <a:tab pos="2117065" algn="l"/>
                <a:tab pos="2524636" algn="l"/>
                <a:tab pos="2932206" algn="l"/>
                <a:tab pos="3339778" algn="l"/>
                <a:tab pos="3747348" algn="l"/>
                <a:tab pos="4154920" algn="l"/>
                <a:tab pos="4562490" algn="l"/>
                <a:tab pos="4970062" algn="l"/>
                <a:tab pos="5377632" algn="l"/>
                <a:tab pos="5785204" algn="l"/>
                <a:tab pos="6192774" algn="l"/>
                <a:tab pos="6600345" algn="l"/>
                <a:tab pos="7007916" algn="l"/>
                <a:tab pos="7415487" algn="l"/>
                <a:tab pos="7823058" algn="l"/>
                <a:tab pos="8230629" algn="l"/>
                <a:tab pos="8558990" algn="l"/>
                <a:tab pos="8966561" algn="l"/>
              </a:tabLst>
            </a:pPr>
            <a:endParaRPr lang="cs-CZ" altLang="cs-CZ" b="1" smtClean="0"/>
          </a:p>
          <a:p>
            <a:pPr marL="391729" indent="-277955">
              <a:buClrTx/>
              <a:buSzPct val="45000"/>
              <a:buNone/>
              <a:tabLst>
                <a:tab pos="391729" algn="l"/>
                <a:tab pos="486781" algn="l"/>
                <a:tab pos="894352" algn="l"/>
                <a:tab pos="1301923" algn="l"/>
                <a:tab pos="1709494" algn="l"/>
                <a:tab pos="2117065" algn="l"/>
                <a:tab pos="2524636" algn="l"/>
                <a:tab pos="2932206" algn="l"/>
                <a:tab pos="3339778" algn="l"/>
                <a:tab pos="3747348" algn="l"/>
                <a:tab pos="4154920" algn="l"/>
                <a:tab pos="4562490" algn="l"/>
                <a:tab pos="4970062" algn="l"/>
                <a:tab pos="5377632" algn="l"/>
                <a:tab pos="5785204" algn="l"/>
                <a:tab pos="6192774" algn="l"/>
                <a:tab pos="6600345" algn="l"/>
                <a:tab pos="7007916" algn="l"/>
                <a:tab pos="7415487" algn="l"/>
                <a:tab pos="7823058" algn="l"/>
                <a:tab pos="8230629" algn="l"/>
                <a:tab pos="8558990" algn="l"/>
                <a:tab pos="8966561" algn="l"/>
              </a:tabLst>
            </a:pPr>
            <a:endParaRPr lang="cs-CZ" altLang="cs-CZ" b="1" smtClean="0"/>
          </a:p>
          <a:p>
            <a:pPr marL="391729" indent="-277955">
              <a:buClrTx/>
              <a:buSzPct val="45000"/>
              <a:buNone/>
              <a:tabLst>
                <a:tab pos="391729" algn="l"/>
                <a:tab pos="486781" algn="l"/>
                <a:tab pos="894352" algn="l"/>
                <a:tab pos="1301923" algn="l"/>
                <a:tab pos="1709494" algn="l"/>
                <a:tab pos="2117065" algn="l"/>
                <a:tab pos="2524636" algn="l"/>
                <a:tab pos="2932206" algn="l"/>
                <a:tab pos="3339778" algn="l"/>
                <a:tab pos="3747348" algn="l"/>
                <a:tab pos="4154920" algn="l"/>
                <a:tab pos="4562490" algn="l"/>
                <a:tab pos="4970062" algn="l"/>
                <a:tab pos="5377632" algn="l"/>
                <a:tab pos="5785204" algn="l"/>
                <a:tab pos="6192774" algn="l"/>
                <a:tab pos="6600345" algn="l"/>
                <a:tab pos="7007916" algn="l"/>
                <a:tab pos="7415487" algn="l"/>
                <a:tab pos="7823058" algn="l"/>
                <a:tab pos="8230629" algn="l"/>
                <a:tab pos="8558990" algn="l"/>
                <a:tab pos="8966561" algn="l"/>
              </a:tabLst>
            </a:pPr>
            <a:r>
              <a:rPr lang="cs-CZ" altLang="cs-CZ" b="1" smtClean="0"/>
              <a:t>  </a:t>
            </a:r>
            <a:r>
              <a:rPr lang="cs-CZ" altLang="cs-CZ" b="1" u="sng" smtClean="0"/>
              <a:t>MÁLO PŘÍLEŽITOSTÍ - prostor</a:t>
            </a:r>
          </a:p>
          <a:p>
            <a:pPr marL="391729" indent="-277955">
              <a:buClrTx/>
              <a:buSzPct val="45000"/>
              <a:buNone/>
              <a:tabLst>
                <a:tab pos="391729" algn="l"/>
                <a:tab pos="486781" algn="l"/>
                <a:tab pos="894352" algn="l"/>
                <a:tab pos="1301923" algn="l"/>
                <a:tab pos="1709494" algn="l"/>
                <a:tab pos="2117065" algn="l"/>
                <a:tab pos="2524636" algn="l"/>
                <a:tab pos="2932206" algn="l"/>
                <a:tab pos="3339778" algn="l"/>
                <a:tab pos="3747348" algn="l"/>
                <a:tab pos="4154920" algn="l"/>
                <a:tab pos="4562490" algn="l"/>
                <a:tab pos="4970062" algn="l"/>
                <a:tab pos="5377632" algn="l"/>
                <a:tab pos="5785204" algn="l"/>
                <a:tab pos="6192774" algn="l"/>
                <a:tab pos="6600345" algn="l"/>
                <a:tab pos="7007916" algn="l"/>
                <a:tab pos="7415487" algn="l"/>
                <a:tab pos="7823058" algn="l"/>
                <a:tab pos="8230629" algn="l"/>
                <a:tab pos="8558990" algn="l"/>
                <a:tab pos="8966561" algn="l"/>
              </a:tabLst>
            </a:pPr>
            <a:r>
              <a:rPr lang="cs-CZ" altLang="cs-CZ" b="1" smtClean="0"/>
              <a:t>  </a:t>
            </a:r>
            <a:r>
              <a:rPr lang="cs-CZ" altLang="cs-CZ" b="1" u="sng" smtClean="0"/>
              <a:t>JINÁ PŘITAŽLIVÁ NABÍDKA - DVD</a:t>
            </a:r>
          </a:p>
          <a:p>
            <a:pPr marL="391729" indent="-277955">
              <a:buClrTx/>
              <a:buSzPct val="45000"/>
              <a:buNone/>
              <a:tabLst>
                <a:tab pos="391729" algn="l"/>
                <a:tab pos="486781" algn="l"/>
                <a:tab pos="894352" algn="l"/>
                <a:tab pos="1301923" algn="l"/>
                <a:tab pos="1709494" algn="l"/>
                <a:tab pos="2117065" algn="l"/>
                <a:tab pos="2524636" algn="l"/>
                <a:tab pos="2932206" algn="l"/>
                <a:tab pos="3339778" algn="l"/>
                <a:tab pos="3747348" algn="l"/>
                <a:tab pos="4154920" algn="l"/>
                <a:tab pos="4562490" algn="l"/>
                <a:tab pos="4970062" algn="l"/>
                <a:tab pos="5377632" algn="l"/>
                <a:tab pos="5785204" algn="l"/>
                <a:tab pos="6192774" algn="l"/>
                <a:tab pos="6600345" algn="l"/>
                <a:tab pos="7007916" algn="l"/>
                <a:tab pos="7415487" algn="l"/>
                <a:tab pos="7823058" algn="l"/>
                <a:tab pos="8230629" algn="l"/>
                <a:tab pos="8558990" algn="l"/>
                <a:tab pos="8966561" algn="l"/>
              </a:tabLst>
            </a:pPr>
            <a:r>
              <a:rPr lang="cs-CZ" altLang="cs-CZ" b="1" smtClean="0"/>
              <a:t> </a:t>
            </a:r>
            <a:r>
              <a:rPr lang="cs-CZ" altLang="cs-CZ" b="1" u="sng" smtClean="0"/>
              <a:t> RODINNÝ PŘÍKLAD </a:t>
            </a:r>
          </a:p>
          <a:p>
            <a:pPr marL="391729" indent="-277955">
              <a:buClrTx/>
              <a:buSzPct val="45000"/>
              <a:buNone/>
              <a:tabLst>
                <a:tab pos="391729" algn="l"/>
                <a:tab pos="486781" algn="l"/>
                <a:tab pos="894352" algn="l"/>
                <a:tab pos="1301923" algn="l"/>
                <a:tab pos="1709494" algn="l"/>
                <a:tab pos="2117065" algn="l"/>
                <a:tab pos="2524636" algn="l"/>
                <a:tab pos="2932206" algn="l"/>
                <a:tab pos="3339778" algn="l"/>
                <a:tab pos="3747348" algn="l"/>
                <a:tab pos="4154920" algn="l"/>
                <a:tab pos="4562490" algn="l"/>
                <a:tab pos="4970062" algn="l"/>
                <a:tab pos="5377632" algn="l"/>
                <a:tab pos="5785204" algn="l"/>
                <a:tab pos="6192774" algn="l"/>
                <a:tab pos="6600345" algn="l"/>
                <a:tab pos="7007916" algn="l"/>
                <a:tab pos="7415487" algn="l"/>
                <a:tab pos="7823058" algn="l"/>
                <a:tab pos="8230629" algn="l"/>
                <a:tab pos="8558990" algn="l"/>
                <a:tab pos="8966561" algn="l"/>
              </a:tabLst>
            </a:pPr>
            <a:r>
              <a:rPr lang="cs-CZ" altLang="cs-CZ" b="1" smtClean="0"/>
              <a:t>  </a:t>
            </a:r>
            <a:r>
              <a:rPr lang="cs-CZ" altLang="cs-CZ" b="1" u="sng" smtClean="0"/>
              <a:t>OBAVY A OCHRANÁŘSKÝ STYL VÝCHOVY  </a:t>
            </a:r>
            <a:r>
              <a:rPr lang="cs-CZ" altLang="cs-CZ" b="1" smtClean="0"/>
              <a:t>                 </a:t>
            </a:r>
          </a:p>
        </p:txBody>
      </p:sp>
    </p:spTree>
    <p:extLst>
      <p:ext uri="{BB962C8B-B14F-4D97-AF65-F5344CB8AC3E}">
        <p14:creationId xmlns="" xmlns:p14="http://schemas.microsoft.com/office/powerpoint/2010/main" val="32367531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FAKTORY ZDRAVÍ</a:t>
            </a:r>
            <a:endParaRPr lang="cs-CZ" dirty="0"/>
          </a:p>
        </p:txBody>
      </p:sp>
      <p:sp>
        <p:nvSpPr>
          <p:cNvPr id="4" name="Elipsa 3"/>
          <p:cNvSpPr/>
          <p:nvPr/>
        </p:nvSpPr>
        <p:spPr>
          <a:xfrm>
            <a:off x="4304714" y="182879"/>
            <a:ext cx="7887286" cy="440318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b="1" dirty="0" smtClean="0"/>
              <a:t>smysluplná budoucnost</a:t>
            </a:r>
          </a:p>
          <a:p>
            <a:pPr algn="ctr"/>
            <a:r>
              <a:rPr lang="cs-CZ" sz="2800" b="1" dirty="0" smtClean="0"/>
              <a:t>optimismus</a:t>
            </a:r>
          </a:p>
          <a:p>
            <a:pPr algn="ctr"/>
            <a:r>
              <a:rPr lang="cs-CZ" sz="2800" b="1" dirty="0" smtClean="0"/>
              <a:t>důvěra ve vlastní schopnosti</a:t>
            </a:r>
          </a:p>
          <a:p>
            <a:pPr algn="ctr"/>
            <a:r>
              <a:rPr lang="cs-CZ" sz="2800" b="1" dirty="0" smtClean="0"/>
              <a:t>přátelství a dobré vztahy</a:t>
            </a:r>
          </a:p>
          <a:p>
            <a:pPr algn="ctr"/>
            <a:r>
              <a:rPr lang="cs-CZ" sz="2800" b="1" dirty="0" smtClean="0"/>
              <a:t>(smysluplná práce)</a:t>
            </a:r>
            <a:endParaRPr lang="cs-CZ" sz="2800" dirty="0"/>
          </a:p>
        </p:txBody>
      </p:sp>
      <p:sp>
        <p:nvSpPr>
          <p:cNvPr id="5" name="Elipsa 4"/>
          <p:cNvSpPr/>
          <p:nvPr/>
        </p:nvSpPr>
        <p:spPr>
          <a:xfrm>
            <a:off x="211015" y="3045656"/>
            <a:ext cx="7568419" cy="3812344"/>
          </a:xfrm>
          <a:prstGeom prst="ellipse">
            <a:avLst/>
          </a:prstGeom>
          <a:solidFill>
            <a:srgbClr val="FF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b="1" dirty="0" smtClean="0"/>
              <a:t>pozitivní </a:t>
            </a:r>
            <a:r>
              <a:rPr lang="cs-CZ" sz="2800" b="1" dirty="0" err="1" smtClean="0"/>
              <a:t>sebeocenění</a:t>
            </a:r>
            <a:endParaRPr lang="cs-CZ" sz="2800" b="1" dirty="0" smtClean="0"/>
          </a:p>
          <a:p>
            <a:pPr algn="ctr"/>
            <a:r>
              <a:rPr lang="cs-CZ" sz="2800" b="1" dirty="0" smtClean="0"/>
              <a:t>pozitivní vztah ke svému tělu</a:t>
            </a:r>
          </a:p>
          <a:p>
            <a:pPr algn="ctr"/>
            <a:r>
              <a:rPr lang="cs-CZ" sz="2800" b="1" dirty="0" smtClean="0"/>
              <a:t>- znalosti o zdraví</a:t>
            </a:r>
          </a:p>
          <a:p>
            <a:pPr algn="ctr"/>
            <a:r>
              <a:rPr lang="cs-CZ" sz="2800" b="1" dirty="0" smtClean="0"/>
              <a:t>- přístup ke zdravotní péči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ZDRAVÍ A POHYBOVÉ ČINNOSTI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 smtClean="0"/>
              <a:t>ZDRAVOTNÍ PŘÍNOST POHYBOVÝCH AKTIVIT:</a:t>
            </a:r>
          </a:p>
          <a:p>
            <a:pPr lvl="1"/>
            <a:r>
              <a:rPr lang="cs-CZ" dirty="0" smtClean="0"/>
              <a:t>1) podmiňují </a:t>
            </a:r>
            <a:r>
              <a:rPr lang="cs-CZ" b="1" dirty="0" smtClean="0">
                <a:solidFill>
                  <a:srgbClr val="00FFFF"/>
                </a:solidFill>
              </a:rPr>
              <a:t>normální růst a vývoj </a:t>
            </a:r>
            <a:r>
              <a:rPr lang="cs-CZ" dirty="0" smtClean="0"/>
              <a:t>(tělesný, psychický, sociální)</a:t>
            </a:r>
          </a:p>
          <a:p>
            <a:pPr lvl="1"/>
            <a:r>
              <a:rPr lang="cs-CZ" dirty="0" smtClean="0"/>
              <a:t>2) zvyšování </a:t>
            </a:r>
            <a:r>
              <a:rPr lang="cs-CZ" b="1" dirty="0" smtClean="0">
                <a:solidFill>
                  <a:srgbClr val="00FFFF"/>
                </a:solidFill>
              </a:rPr>
              <a:t>tělesné zdatnosti</a:t>
            </a:r>
          </a:p>
          <a:p>
            <a:pPr lvl="1"/>
            <a:r>
              <a:rPr lang="cs-CZ" dirty="0" smtClean="0"/>
              <a:t>3) </a:t>
            </a:r>
            <a:r>
              <a:rPr lang="cs-CZ" b="1" dirty="0" smtClean="0">
                <a:solidFill>
                  <a:srgbClr val="00FFFF"/>
                </a:solidFill>
              </a:rPr>
              <a:t>prevence vadného držení těla</a:t>
            </a:r>
          </a:p>
          <a:p>
            <a:pPr lvl="1"/>
            <a:r>
              <a:rPr lang="cs-CZ" dirty="0" smtClean="0"/>
              <a:t>4) regulace </a:t>
            </a:r>
            <a:r>
              <a:rPr lang="cs-CZ" b="1" dirty="0" smtClean="0">
                <a:solidFill>
                  <a:srgbClr val="00FFFF"/>
                </a:solidFill>
              </a:rPr>
              <a:t>složení těla </a:t>
            </a:r>
            <a:r>
              <a:rPr lang="cs-CZ" dirty="0" smtClean="0"/>
              <a:t>(vč. nadváhy), prevence kardiovaskulárních a endokrinních nemocí</a:t>
            </a:r>
          </a:p>
          <a:p>
            <a:pPr lvl="1"/>
            <a:r>
              <a:rPr lang="cs-CZ" dirty="0" smtClean="0"/>
              <a:t>5) </a:t>
            </a:r>
            <a:r>
              <a:rPr lang="cs-CZ" b="1" dirty="0" smtClean="0">
                <a:solidFill>
                  <a:srgbClr val="00FFFF"/>
                </a:solidFill>
              </a:rPr>
              <a:t>vyrovnání problémů </a:t>
            </a:r>
            <a:r>
              <a:rPr lang="cs-CZ" dirty="0" smtClean="0"/>
              <a:t>při oslabeních, snížení následků postižení</a:t>
            </a:r>
          </a:p>
          <a:p>
            <a:pPr lvl="1"/>
            <a:endParaRPr lang="cs-CZ" dirty="0" smtClean="0"/>
          </a:p>
          <a:p>
            <a:pPr lvl="1"/>
            <a:r>
              <a:rPr lang="cs-CZ" dirty="0" smtClean="0">
                <a:sym typeface="Wingdings" pitchFamily="2" charset="2"/>
              </a:rPr>
              <a:t> podpora vřazování pohybu do režimu života v MŠ (úprava prostor, projekty, vybavení…)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ZDATNOST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600" y="1600201"/>
            <a:ext cx="7901354" cy="4525963"/>
          </a:xfrm>
        </p:spPr>
        <p:txBody>
          <a:bodyPr/>
          <a:lstStyle/>
          <a:p>
            <a:r>
              <a:rPr lang="cs-CZ" dirty="0" smtClean="0"/>
              <a:t>schopnost </a:t>
            </a:r>
            <a:r>
              <a:rPr lang="cs-CZ" b="1" u="sng" dirty="0" smtClean="0"/>
              <a:t>vyrovnávat se </a:t>
            </a:r>
            <a:r>
              <a:rPr lang="cs-CZ" dirty="0" smtClean="0"/>
              <a:t>co nejefektivněji </a:t>
            </a:r>
            <a:r>
              <a:rPr lang="cs-CZ" b="1" u="sng" dirty="0" smtClean="0"/>
              <a:t>s vnějšími vlivy</a:t>
            </a:r>
            <a:r>
              <a:rPr lang="cs-CZ" u="sng" dirty="0" smtClean="0"/>
              <a:t> </a:t>
            </a:r>
            <a:r>
              <a:rPr lang="cs-CZ" dirty="0" smtClean="0"/>
              <a:t>v </a:t>
            </a:r>
            <a:r>
              <a:rPr lang="cs-CZ" dirty="0" err="1" smtClean="0"/>
              <a:t>obl</a:t>
            </a:r>
            <a:r>
              <a:rPr lang="cs-CZ" dirty="0" smtClean="0"/>
              <a:t>. tělesné, psychické i sociální</a:t>
            </a:r>
          </a:p>
          <a:p>
            <a:endParaRPr lang="cs-CZ" dirty="0" smtClean="0"/>
          </a:p>
          <a:p>
            <a:r>
              <a:rPr lang="cs-CZ" dirty="0" smtClean="0"/>
              <a:t>SLOŽKY TĚLESNÉ ZDATNOSTI:</a:t>
            </a:r>
          </a:p>
          <a:p>
            <a:pPr lvl="1"/>
            <a:r>
              <a:rPr lang="cs-CZ" b="1" i="1" dirty="0" smtClean="0"/>
              <a:t>aerobní zdatnost</a:t>
            </a:r>
          </a:p>
          <a:p>
            <a:pPr lvl="1"/>
            <a:r>
              <a:rPr lang="cs-CZ" b="1" i="1" dirty="0" smtClean="0"/>
              <a:t>svalová síla</a:t>
            </a:r>
          </a:p>
          <a:p>
            <a:pPr lvl="1"/>
            <a:r>
              <a:rPr lang="cs-CZ" b="1" i="1" dirty="0" smtClean="0"/>
              <a:t>flexibilita</a:t>
            </a:r>
          </a:p>
          <a:p>
            <a:pPr lvl="1"/>
            <a:r>
              <a:rPr lang="cs-CZ" b="1" i="1" dirty="0" smtClean="0"/>
              <a:t>složení těla</a:t>
            </a:r>
            <a:endParaRPr lang="cs-CZ" b="1" i="1" dirty="0"/>
          </a:p>
        </p:txBody>
      </p:sp>
      <p:pic>
        <p:nvPicPr>
          <p:cNvPr id="125954" name="Picture 2" descr="VÃ½sledek obrÃ¡zku pro test zdatnost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63591" y="3052688"/>
            <a:ext cx="4606975" cy="30744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AEROBNÍ ZDATNOST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schopnost organismu pracovat při aktivitě většiny svalů těla </a:t>
            </a:r>
            <a:r>
              <a:rPr lang="cs-CZ" b="1" dirty="0" smtClean="0"/>
              <a:t>v </a:t>
            </a:r>
            <a:r>
              <a:rPr lang="cs-CZ" b="1" u="sng" dirty="0" smtClean="0"/>
              <a:t>delším časovém úseku </a:t>
            </a:r>
            <a:r>
              <a:rPr lang="cs-CZ" dirty="0" smtClean="0"/>
              <a:t>a </a:t>
            </a:r>
            <a:r>
              <a:rPr lang="cs-CZ" b="1" u="sng" dirty="0" smtClean="0"/>
              <a:t>přiměřené intenzitě</a:t>
            </a:r>
          </a:p>
          <a:p>
            <a:endParaRPr lang="cs-CZ" dirty="0" smtClean="0"/>
          </a:p>
          <a:p>
            <a:r>
              <a:rPr lang="cs-CZ" dirty="0" smtClean="0"/>
              <a:t>AEROBNÍ ZÁTĚŽ </a:t>
            </a:r>
          </a:p>
          <a:p>
            <a:pPr lvl="1"/>
            <a:r>
              <a:rPr lang="cs-CZ" dirty="0" err="1" smtClean="0"/>
              <a:t>pozitvní</a:t>
            </a:r>
            <a:r>
              <a:rPr lang="cs-CZ" dirty="0" smtClean="0"/>
              <a:t> vliv na kardiovaskulární a dýchací systém</a:t>
            </a:r>
          </a:p>
          <a:p>
            <a:endParaRPr lang="cs-CZ" b="1" u="sng" dirty="0" smtClean="0"/>
          </a:p>
          <a:p>
            <a:r>
              <a:rPr lang="cs-CZ" dirty="0" smtClean="0"/>
              <a:t>Ukazatel – VO2 max., </a:t>
            </a:r>
            <a:r>
              <a:rPr lang="cs-CZ" b="1" dirty="0" smtClean="0">
                <a:solidFill>
                  <a:srgbClr val="FF0000"/>
                </a:solidFill>
              </a:rPr>
              <a:t>SF</a:t>
            </a:r>
          </a:p>
          <a:p>
            <a:pPr lvl="1"/>
            <a:r>
              <a:rPr lang="cs-CZ" dirty="0" smtClean="0">
                <a:sym typeface="Wingdings" pitchFamily="2" charset="2"/>
              </a:rPr>
              <a:t>orientační výpočet 0,6 x (230 – věk)</a:t>
            </a:r>
            <a:endParaRPr lang="cs-CZ" dirty="0" smtClean="0"/>
          </a:p>
          <a:p>
            <a:pPr lvl="1"/>
            <a:endParaRPr lang="cs-CZ" dirty="0" smtClean="0"/>
          </a:p>
          <a:p>
            <a:pPr>
              <a:buNone/>
            </a:pPr>
            <a:endParaRPr lang="cs-CZ" b="1" u="sng" dirty="0" smtClean="0"/>
          </a:p>
          <a:p>
            <a:pPr lvl="1"/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Průměrné hodnoty SF u dětí (Heller, 1996)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609600" y="1600200"/>
          <a:ext cx="9949131" cy="47488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1637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31637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31637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1484552"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VĚK (ROKY)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SF</a:t>
                      </a:r>
                      <a:r>
                        <a:rPr lang="cs-CZ" sz="2400" baseline="0" dirty="0" smtClean="0"/>
                        <a:t> KLID 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CÍLOVÁ</a:t>
                      </a:r>
                      <a:r>
                        <a:rPr lang="cs-CZ" sz="2400" baseline="0" dirty="0" smtClean="0"/>
                        <a:t> ZÓNA (60-80 % SF max.)</a:t>
                      </a:r>
                      <a:endParaRPr lang="cs-CZ" sz="24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16073"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4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100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170-199</a:t>
                      </a:r>
                      <a:endParaRPr lang="cs-CZ" sz="24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16073"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6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100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168-197</a:t>
                      </a:r>
                      <a:endParaRPr lang="cs-CZ" sz="24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816073"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8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90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163-194</a:t>
                      </a:r>
                      <a:endParaRPr lang="cs-CZ" sz="24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816073"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10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90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162-192</a:t>
                      </a:r>
                      <a:endParaRPr lang="cs-CZ" sz="24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VÃ½sledek obrÃ¡zku pro prÅ¯mÄrnÃ© klidovÃ© hodnoty SF u dÄtÃ­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5117" y="231188"/>
            <a:ext cx="5547653" cy="4155387"/>
          </a:xfrm>
          <a:prstGeom prst="rect">
            <a:avLst/>
          </a:prstGeom>
          <a:noFill/>
        </p:spPr>
      </p:pic>
      <p:pic>
        <p:nvPicPr>
          <p:cNvPr id="1028" name="Picture 4" descr="VÃ½sledek obrÃ¡zku pro prÅ¯mÄrnÃ© klidovÃ© hodnoty SF u dÄtÃ­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920" y="2362380"/>
            <a:ext cx="6539080" cy="421094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Aktivity pro posílení aerobní zdatnosti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motivovaná lokomoční cvičení</a:t>
            </a:r>
          </a:p>
          <a:p>
            <a:r>
              <a:rPr lang="cs-CZ" dirty="0" smtClean="0"/>
              <a:t>cvičení s hudbou </a:t>
            </a:r>
            <a:r>
              <a:rPr lang="cs-CZ" dirty="0" smtClean="0">
                <a:sym typeface="Wingdings" pitchFamily="2" charset="2"/>
              </a:rPr>
              <a:t> jednoduché pohyby (kroky, skoky, poskoky…)</a:t>
            </a:r>
          </a:p>
          <a:p>
            <a:r>
              <a:rPr lang="cs-CZ" dirty="0" smtClean="0">
                <a:sym typeface="Wingdings" pitchFamily="2" charset="2"/>
              </a:rPr>
              <a:t>překážkové dráhy</a:t>
            </a:r>
          </a:p>
          <a:p>
            <a:r>
              <a:rPr lang="cs-CZ" dirty="0" smtClean="0">
                <a:sym typeface="Wingdings" pitchFamily="2" charset="2"/>
              </a:rPr>
              <a:t>pohybové hry s převahou lokomoce (honičky…)</a:t>
            </a:r>
          </a:p>
          <a:p>
            <a:endParaRPr lang="cs-CZ" dirty="0" smtClean="0">
              <a:sym typeface="Wingdings" pitchFamily="2" charset="2"/>
            </a:endParaRPr>
          </a:p>
          <a:p>
            <a:r>
              <a:rPr lang="cs-CZ" dirty="0" smtClean="0">
                <a:sym typeface="Wingdings" pitchFamily="2" charset="2"/>
              </a:rPr>
              <a:t>??? Na co si dát pozor ???</a:t>
            </a:r>
          </a:p>
          <a:p>
            <a:r>
              <a:rPr lang="cs-CZ" dirty="0" smtClean="0">
                <a:sym typeface="Wingdings" pitchFamily="2" charset="2"/>
              </a:rPr>
              <a:t>??? Co je nevhodné ???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chnický">
  <a:themeElements>
    <a:clrScheme name="Technický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chnický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cký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5527</TotalTime>
  <Words>1019</Words>
  <Application>Microsoft Office PowerPoint</Application>
  <PresentationFormat>Vlastní</PresentationFormat>
  <Paragraphs>235</Paragraphs>
  <Slides>24</Slides>
  <Notes>16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24</vt:i4>
      </vt:variant>
    </vt:vector>
  </HeadingPairs>
  <TitlesOfParts>
    <vt:vector size="25" baseType="lpstr">
      <vt:lpstr>Technický</vt:lpstr>
      <vt:lpstr>ŠKOLA A ZDRAVÍ</vt:lpstr>
      <vt:lpstr>ŠKOLA A ZDRAVÍ</vt:lpstr>
      <vt:lpstr>FAKTORY ZDRAVÍ</vt:lpstr>
      <vt:lpstr>ZDRAVÍ A POHYBOVÉ ČINNOSTI</vt:lpstr>
      <vt:lpstr>ZDATNOST</vt:lpstr>
      <vt:lpstr>AEROBNÍ ZDATNOST</vt:lpstr>
      <vt:lpstr>Průměrné hodnoty SF u dětí (Heller, 1996)</vt:lpstr>
      <vt:lpstr>Snímek 8</vt:lpstr>
      <vt:lpstr>Aktivity pro posílení aerobní zdatnosti</vt:lpstr>
      <vt:lpstr>SVALOVÁ ZDATNOST</vt:lpstr>
      <vt:lpstr>FLEXIBILITA</vt:lpstr>
      <vt:lpstr>SLOŽENÍ TĚLA</vt:lpstr>
      <vt:lpstr>ZDRAVÍ –TĚLESNÁ ZDATNOST SVĚTOVÁ DOPORUČENÍ </vt:lpstr>
      <vt:lpstr>DOPORUČENÍ  (WHO, NASPE, AAHPERD....)</vt:lpstr>
      <vt:lpstr>MOTORICKÉ BENEFITY</vt:lpstr>
      <vt:lpstr>BIOLOGICKÉ BENEFITY</vt:lpstr>
      <vt:lpstr>DŮSLEDKY</vt:lpstr>
      <vt:lpstr>PSYCHOLOGICKÉ BENEFITY</vt:lpstr>
      <vt:lpstr>SOCIÁLNÍ BENEFITY</vt:lpstr>
      <vt:lpstr>SOUČASNÉ VLIVY</vt:lpstr>
      <vt:lpstr>RODINA</vt:lpstr>
      <vt:lpstr>REALITA - RODINA</vt:lpstr>
      <vt:lpstr>DOPORUČENÍ X REALITA - MŠ</vt:lpstr>
      <vt:lpstr>Snímek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Didaktika tělesné výchovy pro MŠ</dc:title>
  <dc:creator>Ucitel</dc:creator>
  <cp:lastModifiedBy>Windows User</cp:lastModifiedBy>
  <cp:revision>150</cp:revision>
  <dcterms:created xsi:type="dcterms:W3CDTF">2018-09-25T10:09:13Z</dcterms:created>
  <dcterms:modified xsi:type="dcterms:W3CDTF">2020-10-18T05:55:18Z</dcterms:modified>
</cp:coreProperties>
</file>