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7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87592B-ED49-4A07-86F4-688831E59F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C597DAF-2971-4D1E-A305-7313FC2C32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E5E5D6E-850A-4AFD-AB26-F044FB677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7888-93F9-4D86-A510-3DBC820A87C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F5FCF5-D631-4337-9BB2-C95F2BD4E9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4BE94B6-5CAB-41EC-8511-AFA7AFB78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3672-BDA9-4713-9DB4-DD3E6DC5B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680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8E376A-96E4-415E-8266-05615AA98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EB44F8B-D05C-46A1-935E-C6ECDB716A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7E3BD5-E284-4BE1-B281-3B39205CC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7888-93F9-4D86-A510-3DBC820A87C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56FE4F-34F7-47AE-9EA5-C15FCFF8E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299AAA-647B-4D00-AB26-BA84B85F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3672-BDA9-4713-9DB4-DD3E6DC5B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33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B9C645E-6F2E-4106-A7BF-87A2BA3F01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96BC962-1D29-46EC-ADDD-614C3AD5D9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F52D5C-3074-4F9E-9D34-863D359EA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7888-93F9-4D86-A510-3DBC820A87C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64CCB7-AE7D-4E40-A570-CAB633648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E3F0E5-2CB4-465E-B0F3-F45B5892A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3672-BDA9-4713-9DB4-DD3E6DC5B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412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FC0FEA-40D7-41F5-B7C2-3F8374951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4FA23F-9283-4CCA-8368-EC2DEEB76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B1999C-F74F-46C0-8059-857071600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7888-93F9-4D86-A510-3DBC820A87C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667345-DBA7-48AD-B7F4-6E7A1BFBF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0F35C6-672C-42E5-9C72-45DDCED0B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3672-BDA9-4713-9DB4-DD3E6DC5B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97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5C8FD9-489A-4AE9-ADEE-6AD7D1E19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FD79467-5FB7-4633-B27A-6052498061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D254962-27DC-4FA5-AA4F-2FAD3A5B5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7888-93F9-4D86-A510-3DBC820A87C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C0024C-B08C-43C2-A2CC-C6CDEEBC8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C47078-E5B9-419B-9681-803AB07A3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3672-BDA9-4713-9DB4-DD3E6DC5B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76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C1F0A8-77CC-4A1C-A50B-842F9A9D4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19A364-C3E8-4D10-B74C-77BF5540AA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48D9DA8-F79B-411D-8C88-2ABDD77B1B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54227BF-8871-4CEF-A505-C726E4C2E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7888-93F9-4D86-A510-3DBC820A87C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15E0FFA-B2FA-4A3B-BC3E-3E156D8D4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96A5D1-55B2-4796-A3F4-85719A489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3672-BDA9-4713-9DB4-DD3E6DC5B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4751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EA318B-24F2-42CC-B0C0-53D8C8A66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CD17CEA-D349-4DB3-9D13-59D1FE61B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0665F08-ABB4-4632-9C1B-334508C7DF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3E6F683-1DE2-46D2-9374-37D3503D01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3D2DBF8-66F7-4623-88D9-69445A814C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CB63A5D-9F39-4281-9175-8AB6C2594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7888-93F9-4D86-A510-3DBC820A87C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03CF377-CE68-41DD-86BA-BD274E8A1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7A184C8-D274-4C62-94C8-956CD12A6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3672-BDA9-4713-9DB4-DD3E6DC5B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0836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BC7CEB-927D-4DBD-A273-3D0615B10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B1B59A5-0B3D-4424-B7BC-0B2475E85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7888-93F9-4D86-A510-3DBC820A87C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1AF0F1A-A3F2-4DA0-81DD-25690652A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5184510-DF46-4038-9394-0D5B3C817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3672-BDA9-4713-9DB4-DD3E6DC5B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4904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C348290-6997-4B0D-8FDB-F65E5C7E4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7888-93F9-4D86-A510-3DBC820A87C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A2375DA-E165-4BCD-9CE5-1388124D0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12F4C16-8D36-4794-83EB-AB08FAE28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3672-BDA9-4713-9DB4-DD3E6DC5B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229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A93007-AFA5-4C5C-8E79-76D3551B1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76456E2-FA84-4CA5-92F5-A223E4F10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BBAE6AD-4893-49B3-B73F-7BF63BD76C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1739F2C-C7DF-4763-8B13-AE19BE139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7888-93F9-4D86-A510-3DBC820A87C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382A066-C809-4786-8E40-285062BE2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75F1D9-D709-473B-A217-9AA5C6E2A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3672-BDA9-4713-9DB4-DD3E6DC5B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86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5BB1C7-2C4D-456B-A4D6-433AD31AD9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4C48361-317A-486E-B197-C2B847D829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5E08CDC-4E9D-4C18-A5B7-5015FD6A16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F173DE6-8875-4618-9DB8-4544725C1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07888-93F9-4D86-A510-3DBC820A87C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8202B5F-B7D4-4161-8C45-67D6B7667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2A79E4-039B-473B-9EDC-CB169520E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E3672-BDA9-4713-9DB4-DD3E6DC5B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6525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51F1F46-80EC-44B3-9CC4-07EFCB1B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79154B3-78FE-4B17-8209-1F6B193EC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846868-B4A9-4AA5-A572-92BD53FCF0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07888-93F9-4D86-A510-3DBC820A87CF}" type="datetimeFigureOut">
              <a:rPr lang="cs-CZ" smtClean="0"/>
              <a:t>03.05.2021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DF4AAB6-CD1C-491A-B716-6A17A56F36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3A3CA5-6989-486A-841C-3CF86D8964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9E3672-BDA9-4713-9DB4-DD3E6DC5BC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36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B27CDE-DA50-436A-92F0-57BA33A233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7018" y="1122363"/>
            <a:ext cx="9240982" cy="1115291"/>
          </a:xfrm>
        </p:spPr>
        <p:txBody>
          <a:bodyPr/>
          <a:lstStyle/>
          <a:p>
            <a:r>
              <a:rPr lang="cs-CZ" dirty="0"/>
              <a:t>Filosofie jazyka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6CD7D8F-11D6-43C8-9115-DFAB10B04E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7018" y="2660072"/>
            <a:ext cx="9240982" cy="3629892"/>
          </a:xfrm>
        </p:spPr>
        <p:txBody>
          <a:bodyPr/>
          <a:lstStyle/>
          <a:p>
            <a:endParaRPr lang="cs-CZ" dirty="0"/>
          </a:p>
          <a:p>
            <a:r>
              <a:rPr lang="cs-CZ" sz="5400" dirty="0"/>
              <a:t>Hermeneutika</a:t>
            </a:r>
          </a:p>
        </p:txBody>
      </p:sp>
    </p:spTree>
    <p:extLst>
      <p:ext uri="{BB962C8B-B14F-4D97-AF65-F5344CB8AC3E}">
        <p14:creationId xmlns:p14="http://schemas.microsoft.com/office/powerpoint/2010/main" val="409380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4841ED-5F27-4324-B697-2D3DE493EB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81891"/>
            <a:ext cx="9144000" cy="1018309"/>
          </a:xfrm>
        </p:spPr>
        <p:txBody>
          <a:bodyPr>
            <a:normAutofit fontScale="90000"/>
          </a:bodyPr>
          <a:lstStyle/>
          <a:p>
            <a:r>
              <a:rPr lang="cs-CZ" b="1" dirty="0" err="1"/>
              <a:t>Gadamerovo</a:t>
            </a:r>
            <a:r>
              <a:rPr lang="cs-CZ" b="1" dirty="0"/>
              <a:t> pojetí porozumění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A233D15-DF4E-4C1B-9860-73477D925D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8690" y="872837"/>
            <a:ext cx="9019309" cy="5403272"/>
          </a:xfrm>
        </p:spPr>
        <p:txBody>
          <a:bodyPr/>
          <a:lstStyle/>
          <a:p>
            <a:pPr algn="l"/>
            <a:r>
              <a:rPr lang="cs-CZ" dirty="0"/>
              <a:t>- Význam jednání není v jednání samém, význam je vždy významem </a:t>
            </a:r>
            <a:r>
              <a:rPr lang="cs-CZ" b="1" dirty="0"/>
              <a:t>pro někoho</a:t>
            </a:r>
            <a:r>
              <a:rPr lang="cs-CZ" dirty="0"/>
              <a:t>, takže se vztahuje vždy také k interpretovi. 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Význam je tvořen vždy dvojím: tím, co se má interpretovat, a tím, kdo interpretuje. 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V porozumění nejde o znovuobnovení původního významu nebo rekonstrukci (</a:t>
            </a:r>
            <a:r>
              <a:rPr lang="cs-CZ" dirty="0" err="1"/>
              <a:t>Schleiermacher</a:t>
            </a:r>
            <a:r>
              <a:rPr lang="cs-CZ" dirty="0"/>
              <a:t>), ani o vcítění či spoluprožívání (</a:t>
            </a:r>
            <a:r>
              <a:rPr lang="cs-CZ" dirty="0" err="1"/>
              <a:t>Dilthey</a:t>
            </a:r>
            <a:r>
              <a:rPr lang="cs-CZ" dirty="0"/>
              <a:t>), nýbrž o </a:t>
            </a:r>
            <a:r>
              <a:rPr lang="cs-CZ" b="1" dirty="0"/>
              <a:t>jiné </a:t>
            </a:r>
            <a:r>
              <a:rPr lang="cs-CZ" dirty="0"/>
              <a:t>porozumění (</a:t>
            </a:r>
            <a:r>
              <a:rPr lang="cs-CZ" dirty="0" err="1"/>
              <a:t>Gadamer</a:t>
            </a:r>
            <a:r>
              <a:rPr lang="cs-CZ" dirty="0"/>
              <a:t>). 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Rozumíme </a:t>
            </a:r>
            <a:r>
              <a:rPr lang="cs-CZ" b="1" dirty="0"/>
              <a:t>vždy jinak </a:t>
            </a:r>
            <a:r>
              <a:rPr lang="cs-CZ" dirty="0"/>
              <a:t>s ohledem na konkrétní kontext, jenž je nám perspektivou pro porozumění. Odtud i rozdílné, často protikladné interpretace jednoho a téhož textu (tak máme „Platóny“ jak mu rozumí křesťanská tradice, jak mu rozumí například Komenský, Rádl, Patočka, </a:t>
            </a:r>
            <a:r>
              <a:rPr lang="cs-CZ" dirty="0" err="1"/>
              <a:t>Popper</a:t>
            </a:r>
            <a:r>
              <a:rPr lang="cs-CZ" dirty="0"/>
              <a:t> aj.)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8273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FFC4FA-9699-4C1C-9763-9879B666E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2511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Pravda a metoda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2A2AF9-4280-4A61-92DF-A52C1E07E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0545"/>
            <a:ext cx="10515600" cy="5430982"/>
          </a:xfrm>
        </p:spPr>
        <p:txBody>
          <a:bodyPr/>
          <a:lstStyle/>
          <a:p>
            <a:r>
              <a:rPr lang="cs-CZ" dirty="0" err="1"/>
              <a:t>Gadamer</a:t>
            </a:r>
            <a:r>
              <a:rPr lang="cs-CZ" dirty="0"/>
              <a:t> upozornil ve svém díle na proměnu moderního vědeckého poznání. Podle něj jde více o nalezení univerzální metody poznání než o pravdu samou. </a:t>
            </a:r>
          </a:p>
          <a:p>
            <a:r>
              <a:rPr lang="cs-CZ" dirty="0"/>
              <a:t>Hermeneutika nechce být univerzální metodou poznání, ale způsobem, jímž poznávající rozumí sobě samému jako poznávajícímu. Tematizuje své vlastní možnosti a meze. </a:t>
            </a:r>
          </a:p>
          <a:p>
            <a:r>
              <a:rPr lang="cs-CZ" dirty="0"/>
              <a:t>Předpokladem porozumění je </a:t>
            </a:r>
            <a:r>
              <a:rPr lang="cs-CZ" b="1" dirty="0"/>
              <a:t>předporozumění (</a:t>
            </a:r>
            <a:r>
              <a:rPr lang="cs-CZ" b="1" dirty="0" err="1"/>
              <a:t>Vorverstehen</a:t>
            </a:r>
            <a:r>
              <a:rPr lang="cs-CZ" dirty="0"/>
              <a:t>) je </a:t>
            </a:r>
            <a:r>
              <a:rPr lang="cs-CZ" b="1" dirty="0"/>
              <a:t>předsudek (</a:t>
            </a:r>
            <a:r>
              <a:rPr lang="cs-CZ" b="1" dirty="0" err="1"/>
              <a:t>Vorurteil</a:t>
            </a:r>
            <a:r>
              <a:rPr lang="cs-CZ" dirty="0"/>
              <a:t>). Zatímco v jiném kontextu myšlení a jednání je předsudek něco negativního, v hermeneutice je předpokladem porozumění vlastní pozici. </a:t>
            </a:r>
          </a:p>
          <a:p>
            <a:r>
              <a:rPr lang="cs-CZ" dirty="0"/>
              <a:t>Jde o </a:t>
            </a:r>
            <a:r>
              <a:rPr lang="cs-CZ" b="1" dirty="0"/>
              <a:t>produktivní předsudek</a:t>
            </a:r>
            <a:r>
              <a:rPr lang="cs-CZ" dirty="0"/>
              <a:t>, porozumění tomu, kdo jsem já, který právě takto rozumí.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9233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38C12B-05F1-4B53-AB9D-2E0129F3B2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09601"/>
            <a:ext cx="9144000" cy="990600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Význam časového odstupu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937DDFC-195D-4EA1-AE95-40DE42111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039091"/>
            <a:ext cx="9144000" cy="5209308"/>
          </a:xfrm>
        </p:spPr>
        <p:txBody>
          <a:bodyPr/>
          <a:lstStyle/>
          <a:p>
            <a:pPr algn="l"/>
            <a:endParaRPr lang="cs-CZ" dirty="0"/>
          </a:p>
          <a:p>
            <a:pPr algn="l"/>
            <a:r>
              <a:rPr lang="cs-CZ" sz="2800" dirty="0"/>
              <a:t>Empirický postoj vychází z představy, že nejlépe známe to, čeho jsme současníky a svědky. </a:t>
            </a:r>
          </a:p>
          <a:p>
            <a:pPr algn="l"/>
            <a:r>
              <a:rPr lang="cs-CZ" sz="2800" dirty="0" err="1"/>
              <a:t>Gadamer</a:t>
            </a:r>
            <a:r>
              <a:rPr lang="cs-CZ" sz="2800" dirty="0"/>
              <a:t> poprvé přichází s myšlenkou, že </a:t>
            </a:r>
            <a:r>
              <a:rPr lang="cs-CZ" sz="2800" b="1" dirty="0"/>
              <a:t>časový odstup</a:t>
            </a:r>
            <a:r>
              <a:rPr lang="cs-CZ" sz="2800" dirty="0"/>
              <a:t> nemusí být </a:t>
            </a:r>
            <a:r>
              <a:rPr lang="cs-CZ" sz="2800" b="1" dirty="0"/>
              <a:t>překážkou</a:t>
            </a:r>
            <a:r>
              <a:rPr lang="cs-CZ" sz="2800" dirty="0"/>
              <a:t>, ale může být dokonce </a:t>
            </a:r>
            <a:r>
              <a:rPr lang="cs-CZ" sz="2800" b="1" dirty="0"/>
              <a:t>podmínkou</a:t>
            </a:r>
            <a:r>
              <a:rPr lang="cs-CZ" sz="2800" dirty="0"/>
              <a:t> porozumění. </a:t>
            </a:r>
          </a:p>
          <a:p>
            <a:pPr algn="l"/>
            <a:r>
              <a:rPr lang="cs-CZ" sz="2800" dirty="0"/>
              <a:t>Nikoli lepšího, hlubšího, ale především </a:t>
            </a:r>
            <a:r>
              <a:rPr lang="cs-CZ" sz="2800" b="1" dirty="0"/>
              <a:t>jiného,</a:t>
            </a:r>
            <a:r>
              <a:rPr lang="cs-CZ" sz="2800" dirty="0"/>
              <a:t> než je dáno přímým účastníkům. 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4880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88FCEE-8C93-4537-98DF-D32B0E440B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34146"/>
          </a:xfrm>
        </p:spPr>
        <p:txBody>
          <a:bodyPr>
            <a:normAutofit fontScale="90000"/>
          </a:bodyPr>
          <a:lstStyle/>
          <a:p>
            <a:r>
              <a:rPr lang="cs-CZ" b="1" dirty="0" err="1"/>
              <a:t>Heideggerovo</a:t>
            </a:r>
            <a:r>
              <a:rPr lang="cs-CZ" b="1" dirty="0"/>
              <a:t> pojetí porozumění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467ABD-C8F8-425E-BCD8-AC978084F9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44435"/>
            <a:ext cx="9144000" cy="4225637"/>
          </a:xfrm>
        </p:spPr>
        <p:txBody>
          <a:bodyPr>
            <a:normAutofit lnSpcReduction="10000"/>
          </a:bodyPr>
          <a:lstStyle/>
          <a:p>
            <a:pPr marL="342900" indent="-342900" algn="l">
              <a:buFontTx/>
              <a:buChar char="-"/>
            </a:pPr>
            <a:r>
              <a:rPr lang="cs-CZ" dirty="0"/>
              <a:t>V </a:t>
            </a:r>
            <a:r>
              <a:rPr lang="cs-CZ" dirty="0" err="1"/>
              <a:t>Heideggerově</a:t>
            </a:r>
            <a:r>
              <a:rPr lang="cs-CZ" dirty="0"/>
              <a:t> díle Básnicky bydlí člověk zaujímá h. zvlášť významné postavení: člověk je pro něho bytost, charakterizovaná tím, že svému </a:t>
            </a:r>
            <a:r>
              <a:rPr lang="cs-CZ" b="1" dirty="0"/>
              <a:t>světu rozumí a „žije v řeči“.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Je to řeč sama, která mluví, která k nám promlouvá. 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Takovéto pojetí řeči umožňuje rozborem slov, jejich původem, či původními významy odhalit nečekané a zapomenuté souvislosti významů a každý jazyk je tedy také sedimentem tisícileté lidské zkušenosti. </a:t>
            </a:r>
            <a:r>
              <a:rPr lang="cs-CZ" dirty="0" err="1"/>
              <a:t>Heidegger</a:t>
            </a:r>
            <a:r>
              <a:rPr lang="cs-CZ" dirty="0"/>
              <a:t> uvádí příklad souvislosti německého slova „</a:t>
            </a:r>
            <a:r>
              <a:rPr lang="cs-CZ" i="1" dirty="0" err="1"/>
              <a:t>bauen</a:t>
            </a:r>
            <a:r>
              <a:rPr lang="cs-CZ" dirty="0"/>
              <a:t>“ (stavět) s „</a:t>
            </a:r>
            <a:r>
              <a:rPr lang="cs-CZ" i="1" dirty="0" err="1"/>
              <a:t>ich</a:t>
            </a:r>
            <a:r>
              <a:rPr lang="cs-CZ" i="1" dirty="0"/>
              <a:t> bin</a:t>
            </a:r>
            <a:r>
              <a:rPr lang="cs-CZ" dirty="0"/>
              <a:t>“ (já jsem). 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Jan Patočka uvádí podobně souvislost českých slov „svět“ a „světlo“, dílo „Přirozený svět jako filosofický problém“ se z velké části zabývá jazykem právě takovýmto hermeneutickým způsobem. 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1592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76ABD6-3458-4DD9-BBBE-929DEFFC10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7927"/>
            <a:ext cx="9144000" cy="780155"/>
          </a:xfrm>
        </p:spPr>
        <p:txBody>
          <a:bodyPr>
            <a:normAutofit fontScale="90000"/>
          </a:bodyPr>
          <a:lstStyle/>
          <a:p>
            <a:r>
              <a:rPr lang="cs-CZ" dirty="0"/>
              <a:t>Jazyk jako výraz porozumění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2B40FF9-AE6C-4027-8148-75270177D9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40229"/>
            <a:ext cx="9144000" cy="5329844"/>
          </a:xfrm>
        </p:spPr>
        <p:txBody>
          <a:bodyPr>
            <a:normAutofit fontScale="92500" lnSpcReduction="10000"/>
          </a:bodyPr>
          <a:lstStyle/>
          <a:p>
            <a:pPr marL="342900" indent="-342900" algn="l">
              <a:buFontTx/>
              <a:buChar char="-"/>
            </a:pPr>
            <a:r>
              <a:rPr lang="cs-CZ" dirty="0"/>
              <a:t>Na rozdíl od novopozitivismu není jazyk vnímán jako nástroj pro označení věcí nebo vyjádření (více či méně přesné) našich myšlenek. 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¨</a:t>
            </a:r>
            <a:r>
              <a:rPr lang="cs-CZ" dirty="0" err="1"/>
              <a:t>Gadamer</a:t>
            </a:r>
            <a:r>
              <a:rPr lang="cs-CZ" dirty="0"/>
              <a:t> v díle Člověk a řeč říká, že jazyk nepoužíváme jako nástroj, třeba kladivo k zatlučení hřebíku, které poté můžeme odložit. 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Jazyk není nástroj, instrument, protože ho nemůžeme jen tak odložit, a protože nástroj je to, co bezpečně ovládáme; ale řeč nemůžeme nikdy plně a bezezbytku ovládnout. 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Spíše jakoby ona ovládala nás. Žijeme v jazyce, jazykově, jazyk je médium - prostor, živel, v němž se jako lidé pohybujeme, žijeme a svému životu a světu nějak rozumíme. 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To vyjadřovali už staří Řekové, když za základ světa označili LOGOS (slovo, řeč, význam slova, význam řečeného, ale také rozum a řád – Aristoteles to vyjadřuje vymezením člověka jako </a:t>
            </a:r>
            <a:r>
              <a:rPr lang="cs-CZ" dirty="0" err="1"/>
              <a:t>zoon</a:t>
            </a:r>
            <a:r>
              <a:rPr lang="cs-CZ" dirty="0"/>
              <a:t> </a:t>
            </a:r>
            <a:r>
              <a:rPr lang="cs-CZ" dirty="0" err="1"/>
              <a:t>logon</a:t>
            </a:r>
            <a:r>
              <a:rPr lang="cs-CZ" dirty="0"/>
              <a:t> </a:t>
            </a:r>
            <a:r>
              <a:rPr lang="cs-CZ" dirty="0" err="1"/>
              <a:t>echon</a:t>
            </a:r>
            <a:r>
              <a:rPr lang="cs-CZ" dirty="0"/>
              <a:t>). 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Jazyk tedy jen nepoužíváme, nemáme a nikdy nemůžeme být vůči němu v distanci; jazyk je pro člověka to nejvlastnější, nejbytostnější. Díky jazyku můžeme rozumět sami sobě, druhým lidem i světu kolem sebe. </a:t>
            </a:r>
          </a:p>
        </p:txBody>
      </p:sp>
    </p:spTree>
    <p:extLst>
      <p:ext uri="{BB962C8B-B14F-4D97-AF65-F5344CB8AC3E}">
        <p14:creationId xmlns:p14="http://schemas.microsoft.com/office/powerpoint/2010/main" val="2804818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F9B349-2C80-48A0-A914-A186BCB893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817273"/>
          </a:xfrm>
        </p:spPr>
        <p:txBody>
          <a:bodyPr>
            <a:normAutofit fontScale="90000"/>
          </a:bodyPr>
          <a:lstStyle/>
          <a:p>
            <a:r>
              <a:rPr lang="cs-CZ" dirty="0"/>
              <a:t>Řeč je domem bytí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4D9574C-CAD3-46A4-B077-BBB6B1AD1E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258291"/>
            <a:ext cx="9144000" cy="4114800"/>
          </a:xfrm>
        </p:spPr>
        <p:txBody>
          <a:bodyPr>
            <a:normAutofit lnSpcReduction="10000"/>
          </a:bodyPr>
          <a:lstStyle/>
          <a:p>
            <a:pPr algn="l"/>
            <a:r>
              <a:rPr lang="cs-CZ" dirty="0"/>
              <a:t>Díky jazyku můžeme rozumět sami sobě, druhým lidem i světu kolem sebe. Jazyk je vlastní živel, často řekneme něco, co jsme ani nezamýšleli. Řekneme více, než jsme původně chtěli sdělit. Vyvstane často otázka: Dá se to tak vůbec říci? Proč mi ten druhý nerozumí?  </a:t>
            </a:r>
          </a:p>
          <a:p>
            <a:pPr algn="l"/>
            <a:r>
              <a:rPr lang="cs-CZ" dirty="0"/>
              <a:t> „Řeč mluví“ (tedy nikoli člověk mluví, ale řeč mluví!!!), říká </a:t>
            </a:r>
            <a:r>
              <a:rPr lang="cs-CZ" dirty="0" err="1"/>
              <a:t>Heidegger</a:t>
            </a:r>
            <a:r>
              <a:rPr lang="cs-CZ" dirty="0"/>
              <a:t>. Tomu, kdo mluví, najednou vyvstane otázka, a co jsem to vlastně řekl? Proto může </a:t>
            </a:r>
            <a:r>
              <a:rPr lang="cs-CZ" dirty="0" err="1"/>
              <a:t>Heidegger</a:t>
            </a:r>
            <a:r>
              <a:rPr lang="cs-CZ" dirty="0"/>
              <a:t> říci: „Řeč je domem bytí.“ V řeči k nám promlouvá bytí. </a:t>
            </a:r>
          </a:p>
          <a:p>
            <a:pPr algn="l"/>
            <a:r>
              <a:rPr lang="cs-CZ" dirty="0"/>
              <a:t>- </a:t>
            </a:r>
            <a:r>
              <a:rPr lang="cs-CZ" dirty="0" err="1"/>
              <a:t>Gadamer</a:t>
            </a:r>
            <a:r>
              <a:rPr lang="cs-CZ" dirty="0"/>
              <a:t> (Člověk a řeč) k tomu dodává: </a:t>
            </a:r>
            <a:r>
              <a:rPr lang="cs-CZ" b="1" i="1" dirty="0"/>
              <a:t>„Učit se mluvit neznamená být uváděn do užívání už hotového nástroje označování nám důvěrně známého světa, nýbrž znamená získávat důvěrnou známost světa samého i toho, jak se s ním setkáváme.“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79424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2CB313-ED92-4960-9437-4AA59F4848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37164"/>
          </a:xfrm>
        </p:spPr>
        <p:txBody>
          <a:bodyPr>
            <a:normAutofit fontScale="90000"/>
          </a:bodyPr>
          <a:lstStyle/>
          <a:p>
            <a:r>
              <a:rPr lang="cs-CZ" dirty="0"/>
              <a:t>Literatura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9F392C3-A65D-4CDC-A4AC-0246EB3F3F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7745" y="1759527"/>
            <a:ext cx="9310255" cy="4558146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cs-CZ" cap="all" dirty="0" err="1"/>
              <a:t>Grondin</a:t>
            </a:r>
            <a:r>
              <a:rPr lang="cs-CZ" dirty="0"/>
              <a:t>, Jean. </a:t>
            </a:r>
            <a:r>
              <a:rPr lang="cs-CZ" i="1" dirty="0"/>
              <a:t>Úvod do hermeneutiky</a:t>
            </a:r>
            <a:r>
              <a:rPr lang="cs-CZ" dirty="0"/>
              <a:t>. 1. vyd. Praha: OIKOYMENH, 1997.</a:t>
            </a:r>
          </a:p>
          <a:p>
            <a:pPr algn="l"/>
            <a:r>
              <a:rPr lang="cs-CZ" cap="all" dirty="0" err="1"/>
              <a:t>Ricœur</a:t>
            </a:r>
            <a:r>
              <a:rPr lang="cs-CZ" dirty="0"/>
              <a:t>, Paul. </a:t>
            </a:r>
            <a:r>
              <a:rPr lang="cs-CZ" i="1" dirty="0"/>
              <a:t>Křehká identita: úcta k druhému a kulturní identita = </a:t>
            </a:r>
            <a:r>
              <a:rPr lang="cs-CZ" i="1" dirty="0" err="1"/>
              <a:t>Fragile</a:t>
            </a:r>
            <a:r>
              <a:rPr lang="cs-CZ" i="1" dirty="0"/>
              <a:t> </a:t>
            </a:r>
            <a:r>
              <a:rPr lang="cs-CZ" i="1" dirty="0" err="1"/>
              <a:t>identite</a:t>
            </a:r>
            <a:r>
              <a:rPr lang="cs-CZ" i="1" dirty="0"/>
              <a:t>: </a:t>
            </a:r>
            <a:r>
              <a:rPr lang="cs-CZ" i="1" dirty="0" err="1"/>
              <a:t>respect</a:t>
            </a:r>
            <a:r>
              <a:rPr lang="cs-CZ" i="1" dirty="0"/>
              <a:t> de </a:t>
            </a:r>
            <a:r>
              <a:rPr lang="cs-CZ" i="1" dirty="0" err="1"/>
              <a:t>l'autre</a:t>
            </a:r>
            <a:r>
              <a:rPr lang="cs-CZ" i="1" dirty="0"/>
              <a:t> et </a:t>
            </a:r>
            <a:r>
              <a:rPr lang="cs-CZ" i="1" dirty="0" err="1"/>
              <a:t>identite</a:t>
            </a:r>
            <a:r>
              <a:rPr lang="cs-CZ" i="1" dirty="0"/>
              <a:t> </a:t>
            </a:r>
            <a:r>
              <a:rPr lang="cs-CZ" i="1" dirty="0" err="1"/>
              <a:t>culturelle</a:t>
            </a:r>
            <a:r>
              <a:rPr lang="cs-CZ" dirty="0"/>
              <a:t>. Překlad Miloš Rejchrt. 1. vyd. Třebenice: Mlýn, 2000. </a:t>
            </a:r>
          </a:p>
          <a:p>
            <a:pPr algn="l"/>
            <a:r>
              <a:rPr lang="cs-CZ" cap="all" dirty="0" err="1"/>
              <a:t>Ricœur</a:t>
            </a:r>
            <a:r>
              <a:rPr lang="cs-CZ" dirty="0"/>
              <a:t>, Paul. </a:t>
            </a:r>
            <a:r>
              <a:rPr lang="cs-CZ" i="1" dirty="0"/>
              <a:t>O sobě samém jako o jiném</a:t>
            </a:r>
            <a:r>
              <a:rPr lang="cs-CZ" dirty="0"/>
              <a:t>. Překlad Milan Lyčka. Vydání první. Praha: OIKOYMENH, 2016. </a:t>
            </a:r>
          </a:p>
          <a:p>
            <a:pPr algn="l"/>
            <a:r>
              <a:rPr lang="cs-CZ" cap="all" dirty="0"/>
              <a:t>Hroch</a:t>
            </a:r>
            <a:r>
              <a:rPr lang="cs-CZ" dirty="0"/>
              <a:t>, Jaroslav, </a:t>
            </a:r>
            <a:r>
              <a:rPr lang="cs-CZ" cap="all" dirty="0"/>
              <a:t>Konečná</a:t>
            </a:r>
            <a:r>
              <a:rPr lang="cs-CZ" dirty="0"/>
              <a:t>, Magdalena a </a:t>
            </a:r>
            <a:r>
              <a:rPr lang="cs-CZ" cap="all" dirty="0" err="1"/>
              <a:t>Hlouch</a:t>
            </a:r>
            <a:r>
              <a:rPr lang="cs-CZ" dirty="0"/>
              <a:t>, Lukáš. </a:t>
            </a:r>
            <a:r>
              <a:rPr lang="cs-CZ" i="1" dirty="0"/>
              <a:t>Proměny hermeneutického myšlení</a:t>
            </a:r>
            <a:r>
              <a:rPr lang="cs-CZ" dirty="0"/>
              <a:t>. 1. vyd. Brno: Centrum pro studium demokracie a kultury, 2010.</a:t>
            </a:r>
          </a:p>
          <a:p>
            <a:pPr algn="l"/>
            <a:r>
              <a:rPr lang="cs-CZ" cap="all" dirty="0" err="1"/>
              <a:t>Ricœur</a:t>
            </a:r>
            <a:r>
              <a:rPr lang="cs-CZ" dirty="0"/>
              <a:t>, Paul. </a:t>
            </a:r>
            <a:r>
              <a:rPr lang="cs-CZ" i="1" dirty="0"/>
              <a:t>Úkol hermeneutiky: eseje o hermeneutice</a:t>
            </a:r>
            <a:r>
              <a:rPr lang="cs-CZ" dirty="0"/>
              <a:t>. Vyd. 1. Praha: </a:t>
            </a:r>
            <a:r>
              <a:rPr lang="cs-CZ" dirty="0" err="1"/>
              <a:t>Filosofia</a:t>
            </a:r>
            <a:r>
              <a:rPr lang="cs-CZ" dirty="0"/>
              <a:t>, 2004.</a:t>
            </a:r>
          </a:p>
          <a:p>
            <a:pPr algn="l"/>
            <a:r>
              <a:rPr lang="cs-CZ" cap="all" dirty="0" err="1"/>
              <a:t>Gadamer</a:t>
            </a:r>
            <a:r>
              <a:rPr lang="cs-CZ" dirty="0"/>
              <a:t>, Hans-Georg a </a:t>
            </a:r>
            <a:r>
              <a:rPr lang="cs-CZ" cap="all" dirty="0"/>
              <a:t>Sokol</a:t>
            </a:r>
            <a:r>
              <a:rPr lang="cs-CZ" dirty="0"/>
              <a:t>, Jan, </a:t>
            </a:r>
            <a:r>
              <a:rPr lang="cs-CZ" dirty="0" err="1"/>
              <a:t>ed</a:t>
            </a:r>
            <a:r>
              <a:rPr lang="cs-CZ" dirty="0"/>
              <a:t>. </a:t>
            </a:r>
            <a:r>
              <a:rPr lang="cs-CZ" i="1" dirty="0"/>
              <a:t>Člověk a řeč: (výbor textů)</a:t>
            </a:r>
            <a:r>
              <a:rPr lang="cs-CZ" dirty="0"/>
              <a:t>. Překlad Jakub Čapek a Jan Sokol. Vyd. 1. Praha: OIKOYMENH, 1999. </a:t>
            </a:r>
          </a:p>
        </p:txBody>
      </p:sp>
    </p:spTree>
    <p:extLst>
      <p:ext uri="{BB962C8B-B14F-4D97-AF65-F5344CB8AC3E}">
        <p14:creationId xmlns:p14="http://schemas.microsoft.com/office/powerpoint/2010/main" val="3294239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56A464-B0F6-4EFE-9E4B-484BCA419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3239"/>
          </a:xfrm>
        </p:spPr>
        <p:txBody>
          <a:bodyPr>
            <a:normAutofit fontScale="90000"/>
          </a:bodyPr>
          <a:lstStyle/>
          <a:p>
            <a:pPr algn="ctr"/>
            <a:br>
              <a:rPr lang="cs-CZ" b="1" dirty="0"/>
            </a:br>
            <a:r>
              <a:rPr lang="cs-CZ" b="1" dirty="0"/>
              <a:t>Hermeneutika a její vznik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332BAD-590B-45B6-97C0-C200EDC9F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Hermeneutika je označením pro „umění interpretace“ založeném na porozumění „textu“.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Etymologický základ od: Hermes, posel bohů, také patron pocestných a lhářů.</a:t>
            </a:r>
          </a:p>
          <a:p>
            <a:r>
              <a:rPr lang="cs-CZ" dirty="0" err="1"/>
              <a:t>Hermeneuein</a:t>
            </a:r>
            <a:r>
              <a:rPr lang="cs-CZ" dirty="0"/>
              <a:t> (</a:t>
            </a:r>
            <a:r>
              <a:rPr lang="cs-CZ" dirty="0" err="1"/>
              <a:t>starořec</a:t>
            </a:r>
            <a:r>
              <a:rPr lang="cs-CZ" dirty="0"/>
              <a:t>.) znamená – vyjádřit, - vyložit, - přeložit.</a:t>
            </a:r>
          </a:p>
          <a:p>
            <a:r>
              <a:rPr lang="cs-CZ" dirty="0"/>
              <a:t>Rozdílné 3 významy mají jedno společné, slouží porozumění a zprostředkovávají ho.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7374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84BD73-C935-4F60-AB0C-177CCE998F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5673" y="498764"/>
            <a:ext cx="8922326" cy="2244436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dirty="0"/>
              <a:t>První podoba hermeneutiky</a:t>
            </a:r>
            <a:br>
              <a:rPr lang="cs-CZ" b="1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2353D6F-3468-4043-9832-FD33459626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2945" y="1302327"/>
            <a:ext cx="9296400" cy="4599709"/>
          </a:xfrm>
        </p:spPr>
        <p:txBody>
          <a:bodyPr/>
          <a:lstStyle/>
          <a:p>
            <a:pPr marL="342900" indent="-342900" algn="l">
              <a:buFontTx/>
              <a:buChar char="-"/>
            </a:pPr>
            <a:r>
              <a:rPr lang="cs-CZ" dirty="0"/>
              <a:t>Zakladatelem je </a:t>
            </a:r>
            <a:r>
              <a:rPr lang="cs-CZ" b="1" dirty="0"/>
              <a:t>Friedrich </a:t>
            </a:r>
            <a:r>
              <a:rPr lang="cs-CZ" b="1" dirty="0" err="1"/>
              <a:t>Schleiermacher</a:t>
            </a:r>
            <a:r>
              <a:rPr lang="cs-CZ" b="1" dirty="0"/>
              <a:t>,</a:t>
            </a:r>
            <a:r>
              <a:rPr lang="cs-CZ" dirty="0"/>
              <a:t> který je považován za tvůrce „obecné hermeneutiky“. 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Původní podoba hermeneutiky je exegese (výklad biblických textů). Vývoj od náboženské hermeneutiky, přes historickou, právnickou k „obecné hermeneutice“ se udál v 19. století.</a:t>
            </a:r>
          </a:p>
          <a:p>
            <a:pPr algn="l"/>
            <a:r>
              <a:rPr lang="cs-CZ" dirty="0"/>
              <a:t>- </a:t>
            </a:r>
            <a:r>
              <a:rPr lang="cs-CZ" dirty="0" err="1"/>
              <a:t>Schleiermacher</a:t>
            </a:r>
            <a:r>
              <a:rPr lang="cs-CZ" dirty="0"/>
              <a:t> položil otázku tzv. </a:t>
            </a:r>
            <a:r>
              <a:rPr lang="cs-CZ" b="1" dirty="0"/>
              <a:t>hermeneutické diference</a:t>
            </a:r>
            <a:r>
              <a:rPr lang="cs-CZ" dirty="0"/>
              <a:t>: Jak překlenout rozdíl mezi autorem a interpretem, mezi tím, jak rozumí přímý účastník událostí a jak pozdější badatel, mezi tím, co bylo napsáno a jak tomu rozumíme?</a:t>
            </a:r>
          </a:p>
          <a:p>
            <a:pPr algn="l"/>
            <a:r>
              <a:rPr lang="cs-CZ" dirty="0"/>
              <a:t>- Narazil na problém </a:t>
            </a:r>
            <a:r>
              <a:rPr lang="cs-CZ" b="1" dirty="0"/>
              <a:t>objektivity</a:t>
            </a:r>
            <a:r>
              <a:rPr lang="cs-CZ" dirty="0"/>
              <a:t> humanitně vědního poznání. Formuloval megalomanský nárok prvních hermeneutických zkoumání: </a:t>
            </a:r>
            <a:r>
              <a:rPr lang="cs-CZ" b="1" dirty="0"/>
              <a:t>porozumět autorovi lépe, než rozuměl sám sobě.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844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610A25-2164-43BF-90AF-17BB2DFC29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1673"/>
            <a:ext cx="9144000" cy="1468582"/>
          </a:xfrm>
        </p:spPr>
        <p:txBody>
          <a:bodyPr>
            <a:normAutofit fontScale="90000"/>
          </a:bodyPr>
          <a:lstStyle/>
          <a:p>
            <a:r>
              <a:rPr lang="cs-CZ" b="1" dirty="0" err="1"/>
              <a:t>Diltheyova</a:t>
            </a:r>
            <a:r>
              <a:rPr lang="cs-CZ" b="1" dirty="0"/>
              <a:t> hermeneutika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34364F1-D88D-46ED-AEAE-51C6FA251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094509"/>
            <a:ext cx="9144000" cy="5347855"/>
          </a:xfrm>
        </p:spPr>
        <p:txBody>
          <a:bodyPr>
            <a:normAutofit/>
          </a:bodyPr>
          <a:lstStyle/>
          <a:p>
            <a:pPr algn="l"/>
            <a:r>
              <a:rPr lang="cs-CZ" i="1" dirty="0"/>
              <a:t>„Přírodu vysvětlujeme, duchovnímu životu rozumíme.“</a:t>
            </a:r>
            <a:r>
              <a:rPr lang="cs-CZ" dirty="0"/>
              <a:t> Wilhelm </a:t>
            </a:r>
            <a:r>
              <a:rPr lang="cs-CZ" dirty="0" err="1"/>
              <a:t>Dilthey</a:t>
            </a:r>
            <a:endParaRPr lang="cs-CZ" dirty="0"/>
          </a:p>
          <a:p>
            <a:pPr algn="l"/>
            <a:endParaRPr lang="cs-CZ" dirty="0"/>
          </a:p>
          <a:p>
            <a:pPr marL="342900" indent="-342900" algn="l">
              <a:buFontTx/>
              <a:buChar char="-"/>
            </a:pPr>
            <a:r>
              <a:rPr lang="cs-CZ" dirty="0"/>
              <a:t>Odlišil dvojí typ vědy – </a:t>
            </a:r>
            <a:r>
              <a:rPr lang="cs-CZ" b="1" dirty="0"/>
              <a:t>nomotetické vědy </a:t>
            </a:r>
            <a:r>
              <a:rPr lang="cs-CZ" dirty="0"/>
              <a:t>(</a:t>
            </a:r>
            <a:r>
              <a:rPr lang="cs-CZ" b="1" dirty="0" err="1"/>
              <a:t>Naturwissenschaften</a:t>
            </a:r>
            <a:r>
              <a:rPr lang="cs-CZ" dirty="0"/>
              <a:t> – přírodní vědy), které poznávají tak, že objasňují zákony vládnoucí v přírodě (vládne zde kauzalita, proto je možné opakování, předvídatelnost, objektivita je založena na empirickém zkoumání).  Poznání je </a:t>
            </a:r>
            <a:r>
              <a:rPr lang="cs-CZ" b="1" dirty="0"/>
              <a:t>objasňování (</a:t>
            </a:r>
            <a:r>
              <a:rPr lang="cs-CZ" b="1" dirty="0" err="1"/>
              <a:t>Erklaeren</a:t>
            </a:r>
            <a:r>
              <a:rPr lang="cs-CZ" b="1" dirty="0"/>
              <a:t>)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Další vědy označil za </a:t>
            </a:r>
            <a:r>
              <a:rPr lang="cs-CZ" b="1" dirty="0"/>
              <a:t>idiografické </a:t>
            </a:r>
            <a:r>
              <a:rPr lang="cs-CZ" dirty="0"/>
              <a:t>(</a:t>
            </a:r>
            <a:r>
              <a:rPr lang="cs-CZ" b="1" dirty="0" err="1"/>
              <a:t>Geisteswissenschaften</a:t>
            </a:r>
            <a:r>
              <a:rPr lang="cs-CZ" dirty="0"/>
              <a:t> – </a:t>
            </a:r>
            <a:r>
              <a:rPr lang="cs-CZ" dirty="0" err="1"/>
              <a:t>duchovědy</a:t>
            </a:r>
            <a:r>
              <a:rPr lang="cs-CZ" dirty="0"/>
              <a:t>, duchovní vědy), předmětem jejich poznání je kulturní a dějinná skutečnost, vnitřní duchovní pohyb; zde neplatí kauzalita a objektivita, protože zkoumáme to, čeho jsme sami součástí, neplatí zde subjekt-objektový rozvrh, protože člověk zkoumající dějiny je vždy zároveň jejich dějinnou bytostí.  Poznání je </a:t>
            </a:r>
            <a:r>
              <a:rPr lang="cs-CZ" b="1" dirty="0"/>
              <a:t>porozumění (</a:t>
            </a:r>
            <a:r>
              <a:rPr lang="cs-CZ" b="1" dirty="0" err="1"/>
              <a:t>Verstehen</a:t>
            </a:r>
            <a:r>
              <a:rPr lang="cs-CZ" b="1" dirty="0"/>
              <a:t>).</a:t>
            </a:r>
          </a:p>
          <a:p>
            <a:pPr algn="l"/>
            <a:endParaRPr lang="cs-CZ" dirty="0"/>
          </a:p>
          <a:p>
            <a:pPr algn="l"/>
            <a:endParaRPr lang="cs-CZ" dirty="0"/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7260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648629-B1D1-4F2C-85AE-8EA2052AB6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91836"/>
            <a:ext cx="9144000" cy="962891"/>
          </a:xfrm>
        </p:spPr>
        <p:txBody>
          <a:bodyPr>
            <a:normAutofit/>
          </a:bodyPr>
          <a:lstStyle/>
          <a:p>
            <a:r>
              <a:rPr lang="cs-CZ" dirty="0"/>
              <a:t>Porozumění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F4CFC8C-99A7-43C6-B5D5-092138D35C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87236" y="1454728"/>
            <a:ext cx="8880763" cy="4911436"/>
          </a:xfrm>
        </p:spPr>
        <p:txBody>
          <a:bodyPr>
            <a:normAutofit/>
          </a:bodyPr>
          <a:lstStyle/>
          <a:p>
            <a:r>
              <a:rPr lang="cs-CZ" dirty="0"/>
              <a:t> </a:t>
            </a:r>
          </a:p>
          <a:p>
            <a:r>
              <a:rPr lang="cs-CZ" i="1" dirty="0"/>
              <a:t>„Dějiny netvoříme, my jimi jsme.“ </a:t>
            </a:r>
            <a:r>
              <a:rPr lang="cs-CZ" dirty="0" err="1"/>
              <a:t>Dilthey</a:t>
            </a:r>
            <a:endParaRPr lang="cs-CZ" dirty="0"/>
          </a:p>
          <a:p>
            <a:pPr marL="342900" indent="-342900" algn="l">
              <a:buFontTx/>
              <a:buChar char="-"/>
            </a:pPr>
            <a:r>
              <a:rPr lang="cs-CZ" dirty="0"/>
              <a:t>Duchovní skutečnost se nedá objasňovat objektivisticky, musíme ji hlouběji, zevnitř porozumět.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Základní slovo hermeneutiky je proto </a:t>
            </a:r>
            <a:r>
              <a:rPr lang="cs-CZ" b="1" dirty="0" err="1"/>
              <a:t>Verstehen</a:t>
            </a:r>
            <a:r>
              <a:rPr lang="cs-CZ" b="1" dirty="0"/>
              <a:t> (porozumění</a:t>
            </a:r>
            <a:r>
              <a:rPr lang="cs-CZ" dirty="0"/>
              <a:t>).</a:t>
            </a:r>
          </a:p>
          <a:p>
            <a:pPr marL="342900" indent="-342900" algn="l">
              <a:buFontTx/>
              <a:buChar char="-"/>
            </a:pPr>
            <a:r>
              <a:rPr lang="cs-CZ" dirty="0"/>
              <a:t> Není jen </a:t>
            </a:r>
            <a:r>
              <a:rPr lang="cs-CZ" dirty="0" err="1"/>
              <a:t>teoreticko</a:t>
            </a:r>
            <a:r>
              <a:rPr lang="cs-CZ" dirty="0"/>
              <a:t> poznávací kategorií a předpokladem poznání tzv. </a:t>
            </a:r>
            <a:r>
              <a:rPr lang="cs-CZ" dirty="0" err="1"/>
              <a:t>Geisteswissenschaften</a:t>
            </a:r>
            <a:r>
              <a:rPr lang="cs-CZ" dirty="0"/>
              <a:t>,</a:t>
            </a:r>
            <a:r>
              <a:rPr lang="cs-CZ" b="1" dirty="0"/>
              <a:t> </a:t>
            </a:r>
            <a:r>
              <a:rPr lang="cs-CZ" dirty="0"/>
              <a:t>ale má</a:t>
            </a:r>
            <a:r>
              <a:rPr lang="cs-CZ" b="1" dirty="0"/>
              <a:t> existenciální </a:t>
            </a:r>
            <a:r>
              <a:rPr lang="cs-CZ" dirty="0"/>
              <a:t>význam. Bez porozumění nemůžeme žít jako lidé. Můžeme a musíme druhým rozumět a zároveň nemůžeme žít bez pochopení a porozumění ze strany druhého člověka. </a:t>
            </a:r>
          </a:p>
          <a:p>
            <a:pPr marL="342900" indent="-342900" algn="l">
              <a:buFontTx/>
              <a:buChar char="-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8628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0028AC-4D66-4C0B-BD06-589FC06B21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9308" y="360218"/>
            <a:ext cx="9268691" cy="1953491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Možnosti porozumění a překážky porozumění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ED94C82-3DBE-471E-BF0E-46FD3F3A86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9309" y="1676401"/>
            <a:ext cx="9268692" cy="4682836"/>
          </a:xfrm>
        </p:spPr>
        <p:txBody>
          <a:bodyPr>
            <a:normAutofit fontScale="92500"/>
          </a:bodyPr>
          <a:lstStyle/>
          <a:p>
            <a:pPr algn="l"/>
            <a:r>
              <a:rPr lang="cs-CZ" dirty="0"/>
              <a:t>Porozumění je poznáním něčeho jako něčeho lidského, toho, co má pro poznávajícího smysl, v čem je obsažen lidský význam.</a:t>
            </a:r>
          </a:p>
          <a:p>
            <a:pPr algn="l"/>
            <a:r>
              <a:rPr lang="cs-CZ" b="1" dirty="0"/>
              <a:t>Předpoklady porozumění</a:t>
            </a:r>
            <a:r>
              <a:rPr lang="cs-CZ" dirty="0"/>
              <a:t>: </a:t>
            </a:r>
          </a:p>
          <a:p>
            <a:pPr algn="l"/>
            <a:r>
              <a:rPr lang="cs-CZ" dirty="0"/>
              <a:t>1. subjektivní (znalosti, duchovní spřízněnost, znalost života), </a:t>
            </a:r>
          </a:p>
          <a:p>
            <a:pPr algn="l"/>
            <a:r>
              <a:rPr lang="cs-CZ" dirty="0"/>
              <a:t>2. objektivní (dostupnost, množství a povaha hermeneutických předmětů).</a:t>
            </a:r>
          </a:p>
          <a:p>
            <a:pPr algn="l"/>
            <a:r>
              <a:rPr lang="cs-CZ" b="1" dirty="0"/>
              <a:t>Překážky porozumění </a:t>
            </a:r>
            <a:r>
              <a:rPr lang="cs-CZ" dirty="0"/>
              <a:t>(D. vyjadřuje tzv. aporiemi):</a:t>
            </a:r>
          </a:p>
          <a:p>
            <a:pPr algn="l"/>
            <a:r>
              <a:rPr lang="cs-CZ" dirty="0"/>
              <a:t>1. uzavřenost individuálního vědomí a potřeba uchopit s všeobecnou platností cizí projev,</a:t>
            </a:r>
          </a:p>
          <a:p>
            <a:pPr algn="l"/>
            <a:r>
              <a:rPr lang="cs-CZ" dirty="0"/>
              <a:t>2. vztah celku a jednotlivého, celek vyžaduje proniknout do individuality a individuální je předpokladem porozumění celku,</a:t>
            </a:r>
          </a:p>
          <a:p>
            <a:pPr algn="l"/>
            <a:r>
              <a:rPr lang="cs-CZ" dirty="0"/>
              <a:t>3. vztah mezi vnímáním vnitřním a vnějším, k pochopení vnitřního potřebujeme vnitřní vnímání, ale zároveň vnější podnět.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6033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B04113-3427-4068-A92A-512A30371B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775855"/>
            <a:ext cx="9144000" cy="82434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Hermeneutický kruh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1648B2A-9089-4E27-B23B-CF563CE9E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011382"/>
            <a:ext cx="9144000" cy="5541817"/>
          </a:xfrm>
        </p:spPr>
        <p:txBody>
          <a:bodyPr>
            <a:normAutofit fontScale="92500"/>
          </a:bodyPr>
          <a:lstStyle/>
          <a:p>
            <a:pPr algn="l"/>
            <a:r>
              <a:rPr lang="cs-CZ" sz="2800" dirty="0"/>
              <a:t>- Poznání nezačíná v nicotě, ale vyrůstá z již známého, tzn. z </a:t>
            </a:r>
            <a:r>
              <a:rPr lang="cs-CZ" sz="2800" b="1" dirty="0"/>
              <a:t>„předporozumění“ (</a:t>
            </a:r>
            <a:r>
              <a:rPr lang="cs-CZ" sz="2800" b="1" dirty="0" err="1"/>
              <a:t>Vorverstehen</a:t>
            </a:r>
            <a:r>
              <a:rPr lang="cs-CZ" sz="2800" b="1" dirty="0"/>
              <a:t>). </a:t>
            </a:r>
            <a:r>
              <a:rPr lang="cs-CZ" sz="2800" dirty="0"/>
              <a:t>Člověk je bytostí, která již vždy nějak rozumí světu, vždy už nějak víme o tom, čemu chceme a můžeme porozumět. </a:t>
            </a:r>
          </a:p>
          <a:p>
            <a:pPr algn="l"/>
            <a:endParaRPr lang="cs-CZ" sz="2800" b="1" dirty="0"/>
          </a:p>
          <a:p>
            <a:pPr algn="l"/>
            <a:r>
              <a:rPr lang="cs-CZ" sz="2800" b="1" dirty="0"/>
              <a:t>- Paradox hermeneutického kruhu</a:t>
            </a:r>
            <a:r>
              <a:rPr lang="cs-CZ" sz="2800" dirty="0"/>
              <a:t> – o tom, co má být poznáno, už musím něco vědět. Poznání pak buď rozvíjí, obohacuje nebo koriguje a proměňuje předchozí porozumění. Poznání spočívá v tom, že se vždy proměňuje, buď radikálně přesvědčeno novou skutečností nebo argumentací, anebo potvrzuje původní názor, ale prohlubuje a specifikuje to dříve jenom tušené. </a:t>
            </a:r>
          </a:p>
          <a:p>
            <a:pPr algn="l"/>
            <a:endParaRPr lang="cs-CZ" sz="2800" b="1" dirty="0"/>
          </a:p>
          <a:p>
            <a:pPr algn="l"/>
            <a:r>
              <a:rPr lang="cs-CZ" sz="2800" b="1" dirty="0"/>
              <a:t>- Kruh se nevrací do stejného, ale vede k hlubšímu porozumění.</a:t>
            </a:r>
            <a:endParaRPr lang="cs-CZ" sz="2800" dirty="0"/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7884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1EDE34-10BC-4BDB-AA12-1BF2001AC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37310"/>
            <a:ext cx="9144000" cy="803564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E872FCD-400D-4311-9166-337E7388A3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37311"/>
            <a:ext cx="9144000" cy="5749634"/>
          </a:xfrm>
        </p:spPr>
        <p:txBody>
          <a:bodyPr/>
          <a:lstStyle/>
          <a:p>
            <a:r>
              <a:rPr lang="cs-CZ" sz="3600" b="1" dirty="0"/>
              <a:t>Empatie (vcítění) jako předpoklad porozumění</a:t>
            </a:r>
            <a:endParaRPr lang="cs-CZ" sz="3600" dirty="0"/>
          </a:p>
          <a:p>
            <a:pPr algn="l"/>
            <a:r>
              <a:rPr lang="cs-CZ" b="1" dirty="0"/>
              <a:t>- Empatie </a:t>
            </a:r>
            <a:r>
              <a:rPr lang="cs-CZ" dirty="0"/>
              <a:t>má v základu starořecké slovo</a:t>
            </a:r>
            <a:r>
              <a:rPr lang="cs-CZ" b="1" dirty="0"/>
              <a:t> </a:t>
            </a:r>
            <a:r>
              <a:rPr lang="cs-CZ" b="1" dirty="0" err="1"/>
              <a:t>pathos</a:t>
            </a:r>
            <a:r>
              <a:rPr lang="cs-CZ" b="1" dirty="0"/>
              <a:t> (silný cit, emoce, vášeň). </a:t>
            </a:r>
            <a:endParaRPr lang="cs-CZ" dirty="0"/>
          </a:p>
          <a:p>
            <a:pPr algn="l"/>
            <a:r>
              <a:rPr lang="cs-CZ" b="1" dirty="0"/>
              <a:t>- </a:t>
            </a:r>
            <a:r>
              <a:rPr lang="cs-CZ" b="1" dirty="0" err="1"/>
              <a:t>Empatizace</a:t>
            </a:r>
            <a:r>
              <a:rPr lang="cs-CZ" b="1" dirty="0"/>
              <a:t> (vciťování) </a:t>
            </a:r>
            <a:r>
              <a:rPr lang="cs-CZ" dirty="0"/>
              <a:t>je předpokladem porozumění např. v psychoanalýze, v individuální psychologii, empatie vystavuje diagnostika nebezpečí „přenosu“.</a:t>
            </a:r>
          </a:p>
          <a:p>
            <a:pPr algn="l"/>
            <a:r>
              <a:rPr lang="cs-CZ" dirty="0"/>
              <a:t>- Empatie je založena na společném prožitku – trpící rozumí trpícímu, milující milujícímu (poznání z analogie).</a:t>
            </a:r>
          </a:p>
          <a:p>
            <a:pPr algn="l"/>
            <a:r>
              <a:rPr lang="cs-CZ" b="1" dirty="0"/>
              <a:t>- Meze empatie</a:t>
            </a:r>
            <a:r>
              <a:rPr lang="cs-CZ" dirty="0"/>
              <a:t> spočívají nejen v nebezpečí „přenosu“, ale také v projekci vlastních citů do druhého. Potom tedy nepoznávám druhého jako druhého, ale jen své „alter ego“ (druhé já). Polemika </a:t>
            </a:r>
            <a:r>
              <a:rPr lang="cs-CZ" dirty="0" err="1"/>
              <a:t>Husserla</a:t>
            </a:r>
            <a:r>
              <a:rPr lang="cs-CZ" dirty="0"/>
              <a:t> proti psychologismu.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3102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37F7B6-0D9B-47EB-9B39-9F297487A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8657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Objev historického vědomí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C25463-7867-44AA-B78F-50CC32F7B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9091"/>
            <a:ext cx="10515600" cy="51378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i="1" dirty="0"/>
              <a:t>„…dějinné vědomí nenaslouchá zbožně hlasu z minulosti, nýbrž přemýšlí o něm a zasazuje ho zpět do kontextu, z něhož vyrostl, aby zjistilo jeho relativní význam a hodnotu, jež mu přísluší.“ </a:t>
            </a:r>
            <a:r>
              <a:rPr lang="cs-CZ" dirty="0" err="1"/>
              <a:t>Gadamer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Dějinným vědomím rozumíme </a:t>
            </a:r>
            <a:r>
              <a:rPr lang="cs-CZ" b="1" dirty="0"/>
              <a:t>privilegium moderního člověka</a:t>
            </a:r>
            <a:r>
              <a:rPr lang="cs-CZ" dirty="0"/>
              <a:t>, který si uvědomuje dějinnost všeho přítomného i relativnost všech názorů. Je to nezbytný předpoklad toho, abychom se ve sporech shodli na tom, že opačné postoje mohou tvořit srozumitelný a soudržný celek. Každý účastník si má šanci uvědomit si dílčí povahu vlastního pohledu.</a:t>
            </a:r>
          </a:p>
          <a:p>
            <a:r>
              <a:rPr lang="cs-CZ" dirty="0"/>
              <a:t>Metoda humanitních věd se vyznačuje především tímto </a:t>
            </a:r>
            <a:r>
              <a:rPr lang="cs-CZ" b="1" dirty="0"/>
              <a:t>reflexívním postojem</a:t>
            </a:r>
            <a:r>
              <a:rPr lang="cs-CZ" dirty="0"/>
              <a:t>, a to i k vlastním předpokladům. </a:t>
            </a:r>
          </a:p>
          <a:p>
            <a:r>
              <a:rPr lang="cs-CZ" dirty="0"/>
              <a:t>Vše, co je dáno </a:t>
            </a:r>
            <a:r>
              <a:rPr lang="cs-CZ" b="1" dirty="0"/>
              <a:t>tradicí</a:t>
            </a:r>
            <a:r>
              <a:rPr lang="cs-CZ" dirty="0"/>
              <a:t>, je předmětem </a:t>
            </a:r>
            <a:r>
              <a:rPr lang="cs-CZ" b="1" dirty="0"/>
              <a:t>interpretace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58518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1799</Words>
  <Application>Microsoft Office PowerPoint</Application>
  <PresentationFormat>Širokoúhlá obrazovka</PresentationFormat>
  <Paragraphs>91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Motiv Office</vt:lpstr>
      <vt:lpstr>Filosofie jazyka</vt:lpstr>
      <vt:lpstr> Hermeneutika a její vznik </vt:lpstr>
      <vt:lpstr>   První podoba hermeneutiky  </vt:lpstr>
      <vt:lpstr>Diltheyova hermeneutika </vt:lpstr>
      <vt:lpstr>Porozumění</vt:lpstr>
      <vt:lpstr>Možnosti porozumění a překážky porozumění </vt:lpstr>
      <vt:lpstr>Hermeneutický kruh </vt:lpstr>
      <vt:lpstr> </vt:lpstr>
      <vt:lpstr>Objev historického vědomí </vt:lpstr>
      <vt:lpstr>Gadamerovo pojetí porozumění </vt:lpstr>
      <vt:lpstr>Pravda a metoda </vt:lpstr>
      <vt:lpstr>Význam časového odstupu </vt:lpstr>
      <vt:lpstr>Heideggerovo pojetí porozumění</vt:lpstr>
      <vt:lpstr>Jazyk jako výraz porozumění</vt:lpstr>
      <vt:lpstr>Řeč je domem bytí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Filosofie jazyka</dc:title>
  <dc:creator>Naděžda Pelcová</dc:creator>
  <cp:lastModifiedBy>Naděžda Pelcová</cp:lastModifiedBy>
  <cp:revision>8</cp:revision>
  <dcterms:created xsi:type="dcterms:W3CDTF">2021-05-03T09:37:51Z</dcterms:created>
  <dcterms:modified xsi:type="dcterms:W3CDTF">2021-05-03T14:22:27Z</dcterms:modified>
</cp:coreProperties>
</file>