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963"/>
  </p:normalViewPr>
  <p:slideViewPr>
    <p:cSldViewPr>
      <p:cViewPr varScale="1">
        <p:scale>
          <a:sx n="111" d="100"/>
          <a:sy n="111" d="100"/>
        </p:scale>
        <p:origin x="168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ABF7C399-FCC5-8E6F-0A9C-0B695ABDD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469AA528-BA58-CB79-DA0F-2275DF53C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44D501CA-150C-2B81-7218-C97EC5EF3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2AD6C6C3-432F-8A2D-D38C-D1810DA9F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C2AF39FC-8C9C-414C-D3AD-965CBE203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8C70E6EE-2EB1-A3D0-784A-B5BE435E6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4" name="Rectangle 7">
            <a:extLst>
              <a:ext uri="{FF2B5EF4-FFF2-40B4-BE49-F238E27FC236}">
                <a16:creationId xmlns:a16="http://schemas.microsoft.com/office/drawing/2014/main" id="{1473A8B3-4901-8262-42B2-680A5ABCDC6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8775" cy="1248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12219FF4-9582-736D-623C-19E85799247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36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31B9F0FF-619D-8072-AC8D-BD8B66107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ABEE47A9-067D-C910-FD02-F5AB0863C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5ECC7386-372E-D692-4FFF-9FA7639D11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97A3EF40-D696-B148-8431-50F5265F07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FE48AE42-87E1-089D-D214-7853D5FBAF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9DDF0ADD-8F7C-449B-61FF-393D44736D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D56D54E-DB5F-6B12-4967-51CC924E7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714E493C-7C24-7DA7-FEBA-9E95B95B0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80AFE3F5-B4D8-9F72-7BBE-F8ECAFA657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027619A2-30E8-5988-07D9-528DBC762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2B4D2800-51E5-694F-252D-DA8EF1D4AE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8113" cy="1248727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15A47706-3DCC-4D61-6AD1-E6416CAB7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0050" cy="410845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9111220E-8221-5405-1A28-B0F47B92A9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B0EAB222-A8D8-CF7C-43A1-477ED292B4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CF3E158-135D-1FE6-8CFB-82E7B73699F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A89A62-CC0D-E80D-B5F9-A9586CA4462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5D4429-F557-F4CB-48B8-3018C482FFE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F881-CF62-3543-83E8-1E25EB510D9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9261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273D31-C9A0-6671-CB72-EA2E894396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1FA928-76EE-4903-6196-C65FF253FCC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00B80A-586C-5C67-9CC6-F4D9C58D96F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74AF-B9F3-574A-9B7E-1012E5FA3DEB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909419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1463" y="128588"/>
            <a:ext cx="2054225" cy="5986462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1863" cy="5986462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E41518-E256-22C4-BADF-B90FB6F4FDC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ACDB37-EDDB-B30F-A8F2-90EB85EF9A1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2C944F-9BE3-26A4-10C4-84F07E43798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71C9D-153C-0A43-BEDF-B13734D7BFE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01604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1807CC4-F66D-A422-F915-86426E765B8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A6D20B-8CDD-2C3A-843E-8775BB939E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BC34D-6E4F-DB4B-47BE-176B986DA1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E8552-F37C-3D4C-A808-468537D5BAEA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79364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00F8FE-477F-DAD4-9C8E-BFB7DEC4DD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46459-18CF-E061-7477-FDF4B509F55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DF2EA8-9295-D17B-8883-247FFA20495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EEB38-D201-C842-A2A2-7126496D85A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842573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5DED36-1C79-4F16-969F-539C02D1F1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81BD2B-D566-6BFA-6F5D-5F1AA917BAF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05EDAF-5BA3-497C-2D34-F2B4F16AA7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7553A-9FFE-8B4B-A650-FFC41F65B47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86771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250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1850" y="1600200"/>
            <a:ext cx="4033838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4340FAA-CDDF-180E-971E-A176CA5CF42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ED156D-7BD4-E052-EF8E-9D822CC60E0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FC5235E-7D7E-59AC-161D-4485EDA133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07FAC-6ED3-3148-B881-39DB4248F65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203180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529DD-2FE8-7997-6691-36C14876DB5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E725D27-E994-071E-D555-529AC4D12A4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C7FF1A5-C974-77D8-A778-B6C54B9B20A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58B3B-14BC-0C41-959E-859DEC14B51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52847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0825E8A-C7EC-C184-C899-81FB86DDE4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6896DC-6349-B72A-D8E7-83E429B830A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41583C-46D6-7043-EB34-6EBD3142FC9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20BD6-C78C-F141-BFF0-E14399ED02E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7191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6E63B585-C215-EB9E-C64A-08A7AEA69F0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F78CAE1-BDE6-D614-E4A1-2B6F8E6272C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705368-25D0-54F0-6618-CEF6789EDA8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DC995-96E6-914E-92E3-3C440CA1545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60831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7C43D9-78EF-9EE8-4728-6E8E21BBE81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9A5201C-5F1D-4E19-6F26-5A70217A843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73EEA16-E64D-35DB-0A3F-7D25AB23F36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FF047-30B4-C543-8587-2306019533D9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49417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9298E9-E30F-01DA-F3A1-661C79E2707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2BF663A-60A4-B9BD-BDAA-28E15B5CF85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F987A1B-2A8A-9649-AC81-DF11926469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4C168-2D92-E949-B3C2-13A35693460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84580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6081CC2-EA7B-E1A3-0FFE-52FF15BA57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8488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29D7A9F-8229-0F1E-09A0-F53103741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8488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0F02479-7EE2-0676-56DE-E6CC1571DF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7BA6A6-2A6D-8C22-02A4-17BA584E77F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4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61C2DF8-3009-00FD-D7A2-D07E427ABC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2488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821B9BB-14E8-0240-8C7E-A60D6EB9F2F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3F005342-B8AF-5160-F81F-CB3C4ED01E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F48287B-EE84-09F4-FC70-C84E8AB0CC31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3CBE84C6-E8FF-FAA5-B7B7-8C96A23EF7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60350"/>
            <a:ext cx="8226425" cy="6192838"/>
          </a:xfrm>
        </p:spPr>
        <p:txBody>
          <a:bodyPr anchor="t"/>
          <a:lstStyle/>
          <a:p>
            <a:pPr marL="334963" indent="-33496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cs-CZ" altLang="de-CZ" sz="2800" u="sng">
                <a:latin typeface="Times New Roman" panose="02020603050405020304" pitchFamily="18" charset="0"/>
              </a:rPr>
              <a:t>Npl m. na -</a:t>
            </a:r>
            <a:r>
              <a:rPr lang="cs-CZ" altLang="de-CZ" sz="2800" i="1" u="sng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: Npl na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má několik stovek substantiv s nerozšířeným kmenem v pl (</a:t>
            </a:r>
            <a:r>
              <a:rPr lang="cs-CZ" altLang="de-CZ" sz="2800" i="1">
                <a:latin typeface="Times New Roman" panose="02020603050405020304" pitchFamily="18" charset="0"/>
              </a:rPr>
              <a:t>г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род – город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, přízvuk je na koncovce), dále substantiva s kmenem rozšířeným o </a:t>
            </a:r>
            <a:r>
              <a:rPr lang="cs-CZ" altLang="de-CZ" sz="2800" i="1">
                <a:latin typeface="Times New Roman" panose="02020603050405020304" pitchFamily="18" charset="0"/>
              </a:rPr>
              <a:t>-j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(брат - братья)</a:t>
            </a:r>
            <a:r>
              <a:rPr lang="cs-CZ" altLang="de-CZ" sz="2800">
                <a:latin typeface="Times New Roman" panose="02020603050405020304" pitchFamily="18" charset="0"/>
              </a:rPr>
              <a:t> a substantiva na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-</a:t>
            </a:r>
            <a:r>
              <a:rPr lang="cs-CZ" altLang="de-CZ" sz="2800" i="1">
                <a:latin typeface="Times New Roman" panose="02020603050405020304" pitchFamily="18" charset="0"/>
              </a:rPr>
              <a:t>onok</a:t>
            </a:r>
            <a:r>
              <a:rPr lang="cs-CZ" altLang="de-CZ" sz="2800">
                <a:latin typeface="Times New Roman" panose="02020603050405020304" pitchFamily="18" charset="0"/>
              </a:rPr>
              <a:t> s kmenem na -</a:t>
            </a:r>
            <a:r>
              <a:rPr lang="cs-CZ" altLang="de-CZ" sz="2800" i="1">
                <a:latin typeface="Times New Roman" panose="02020603050405020304" pitchFamily="18" charset="0"/>
              </a:rPr>
              <a:t>at</a:t>
            </a:r>
            <a:r>
              <a:rPr lang="cs-CZ" altLang="de-CZ" sz="2800">
                <a:latin typeface="Times New Roman" panose="02020603050405020304" pitchFamily="18" charset="0"/>
              </a:rPr>
              <a:t>- v plurálu </a:t>
            </a:r>
            <a:r>
              <a:rPr lang="cs-CZ" altLang="de-CZ" sz="2800" i="1">
                <a:latin typeface="Times New Roman" panose="02020603050405020304" pitchFamily="18" charset="0"/>
              </a:rPr>
              <a:t>(телёнок - телята)</a:t>
            </a:r>
          </a:p>
          <a:p>
            <a:pPr marL="334963" indent="-33496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První typ obsahuje mnoho cizích slov </a:t>
            </a:r>
            <a:r>
              <a:rPr lang="cs-CZ" altLang="de-CZ" sz="2800" i="1">
                <a:latin typeface="Times New Roman" panose="02020603050405020304" pitchFamily="18" charset="0"/>
              </a:rPr>
              <a:t>(д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ктор - доктор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)</a:t>
            </a:r>
            <a:r>
              <a:rPr lang="cs-CZ" altLang="de-CZ" sz="2800">
                <a:latin typeface="Times New Roman" panose="02020603050405020304" pitchFamily="18" charset="0"/>
              </a:rPr>
              <a:t> a je produktivní. Někdy jsou /i/ a /a/ vedle sebe, konkurují si u téhož slova (</a:t>
            </a:r>
            <a:r>
              <a:rPr lang="cs-CZ" altLang="de-CZ" sz="2800" i="1">
                <a:latin typeface="Times New Roman" panose="02020603050405020304" pitchFamily="18" charset="0"/>
              </a:rPr>
              <a:t>сл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сарь – сл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сари/ слесар</a:t>
            </a:r>
            <a:r>
              <a:rPr lang="cs-CZ" altLang="de-CZ" sz="2800" i="1" u="sng">
                <a:latin typeface="Times New Roman" panose="02020603050405020304" pitchFamily="18" charset="0"/>
              </a:rPr>
              <a:t>я</a:t>
            </a:r>
            <a:r>
              <a:rPr lang="cs-CZ" altLang="de-CZ" sz="2800">
                <a:latin typeface="Times New Roman" panose="02020603050405020304" pitchFamily="18" charset="0"/>
              </a:rPr>
              <a:t> ,zámečník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), někdy dvě koncovky slouží rozlišování různých použití či dílčích významů: </a:t>
            </a:r>
            <a:r>
              <a:rPr lang="cs-CZ" altLang="ja-JP" sz="2800" i="1">
                <a:latin typeface="Times New Roman" panose="02020603050405020304" pitchFamily="18" charset="0"/>
              </a:rPr>
              <a:t>л</a:t>
            </a:r>
            <a:r>
              <a:rPr lang="cs-CZ" altLang="ja-JP" sz="2800" i="1" u="sng">
                <a:latin typeface="Times New Roman" panose="02020603050405020304" pitchFamily="18" charset="0"/>
              </a:rPr>
              <a:t>а</a:t>
            </a:r>
            <a:r>
              <a:rPr lang="cs-CZ" altLang="ja-JP" sz="2800" i="1">
                <a:latin typeface="Times New Roman" panose="02020603050405020304" pitchFamily="18" charset="0"/>
              </a:rPr>
              <a:t>герь</a:t>
            </a:r>
            <a:r>
              <a:rPr lang="cs-CZ" altLang="ja-JP" sz="2800">
                <a:latin typeface="Times New Roman" panose="02020603050405020304" pitchFamily="18" charset="0"/>
              </a:rPr>
              <a:t> ,tábor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– </a:t>
            </a:r>
            <a:r>
              <a:rPr lang="cs-CZ" altLang="ja-JP" sz="2800" i="1">
                <a:latin typeface="Times New Roman" panose="02020603050405020304" pitchFamily="18" charset="0"/>
              </a:rPr>
              <a:t>л</a:t>
            </a:r>
            <a:r>
              <a:rPr lang="cs-CZ" altLang="ja-JP" sz="2800" i="1" u="sng">
                <a:latin typeface="Times New Roman" panose="02020603050405020304" pitchFamily="18" charset="0"/>
              </a:rPr>
              <a:t>а</a:t>
            </a:r>
            <a:r>
              <a:rPr lang="cs-CZ" altLang="ja-JP" sz="2800" i="1">
                <a:latin typeface="Times New Roman" panose="02020603050405020304" pitchFamily="18" charset="0"/>
              </a:rPr>
              <a:t>гери</a:t>
            </a:r>
            <a:r>
              <a:rPr lang="cs-CZ" altLang="ja-JP" sz="2800">
                <a:latin typeface="Times New Roman" panose="02020603050405020304" pitchFamily="18" charset="0"/>
              </a:rPr>
              <a:t> ,politické tábory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 / </a:t>
            </a:r>
            <a:r>
              <a:rPr lang="cs-CZ" altLang="ja-JP" sz="2800" i="1">
                <a:latin typeface="Times New Roman" panose="02020603050405020304" pitchFamily="18" charset="0"/>
              </a:rPr>
              <a:t>лагер</a:t>
            </a:r>
            <a:r>
              <a:rPr lang="cs-CZ" altLang="ja-JP" sz="2800" i="1" u="sng">
                <a:latin typeface="Times New Roman" panose="02020603050405020304" pitchFamily="18" charset="0"/>
              </a:rPr>
              <a:t>я</a:t>
            </a:r>
            <a:r>
              <a:rPr lang="cs-CZ" altLang="ja-JP" sz="2800">
                <a:latin typeface="Times New Roman" panose="02020603050405020304" pitchFamily="18" charset="0"/>
              </a:rPr>
              <a:t> ,stanové, trestanecké tábory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</a:t>
            </a:r>
            <a:endParaRPr lang="cs-CZ" altLang="de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4D2FF1C-84E6-25CD-C23A-38968BC18A8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4338" y="161925"/>
            <a:ext cx="8226425" cy="6507163"/>
          </a:xfrm>
        </p:spPr>
        <p:txBody>
          <a:bodyPr anchor="t"/>
          <a:lstStyle/>
          <a:p>
            <a:pPr marL="334963" indent="-33496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рден</a:t>
            </a:r>
            <a:r>
              <a:rPr lang="cs-CZ" altLang="de-CZ" sz="2800">
                <a:latin typeface="Times New Roman" panose="02020603050405020304" pitchFamily="18" charset="0"/>
              </a:rPr>
              <a:t> ,řád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– 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рдены</a:t>
            </a:r>
            <a:r>
              <a:rPr lang="cs-CZ" altLang="de-CZ" sz="2800">
                <a:latin typeface="Times New Roman" panose="02020603050405020304" pitchFamily="18" charset="0"/>
              </a:rPr>
              <a:t> (i </a:t>
            </a:r>
            <a:r>
              <a:rPr lang="cs-CZ" altLang="de-CZ" sz="2800" i="1">
                <a:latin typeface="Times New Roman" panose="02020603050405020304" pitchFamily="18" charset="0"/>
              </a:rPr>
              <a:t>орден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) ,mníšské řády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– jenom </a:t>
            </a:r>
            <a:r>
              <a:rPr lang="cs-CZ" altLang="de-CZ" sz="2800" i="1">
                <a:latin typeface="Times New Roman" panose="02020603050405020304" pitchFamily="18" charset="0"/>
              </a:rPr>
              <a:t>орден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 ,řády (vyznamenání)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браз</a:t>
            </a:r>
            <a:r>
              <a:rPr lang="cs-CZ" altLang="de-CZ" sz="2800">
                <a:latin typeface="Times New Roman" panose="02020603050405020304" pitchFamily="18" charset="0"/>
              </a:rPr>
              <a:t> ,obraz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– 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бразы</a:t>
            </a:r>
            <a:r>
              <a:rPr lang="cs-CZ" altLang="de-CZ" sz="2800">
                <a:latin typeface="Times New Roman" panose="02020603050405020304" pitchFamily="18" charset="0"/>
              </a:rPr>
              <a:t> ,obrazy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/ </a:t>
            </a:r>
            <a:r>
              <a:rPr lang="cs-CZ" altLang="de-CZ" sz="2800" i="1">
                <a:latin typeface="Times New Roman" panose="02020603050405020304" pitchFamily="18" charset="0"/>
              </a:rPr>
              <a:t>образ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 ,ikony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. Vzhledem k tomu, že koncovka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je hovorového původu, jsou často konkrétní významy spojené s ní, přenesené s (původní) koncovkou -</a:t>
            </a:r>
            <a:r>
              <a:rPr lang="cs-CZ" altLang="de-CZ" sz="2800" i="1">
                <a:latin typeface="Times New Roman" panose="02020603050405020304" pitchFamily="18" charset="0"/>
              </a:rPr>
              <a:t>i</a:t>
            </a:r>
            <a:r>
              <a:rPr lang="cs-CZ" altLang="de-CZ" sz="2800">
                <a:latin typeface="Times New Roman" panose="02020603050405020304" pitchFamily="18" charset="0"/>
              </a:rPr>
              <a:t>: </a:t>
            </a:r>
            <a:r>
              <a:rPr lang="cs-CZ" altLang="de-CZ" sz="2800" i="1">
                <a:latin typeface="Times New Roman" panose="02020603050405020304" pitchFamily="18" charset="0"/>
              </a:rPr>
              <a:t>духовные уч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тели – учител</a:t>
            </a:r>
            <a:r>
              <a:rPr lang="cs-CZ" altLang="de-CZ" sz="2800" i="1" u="sng">
                <a:latin typeface="Times New Roman" panose="02020603050405020304" pitchFamily="18" charset="0"/>
              </a:rPr>
              <a:t>я</a:t>
            </a:r>
            <a:r>
              <a:rPr lang="cs-CZ" altLang="de-CZ" sz="2800" i="1">
                <a:latin typeface="Times New Roman" panose="02020603050405020304" pitchFamily="18" charset="0"/>
              </a:rPr>
              <a:t> в школе</a:t>
            </a:r>
          </a:p>
          <a:p>
            <a:pPr marL="334963" indent="-33496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4963" algn="l"/>
                <a:tab pos="439738" algn="l"/>
                <a:tab pos="889000" algn="l"/>
                <a:tab pos="1338263" algn="l"/>
                <a:tab pos="1787525" algn="l"/>
                <a:tab pos="2236788" algn="l"/>
                <a:tab pos="2686050" algn="l"/>
                <a:tab pos="3135313" algn="l"/>
                <a:tab pos="3584575" algn="l"/>
                <a:tab pos="4033838" algn="l"/>
                <a:tab pos="4483100" algn="l"/>
                <a:tab pos="4932363" algn="l"/>
                <a:tab pos="5381625" algn="l"/>
                <a:tab pos="5830888" algn="l"/>
                <a:tab pos="6280150" algn="l"/>
                <a:tab pos="6729413" algn="l"/>
                <a:tab pos="7178675" algn="l"/>
                <a:tab pos="7627938" algn="l"/>
                <a:tab pos="8077200" algn="l"/>
                <a:tab pos="8526463" algn="l"/>
                <a:tab pos="897572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poměru koncovek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a -</a:t>
            </a:r>
            <a:r>
              <a:rPr lang="cs-CZ" altLang="de-CZ" sz="2800" i="1">
                <a:latin typeface="Times New Roman" panose="02020603050405020304" pitchFamily="18" charset="0"/>
              </a:rPr>
              <a:t>i</a:t>
            </a:r>
            <a:r>
              <a:rPr lang="cs-CZ" altLang="de-CZ" sz="2800">
                <a:latin typeface="Times New Roman" panose="02020603050405020304" pitchFamily="18" charset="0"/>
              </a:rPr>
              <a:t> v Npl maskulin je poměrně výrazná diachronní dynamika. Na rozdíl od koncovek -</a:t>
            </a:r>
            <a:r>
              <a:rPr lang="cs-CZ" altLang="de-CZ" sz="2800" i="1">
                <a:latin typeface="Times New Roman" panose="02020603050405020304" pitchFamily="18" charset="0"/>
              </a:rPr>
              <a:t>u</a:t>
            </a:r>
            <a:r>
              <a:rPr lang="cs-CZ" altLang="de-CZ" sz="2800">
                <a:latin typeface="Times New Roman" panose="02020603050405020304" pitchFamily="18" charset="0"/>
              </a:rPr>
              <a:t> Gsg a Lsg m., diskutovaných minule, není koncovka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Npl m. vlastní žádnému starorus-kému či staroslověnskému paradigmatu. Její původ je nejasný (duál?), jedná se o specifickou ruskou inovaci, kterou jiné slovanské jazyky neznají.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DCE15577-236E-B32A-F0F6-C94A239CC3E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7513" y="360363"/>
            <a:ext cx="8223250" cy="64976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Doložená je ojediněle od konce 15./začátku 16. stol., ale rozšiřuje se teprve od 17. stol. a její těžiště leží teprve v 19. a 20. stol..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b="1">
                <a:solidFill>
                  <a:srgbClr val="000090"/>
                </a:solidFill>
                <a:latin typeface="Times New Roman" panose="02020603050405020304" pitchFamily="18" charset="0"/>
              </a:rPr>
              <a:t>«</a:t>
            </a:r>
            <a:r>
              <a:rPr lang="cs-CZ" altLang="de-CZ" sz="2800" b="1">
                <a:solidFill>
                  <a:srgbClr val="E1A792"/>
                </a:solidFill>
                <a:latin typeface="Times New Roman" panose="02020603050405020304" pitchFamily="18" charset="0"/>
              </a:rPr>
              <a:t>лагерь</a:t>
            </a:r>
            <a:r>
              <a:rPr lang="cs-CZ" altLang="de-CZ" sz="2800">
                <a:latin typeface="Times New Roman" panose="02020603050405020304" pitchFamily="18" charset="0"/>
              </a:rPr>
              <a:t> – </a:t>
            </a:r>
            <a:r>
              <a:rPr lang="cs-CZ" altLang="de-CZ" sz="2800" i="1">
                <a:latin typeface="Times New Roman" panose="02020603050405020304" pitchFamily="18" charset="0"/>
              </a:rPr>
              <a:t>л</a:t>
            </a:r>
            <a:r>
              <a:rPr lang="de-DE" altLang="de-CZ" sz="2800" i="1">
                <a:latin typeface="Times New Roman" panose="02020603050405020304" pitchFamily="18" charset="0"/>
              </a:rPr>
              <a:t>á</a:t>
            </a:r>
            <a:r>
              <a:rPr lang="cs-CZ" altLang="de-CZ" sz="2800" i="1">
                <a:latin typeface="Times New Roman" panose="02020603050405020304" pitchFamily="18" charset="0"/>
              </a:rPr>
              <a:t>герь</a:t>
            </a:r>
            <a:r>
              <a:rPr lang="cs-CZ" altLang="de-CZ" sz="2800">
                <a:latin typeface="Times New Roman" panose="02020603050405020304" pitchFamily="18" charset="0"/>
              </a:rPr>
              <a:t>, -я, множественное число 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  <a:r>
              <a:rPr lang="de-DE" altLang="de-CZ" sz="2800" i="1">
                <a:latin typeface="Times New Roman" panose="02020603050405020304" pitchFamily="18" charset="0"/>
              </a:rPr>
              <a:t>я́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-</a:t>
            </a:r>
            <a:r>
              <a:rPr lang="de-DE" altLang="de-CZ" sz="2800" i="1">
                <a:latin typeface="Times New Roman" panose="02020603050405020304" pitchFamily="18" charset="0"/>
              </a:rPr>
              <a:t>é</a:t>
            </a:r>
            <a:r>
              <a:rPr lang="cs-CZ" altLang="de-CZ" sz="2800" i="1">
                <a:latin typeface="Times New Roman" panose="02020603050405020304" pitchFamily="18" charset="0"/>
              </a:rPr>
              <a:t>й </a:t>
            </a:r>
            <a:r>
              <a:rPr lang="cs-CZ" altLang="de-CZ" sz="2800">
                <a:latin typeface="Times New Roman" panose="02020603050405020304" pitchFamily="18" charset="0"/>
              </a:rPr>
              <a:t>(военный, туристский и тому подобные ) и -и, -ей (группировка, течение) </a:t>
            </a:r>
            <a:r>
              <a:rPr lang="ru-RU" altLang="de-CZ" sz="2800">
                <a:latin typeface="Times New Roman" panose="02020603050405020304" pitchFamily="18" charset="0"/>
              </a:rPr>
              <a:t>(</a:t>
            </a:r>
            <a:r>
              <a:rPr lang="cs-CZ" altLang="de-CZ" sz="2800">
                <a:latin typeface="Times New Roman" panose="02020603050405020304" pitchFamily="18" charset="0"/>
              </a:rPr>
              <a:t>Лопатин et al., </a:t>
            </a:r>
            <a:r>
              <a:rPr lang="cs-CZ" altLang="de-CZ" sz="2800" i="1">
                <a:latin typeface="Times New Roman" panose="02020603050405020304" pitchFamily="18" charset="0"/>
              </a:rPr>
              <a:t>Русский орфографический словарь</a:t>
            </a:r>
            <a:r>
              <a:rPr lang="cs-CZ" altLang="de-CZ" sz="2800">
                <a:latin typeface="Times New Roman" panose="02020603050405020304" pitchFamily="18" charset="0"/>
              </a:rPr>
              <a:t>, М. 2004</a:t>
            </a:r>
            <a:r>
              <a:rPr lang="ru-RU" altLang="de-CZ" sz="2800">
                <a:latin typeface="Times New Roman" panose="02020603050405020304" pitchFamily="18" charset="0"/>
              </a:rPr>
              <a:t>)</a:t>
            </a: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NB: Ušakov označuje ve svém slovníku vyšlém 1938 a reprintovaném 1948 pl. tvar </a:t>
            </a:r>
            <a:r>
              <a:rPr lang="cs-CZ" altLang="de-CZ" sz="2800" i="1">
                <a:latin typeface="Times New Roman" panose="02020603050405020304" pitchFamily="18" charset="0"/>
              </a:rPr>
              <a:t>лагер</a:t>
            </a:r>
            <a:r>
              <a:rPr lang="de-DE" altLang="de-CZ" sz="2800" i="1">
                <a:latin typeface="Times New Roman" panose="02020603050405020304" pitchFamily="18" charset="0"/>
              </a:rPr>
              <a:t>я́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ještě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jako</a:t>
            </a:r>
            <a:r>
              <a:rPr lang="cs-CZ" altLang="de-CZ" sz="2800" i="1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prostorečie; podle toho je ve Velkém rusko-českém slovníku z roku 1953 označen za nespisovný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Krysin (1974) poukazuje na to, že Lomonosov (1755) vyjmenoval 11 slov s nom. pl. m. na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3B60F15D-5CE2-FFA7-AB7F-16659EE6B93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73050" y="287338"/>
            <a:ext cx="8475663" cy="65944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Vostokov (1831) 70, Černyšev na začátku 20. stol. 150, pozdější výzkumy až 500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Npl m. na -</a:t>
            </a:r>
            <a:r>
              <a:rPr lang="cs-CZ" altLang="de-CZ" sz="2800" i="1">
                <a:latin typeface="Times New Roman" panose="02020603050405020304" pitchFamily="18" charset="0"/>
              </a:rPr>
              <a:t>a</a:t>
            </a:r>
            <a:r>
              <a:rPr lang="cs-CZ" altLang="de-CZ" sz="2800">
                <a:latin typeface="Times New Roman" panose="02020603050405020304" pitchFamily="18" charset="0"/>
              </a:rPr>
              <a:t> je často charakteristický pro profesionální žargon: výzkumy na přelomu 60. a 70. let zjistili, že pracovníci zemědělství říkají častěji </a:t>
            </a:r>
            <a:r>
              <a:rPr lang="cs-CZ" altLang="de-CZ" sz="2800" i="1">
                <a:latin typeface="Times New Roman" panose="02020603050405020304" pitchFamily="18" charset="0"/>
              </a:rPr>
              <a:t>трактор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 než ostatní, zatímco spisovatelé a žurnalisté říkají častěji </a:t>
            </a:r>
            <a:r>
              <a:rPr lang="cs-CZ" altLang="de-CZ" sz="2800" i="1">
                <a:latin typeface="Times New Roman" panose="02020603050405020304" pitchFamily="18" charset="0"/>
              </a:rPr>
              <a:t>редактор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 než ostatní (v obou případech obecně tvar na -</a:t>
            </a:r>
            <a:r>
              <a:rPr lang="cs-CZ" altLang="de-CZ" sz="2800" i="1">
                <a:latin typeface="Times New Roman" panose="02020603050405020304" pitchFamily="18" charset="0"/>
              </a:rPr>
              <a:t>i</a:t>
            </a:r>
            <a:r>
              <a:rPr lang="cs-CZ" altLang="de-CZ" sz="2800">
                <a:latin typeface="Times New Roman" panose="02020603050405020304" pitchFamily="18" charset="0"/>
              </a:rPr>
              <a:t>, – </a:t>
            </a:r>
            <a:r>
              <a:rPr lang="cs-CZ" altLang="de-CZ" sz="2800" i="1">
                <a:latin typeface="Times New Roman" panose="02020603050405020304" pitchFamily="18" charset="0"/>
              </a:rPr>
              <a:t>тракторы, редакторы </a:t>
            </a:r>
            <a:r>
              <a:rPr lang="cs-CZ" altLang="de-CZ" sz="2800">
                <a:latin typeface="Times New Roman" panose="02020603050405020304" pitchFamily="18" charset="0"/>
              </a:rPr>
              <a:t>– zůstává dominantní)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Na tom se patrně nic nezměnilo, platí to dodnes pro takové dvojice tvarů jako </a:t>
            </a:r>
            <a:r>
              <a:rPr lang="cs-CZ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с</a:t>
            </a:r>
            <a:r>
              <a:rPr lang="ru-RU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рверы</a:t>
            </a:r>
            <a:r>
              <a:rPr lang="ru-RU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 –</a:t>
            </a:r>
            <a:r>
              <a:rPr lang="de-CH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сервер</a:t>
            </a:r>
            <a:r>
              <a:rPr lang="ru-RU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а, драйверы –</a:t>
            </a:r>
            <a:r>
              <a:rPr lang="de-CH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solidFill>
                  <a:srgbClr val="0D0E0D"/>
                </a:solidFill>
                <a:latin typeface="Times New Roman" panose="02020603050405020304" pitchFamily="18" charset="0"/>
              </a:rPr>
              <a:t>драйвера</a:t>
            </a:r>
            <a:endParaRPr lang="cs-CZ" altLang="de-CZ" sz="2000" i="1">
              <a:solidFill>
                <a:srgbClr val="0D0E0D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2441E1F7-5190-3166-9152-231C999AE81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44488" y="287338"/>
            <a:ext cx="8583612" cy="6335712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Druhý typ – kmen plurálu rozšířený o -</a:t>
            </a:r>
            <a:r>
              <a:rPr lang="cs-CZ" altLang="de-CZ" sz="2800" i="1">
                <a:latin typeface="Times New Roman" panose="02020603050405020304" pitchFamily="18" charset="0"/>
              </a:rPr>
              <a:t>j</a:t>
            </a:r>
            <a:r>
              <a:rPr lang="cs-CZ" altLang="de-CZ" sz="2800">
                <a:latin typeface="Times New Roman" panose="02020603050405020304" pitchFamily="18" charset="0"/>
              </a:rPr>
              <a:t> – je méně častý, obsahuje však také substantiva s vysokou frekvencí, srov. </a:t>
            </a:r>
            <a:r>
              <a:rPr lang="cs-CZ" altLang="de-CZ" sz="2800" i="1">
                <a:latin typeface="Times New Roman" panose="02020603050405020304" pitchFamily="18" charset="0"/>
              </a:rPr>
              <a:t>брат – братья,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стул – стулья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муж - мужь</a:t>
            </a:r>
            <a:r>
              <a:rPr lang="cs-CZ" altLang="de-CZ" sz="2800" i="1" u="sng">
                <a:latin typeface="Times New Roman" panose="02020603050405020304" pitchFamily="18" charset="0"/>
              </a:rPr>
              <a:t>я</a:t>
            </a:r>
            <a:r>
              <a:rPr lang="cs-CZ" altLang="de-CZ" sz="2800">
                <a:latin typeface="Times New Roman" panose="02020603050405020304" pitchFamily="18" charset="0"/>
              </a:rPr>
              <a:t>. Patří sem i </a:t>
            </a:r>
            <a:r>
              <a:rPr lang="cs-CZ" altLang="de-CZ" sz="2800" i="1">
                <a:latin typeface="Times New Roman" panose="02020603050405020304" pitchFamily="18" charset="0"/>
              </a:rPr>
              <a:t>друг – друзь</a:t>
            </a:r>
            <a:r>
              <a:rPr lang="cs-CZ" altLang="de-CZ" sz="2800" i="1" u="sng">
                <a:latin typeface="Times New Roman" panose="02020603050405020304" pitchFamily="18" charset="0"/>
              </a:rPr>
              <a:t>я</a:t>
            </a:r>
            <a:r>
              <a:rPr lang="cs-CZ" altLang="de-CZ" sz="2800">
                <a:latin typeface="Times New Roman" panose="02020603050405020304" pitchFamily="18" charset="0"/>
              </a:rPr>
              <a:t> s kmenovou alternací. Někdy slouží pl. na  /i/ s nerozšířeným kmenem a pl. na  /a/ s kmenem rozšířeným k rozlišení dvou typů použití/dílčích významů: </a:t>
            </a:r>
            <a:r>
              <a:rPr lang="cs-CZ" altLang="de-CZ" sz="2800" i="1">
                <a:latin typeface="Times New Roman" panose="02020603050405020304" pitchFamily="18" charset="0"/>
              </a:rPr>
              <a:t>зуб – з</a:t>
            </a:r>
            <a:r>
              <a:rPr lang="cs-CZ" altLang="de-CZ" sz="2800" i="1" u="sng">
                <a:latin typeface="Times New Roman" panose="02020603050405020304" pitchFamily="18" charset="0"/>
              </a:rPr>
              <a:t>у</a:t>
            </a:r>
            <a:r>
              <a:rPr lang="cs-CZ" altLang="de-CZ" sz="2800" i="1">
                <a:latin typeface="Times New Roman" panose="02020603050405020304" pitchFamily="18" charset="0"/>
              </a:rPr>
              <a:t>бы</a:t>
            </a:r>
            <a:r>
              <a:rPr lang="cs-CZ" altLang="de-CZ" sz="2800">
                <a:latin typeface="Times New Roman" panose="02020603050405020304" pitchFamily="18" charset="0"/>
              </a:rPr>
              <a:t> ,zuby (biologicky)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/ </a:t>
            </a:r>
            <a:r>
              <a:rPr lang="cs-CZ" altLang="de-CZ" sz="2800" i="1">
                <a:latin typeface="Times New Roman" panose="02020603050405020304" pitchFamily="18" charset="0"/>
              </a:rPr>
              <a:t>з</a:t>
            </a:r>
            <a:r>
              <a:rPr lang="cs-CZ" altLang="de-CZ" sz="2800" i="1" u="sng">
                <a:latin typeface="Times New Roman" panose="02020603050405020304" pitchFamily="18" charset="0"/>
              </a:rPr>
              <a:t>у</a:t>
            </a:r>
            <a:r>
              <a:rPr lang="cs-CZ" altLang="de-CZ" sz="2800" i="1">
                <a:latin typeface="Times New Roman" panose="02020603050405020304" pitchFamily="18" charset="0"/>
              </a:rPr>
              <a:t>бья</a:t>
            </a:r>
            <a:r>
              <a:rPr lang="cs-CZ" altLang="de-CZ" sz="2800">
                <a:latin typeface="Times New Roman" panose="02020603050405020304" pitchFamily="18" charset="0"/>
              </a:rPr>
              <a:t> ,zuby (na ozubených kolech, nářadí či podobně)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муж – мужь</a:t>
            </a:r>
            <a:r>
              <a:rPr lang="cs-CZ" altLang="de-CZ" sz="2800" i="1" u="sng">
                <a:latin typeface="Times New Roman" panose="02020603050405020304" pitchFamily="18" charset="0"/>
              </a:rPr>
              <a:t>я</a:t>
            </a:r>
            <a:r>
              <a:rPr lang="cs-CZ" altLang="de-CZ" sz="2800">
                <a:latin typeface="Times New Roman" panose="02020603050405020304" pitchFamily="18" charset="0"/>
              </a:rPr>
              <a:t> ,manželé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ale </a:t>
            </a:r>
            <a:r>
              <a:rPr lang="cs-CZ" altLang="de-CZ" sz="2800" i="1">
                <a:latin typeface="Times New Roman" panose="02020603050405020304" pitchFamily="18" charset="0"/>
              </a:rPr>
              <a:t>государственные муж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 ,státníci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лист</a:t>
            </a:r>
            <a:r>
              <a:rPr lang="cs-CZ" altLang="de-CZ" sz="2800">
                <a:latin typeface="Times New Roman" panose="02020603050405020304" pitchFamily="18" charset="0"/>
              </a:rPr>
              <a:t> ,list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– </a:t>
            </a:r>
            <a:r>
              <a:rPr lang="cs-CZ" altLang="de-CZ" sz="2800" i="1">
                <a:latin typeface="Times New Roman" panose="02020603050405020304" pitchFamily="18" charset="0"/>
              </a:rPr>
              <a:t>лист</a:t>
            </a:r>
            <a:r>
              <a:rPr lang="cs-CZ" altLang="de-CZ" sz="2800" i="1" u="sng">
                <a:latin typeface="Times New Roman" panose="02020603050405020304" pitchFamily="18" charset="0"/>
              </a:rPr>
              <a:t>ы</a:t>
            </a:r>
            <a:r>
              <a:rPr lang="cs-CZ" altLang="de-CZ" sz="2800">
                <a:latin typeface="Times New Roman" panose="02020603050405020304" pitchFamily="18" charset="0"/>
              </a:rPr>
              <a:t> ,(jednotlivé) listy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/ </a:t>
            </a:r>
            <a:r>
              <a:rPr lang="cs-CZ" altLang="de-CZ" sz="2800" i="1">
                <a:latin typeface="Times New Roman" panose="02020603050405020304" pitchFamily="18" charset="0"/>
              </a:rPr>
              <a:t>л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 i="1">
                <a:latin typeface="Times New Roman" panose="02020603050405020304" pitchFamily="18" charset="0"/>
              </a:rPr>
              <a:t>стья</a:t>
            </a:r>
            <a:r>
              <a:rPr lang="cs-CZ" altLang="de-CZ" sz="2800">
                <a:latin typeface="Times New Roman" panose="02020603050405020304" pitchFamily="18" charset="0"/>
              </a:rPr>
              <a:t> ,listí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>
            <a:extLst>
              <a:ext uri="{FF2B5EF4-FFF2-40B4-BE49-F238E27FC236}">
                <a16:creationId xmlns:a16="http://schemas.microsoft.com/office/drawing/2014/main" id="{68925064-9734-3ED1-C936-70B7232D621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Pohyblivé vokály v rámci skloňování podstatných jmen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Základní otázky jsou: kde se pohyblivý vokál do skupiny konsonantů vsazuje a kde nikoliv a pokud vokál není pod přízvukem, o který vokál se jedná?</a:t>
            </a: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viz Paradigmatika spisovné ruštiny, kap. 1.412, 1.511,4, 1.512,4, 1.524, 1.533, 1.552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Macintosh PowerPoint</Application>
  <PresentationFormat>Bildschirmpräsentation (4:3)</PresentationFormat>
  <Paragraphs>19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Office-Design</vt:lpstr>
      <vt:lpstr>Morfologie ruštiny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1329</cp:revision>
  <cp:lastPrinted>2023-03-14T19:28:48Z</cp:lastPrinted>
  <dcterms:created xsi:type="dcterms:W3CDTF">2010-03-17T05:32:37Z</dcterms:created>
  <dcterms:modified xsi:type="dcterms:W3CDTF">2025-03-15T19:15:14Z</dcterms:modified>
</cp:coreProperties>
</file>