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9" r:id="rId1"/>
  </p:sldMasterIdLst>
  <p:sldIdLst>
    <p:sldId id="256" r:id="rId2"/>
    <p:sldId id="268" r:id="rId3"/>
    <p:sldId id="258" r:id="rId4"/>
    <p:sldId id="262" r:id="rId5"/>
    <p:sldId id="263" r:id="rId6"/>
    <p:sldId id="257" r:id="rId7"/>
    <p:sldId id="260" r:id="rId8"/>
    <p:sldId id="261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7DD"/>
    <a:srgbClr val="1A2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8" autoAdjust="0"/>
    <p:restoredTop sz="94660"/>
  </p:normalViewPr>
  <p:slideViewPr>
    <p:cSldViewPr snapToGrid="0">
      <p:cViewPr varScale="1">
        <p:scale>
          <a:sx n="84" d="100"/>
          <a:sy n="84" d="100"/>
        </p:scale>
        <p:origin x="6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éta Křivánková" userId="d5f2efb603843d6f" providerId="LiveId" clId="{7CDB6367-7B74-44AB-8A9A-B5DAE42691B9}"/>
    <pc:docChg chg="custSel modSld">
      <pc:chgData name="Markéta Křivánková" userId="d5f2efb603843d6f" providerId="LiveId" clId="{7CDB6367-7B74-44AB-8A9A-B5DAE42691B9}" dt="2020-10-10T16:48:33.324" v="9" actId="478"/>
      <pc:docMkLst>
        <pc:docMk/>
      </pc:docMkLst>
      <pc:sldChg chg="addSp delSp modSp mod">
        <pc:chgData name="Markéta Křivánková" userId="d5f2efb603843d6f" providerId="LiveId" clId="{7CDB6367-7B74-44AB-8A9A-B5DAE42691B9}" dt="2020-10-10T16:48:33.324" v="9" actId="478"/>
        <pc:sldMkLst>
          <pc:docMk/>
          <pc:sldMk cId="1059927300" sldId="268"/>
        </pc:sldMkLst>
        <pc:spChg chg="mod">
          <ac:chgData name="Markéta Křivánková" userId="d5f2efb603843d6f" providerId="LiveId" clId="{7CDB6367-7B74-44AB-8A9A-B5DAE42691B9}" dt="2020-10-10T16:47:10.944" v="1" actId="20577"/>
          <ac:spMkLst>
            <pc:docMk/>
            <pc:sldMk cId="1059927300" sldId="268"/>
            <ac:spMk id="2" creationId="{3C911F6E-704C-40F3-A3A1-CEA2EA5170CE}"/>
          </ac:spMkLst>
        </pc:spChg>
        <pc:spChg chg="del mod">
          <ac:chgData name="Markéta Křivánková" userId="d5f2efb603843d6f" providerId="LiveId" clId="{7CDB6367-7B74-44AB-8A9A-B5DAE42691B9}" dt="2020-10-10T16:48:19.360" v="7" actId="21"/>
          <ac:spMkLst>
            <pc:docMk/>
            <pc:sldMk cId="1059927300" sldId="268"/>
            <ac:spMk id="4" creationId="{737D8B82-F15E-4ABB-9D65-90737A3D3994}"/>
          </ac:spMkLst>
        </pc:spChg>
        <pc:spChg chg="add mod">
          <ac:chgData name="Markéta Křivánková" userId="d5f2efb603843d6f" providerId="LiveId" clId="{7CDB6367-7B74-44AB-8A9A-B5DAE42691B9}" dt="2020-10-10T16:48:30.229" v="8" actId="1076"/>
          <ac:spMkLst>
            <pc:docMk/>
            <pc:sldMk cId="1059927300" sldId="268"/>
            <ac:spMk id="5" creationId="{A223A5C0-EB7B-4701-A7A0-F27BF8C41FD0}"/>
          </ac:spMkLst>
        </pc:spChg>
        <pc:spChg chg="add del mod">
          <ac:chgData name="Markéta Křivánková" userId="d5f2efb603843d6f" providerId="LiveId" clId="{7CDB6367-7B74-44AB-8A9A-B5DAE42691B9}" dt="2020-10-10T16:48:33.324" v="9" actId="478"/>
          <ac:spMkLst>
            <pc:docMk/>
            <pc:sldMk cId="1059927300" sldId="268"/>
            <ac:spMk id="6" creationId="{9DA457B7-D647-429E-9296-9C57918C367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8B9EBBA-996F-894A-B54A-D6246ED52CEA}" type="datetimeFigureOut">
              <a:rPr lang="en-US" smtClean="0"/>
              <a:pPr/>
              <a:t>10/10/2020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10057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10/10/2020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733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10/10/2020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05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10/10/2020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300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FA1846-DA80-1C48-A609-854EA85C59AD}" type="datetimeFigureOut">
              <a:rPr lang="en-US" smtClean="0"/>
              <a:pPr/>
              <a:t>10/10/2020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72867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10/10/2020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25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10/10/2020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48204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10/10/2020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560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10/10/2020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1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DF5E60-9974-AC48-9591-99C2BB44B7CF}" type="datetimeFigureOut">
              <a:rPr lang="en-US" smtClean="0"/>
              <a:pPr/>
              <a:t>10/10/2020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1512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10/10/2020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1172329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10/10/2020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795452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B3DA09-379C-4B6F-9954-CB112A181C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Úvod do zdravotní tělesné výchovy	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C1B66D-A64C-4001-8838-54F69B55F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4552505"/>
            <a:ext cx="6831673" cy="1086237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EBE7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Markéta Křivánková</a:t>
            </a:r>
          </a:p>
          <a:p>
            <a:r>
              <a:rPr lang="cs-CZ" dirty="0">
                <a:solidFill>
                  <a:srgbClr val="EBE7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Katedra ZTV a TVL</a:t>
            </a:r>
          </a:p>
          <a:p>
            <a:r>
              <a:rPr lang="cs-CZ" dirty="0">
                <a:solidFill>
                  <a:srgbClr val="EBE7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 FTVS</a:t>
            </a:r>
          </a:p>
          <a:p>
            <a:endParaRPr lang="cs-CZ" dirty="0">
              <a:solidFill>
                <a:srgbClr val="EBE7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8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73E44FE1-9779-4F54-B9C6-80D08DF86815}"/>
              </a:ext>
            </a:extLst>
          </p:cNvPr>
          <p:cNvSpPr txBox="1"/>
          <p:nvPr/>
        </p:nvSpPr>
        <p:spPr>
          <a:xfrm>
            <a:off x="1231900" y="702734"/>
            <a:ext cx="9728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EBE7DD"/>
                </a:solidFill>
                <a:latin typeface="Century Gothic" panose="020B0502020202020204" pitchFamily="34" charset="0"/>
              </a:rPr>
              <a:t>Oslabení vnitřních orgánů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oslabení respiračního aparátu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Oslabení kardiovaskulárního aparátu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Oslabení endokrinního systému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Metabolické poruchy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Gynekologická oslabení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Gastrointestinální oslabení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305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7FE38C5E-D7E0-44FF-BC3E-86055FFA55AD}"/>
              </a:ext>
            </a:extLst>
          </p:cNvPr>
          <p:cNvSpPr txBox="1"/>
          <p:nvPr/>
        </p:nvSpPr>
        <p:spPr>
          <a:xfrm>
            <a:off x="1244600" y="1447800"/>
            <a:ext cx="9702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EBE7DD"/>
                </a:solidFill>
                <a:latin typeface="Century Gothic" panose="020B0502020202020204" pitchFamily="34" charset="0"/>
              </a:rPr>
              <a:t>Oslabení smyslových a nervových funkcí</a:t>
            </a:r>
          </a:p>
          <a:p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Oslabení zraku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Oslabení sluchu a </a:t>
            </a:r>
            <a:r>
              <a:rPr lang="cs-CZ" sz="2400" dirty="0" err="1">
                <a:solidFill>
                  <a:srgbClr val="EBE7DD"/>
                </a:solidFill>
                <a:latin typeface="Century Gothic" panose="020B0502020202020204" pitchFamily="34" charset="0"/>
              </a:rPr>
              <a:t>statokinetického</a:t>
            </a: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 aparátu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Neuropsychická onemocnění</a:t>
            </a:r>
          </a:p>
        </p:txBody>
      </p:sp>
    </p:spTree>
    <p:extLst>
      <p:ext uri="{BB962C8B-B14F-4D97-AF65-F5344CB8AC3E}">
        <p14:creationId xmlns:p14="http://schemas.microsoft.com/office/powerpoint/2010/main" val="2002005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911F6E-704C-40F3-A3A1-CEA2EA517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Požadavky pro splnění předmětu</a:t>
            </a: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Zástupný obsah 3">
            <a:extLst>
              <a:ext uri="{FF2B5EF4-FFF2-40B4-BE49-F238E27FC236}">
                <a16:creationId xmlns:a16="http://schemas.microsoft.com/office/drawing/2014/main" id="{A223A5C0-EB7B-4701-A7A0-F27BF8C41FD0}"/>
              </a:ext>
            </a:extLst>
          </p:cNvPr>
          <p:cNvSpPr txBox="1">
            <a:spLocks/>
          </p:cNvSpPr>
          <p:nvPr/>
        </p:nvSpPr>
        <p:spPr>
          <a:xfrm>
            <a:off x="1445137" y="2517175"/>
            <a:ext cx="5123303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>
                <a:solidFill>
                  <a:srgbClr val="EBE7DD"/>
                </a:solidFill>
                <a:latin typeface="Century Gothic" panose="020B0502020202020204" pitchFamily="34" charset="0"/>
              </a:rPr>
              <a:t>70 % výuky v tělocvičně</a:t>
            </a:r>
          </a:p>
          <a:p>
            <a:pPr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40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>
                <a:solidFill>
                  <a:srgbClr val="EBE7DD"/>
                </a:solidFill>
                <a:latin typeface="Century Gothic" panose="020B0502020202020204" pitchFamily="34" charset="0"/>
              </a:rPr>
              <a:t>Metodický výstup</a:t>
            </a:r>
          </a:p>
          <a:p>
            <a:pPr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40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>
                <a:solidFill>
                  <a:srgbClr val="EBE7DD"/>
                </a:solidFill>
                <a:latin typeface="Century Gothic" panose="020B0502020202020204" pitchFamily="34" charset="0"/>
              </a:rPr>
              <a:t>Zápočtový test</a:t>
            </a:r>
          </a:p>
          <a:p>
            <a:pPr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40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>
                <a:solidFill>
                  <a:srgbClr val="EBE7DD"/>
                </a:solidFill>
                <a:latin typeface="Century Gothic" panose="020B0502020202020204" pitchFamily="34" charset="0"/>
              </a:rPr>
              <a:t>Ústní zkouška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59927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A39B9E-79AB-4244-A8F9-5667678C2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89409"/>
            <a:ext cx="9601200" cy="761260"/>
          </a:xfrm>
        </p:spPr>
        <p:txBody>
          <a:bodyPr/>
          <a:lstStyle/>
          <a:p>
            <a:pPr algn="ctr"/>
            <a:r>
              <a:rPr lang="cs-CZ" dirty="0">
                <a:latin typeface="Century Gothic" panose="020B0502020202020204" pitchFamily="34" charset="0"/>
              </a:rPr>
              <a:t>Význam ZTV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EB66613-C935-4DA8-B2B4-0491E1FFF981}"/>
              </a:ext>
            </a:extLst>
          </p:cNvPr>
          <p:cNvSpPr txBox="1"/>
          <p:nvPr/>
        </p:nvSpPr>
        <p:spPr>
          <a:xfrm>
            <a:off x="1043496" y="1659466"/>
            <a:ext cx="10105007" cy="10802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Hypokineze na jedné straně a nadměrná nepřiměřená zátěž na straně druhé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Význam ZTV stoupá vzhledem k nárůstu negativních vlivů moderní společnosti </a:t>
            </a:r>
          </a:p>
          <a:p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Základním principem je podpora zdraví, a to zdraví v bio-psycho-sociálním kontextu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Neideální stav na školách – ZTV organizuje jen necelá desetina škol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724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B7CA49-8339-46C4-A4A8-21FACD445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79772"/>
            <a:ext cx="9601200" cy="1485900"/>
          </a:xfrm>
        </p:spPr>
        <p:txBody>
          <a:bodyPr/>
          <a:lstStyle/>
          <a:p>
            <a:pPr algn="ctr"/>
            <a:r>
              <a:rPr lang="cs-CZ" dirty="0">
                <a:latin typeface="Century Gothic" panose="020B0502020202020204" pitchFamily="34" charset="0"/>
              </a:rPr>
              <a:t>ZTV v historii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5D48BEE-A286-4BCA-9391-107CFC294E33}"/>
              </a:ext>
            </a:extLst>
          </p:cNvPr>
          <p:cNvSpPr txBox="1"/>
          <p:nvPr/>
        </p:nvSpPr>
        <p:spPr>
          <a:xfrm>
            <a:off x="1004985" y="922722"/>
            <a:ext cx="10351363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Již před naším letopočtem bylo cvičení uznáno jako prostředek léčení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Nejstarší zpráva v knize „</a:t>
            </a:r>
            <a:r>
              <a:rPr lang="cs-CZ" sz="2400" dirty="0" err="1">
                <a:solidFill>
                  <a:srgbClr val="EBE7DD"/>
                </a:solidFill>
                <a:latin typeface="Century Gothic" panose="020B0502020202020204" pitchFamily="34" charset="0"/>
              </a:rPr>
              <a:t>Kung</a:t>
            </a: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 </a:t>
            </a:r>
            <a:r>
              <a:rPr lang="cs-CZ" sz="2400" dirty="0" err="1">
                <a:solidFill>
                  <a:srgbClr val="EBE7DD"/>
                </a:solidFill>
                <a:latin typeface="Century Gothic" panose="020B0502020202020204" pitchFamily="34" charset="0"/>
              </a:rPr>
              <a:t>Fu</a:t>
            </a: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“, která pochází z r. 2698 př. n. 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Čína již v té době využívala dechovou gymnastiku, cvičení při deformitách páteře, masáže apod.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Indie - jóga. Již okolo r. 700 př. n. 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Řecko – </a:t>
            </a:r>
            <a:r>
              <a:rPr lang="cs-CZ" sz="2400" dirty="0" err="1">
                <a:solidFill>
                  <a:srgbClr val="EBE7DD"/>
                </a:solidFill>
                <a:latin typeface="Century Gothic" panose="020B0502020202020204" pitchFamily="34" charset="0"/>
              </a:rPr>
              <a:t>Herodikos</a:t>
            </a: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 okolo 1500 př. n. l. – základ tělovýchovného systému léčebného zaměření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srgbClr val="EBE7DD"/>
                </a:solidFill>
                <a:latin typeface="Century Gothic" panose="020B0502020202020204" pitchFamily="34" charset="0"/>
              </a:rPr>
              <a:t>Kalokaghatia</a:t>
            </a: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 – tělesná krása spojená s duševní ušlechtilostí v harmonické jednotě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solidFill>
                <a:srgbClr val="EBE7DD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solidFill>
                <a:srgbClr val="EBE7DD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solidFill>
                <a:srgbClr val="EBE7DD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solidFill>
                <a:srgbClr val="EBE7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382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D2D0CC6-CFD4-4660-8520-69BEB436FFD2}"/>
              </a:ext>
            </a:extLst>
          </p:cNvPr>
          <p:cNvSpPr txBox="1"/>
          <p:nvPr/>
        </p:nvSpPr>
        <p:spPr>
          <a:xfrm>
            <a:off x="1167167" y="817320"/>
            <a:ext cx="10111666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srgbClr val="EBE7DD"/>
                </a:solidFill>
                <a:latin typeface="Century Gothic" panose="020B0502020202020204" pitchFamily="34" charset="0"/>
              </a:rPr>
              <a:t>Lingův</a:t>
            </a: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 systém švédské nápravné gymnastiky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Sokol – Tyrš, </a:t>
            </a:r>
            <a:r>
              <a:rPr lang="cs-CZ" sz="2400" b="0" i="0" dirty="0" err="1">
                <a:solidFill>
                  <a:srgbClr val="EBE7DD"/>
                </a:solidFill>
                <a:effectLst/>
                <a:latin typeface="Century Gothic" panose="020B0502020202020204" pitchFamily="34" charset="0"/>
              </a:rPr>
              <a:t>Fügner</a:t>
            </a:r>
            <a:r>
              <a:rPr lang="cs-CZ" sz="2400" b="0" i="0" dirty="0">
                <a:solidFill>
                  <a:srgbClr val="EBE7DD"/>
                </a:solidFill>
                <a:effectLst/>
                <a:latin typeface="Century Gothic" panose="020B0502020202020204" pitchFamily="34" charset="0"/>
              </a:rPr>
              <a:t> – „ve zdravém těle zdravý duch“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i="0" dirty="0">
                <a:solidFill>
                  <a:srgbClr val="EBE7DD"/>
                </a:solidFill>
                <a:effectLst/>
                <a:latin typeface="Century Gothic" panose="020B0502020202020204" pitchFamily="34" charset="0"/>
              </a:rPr>
              <a:t>Na základě těchto myšlenek staví i Škvára (1973), který je považován za zakladatele Zdravotní TV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i="0" dirty="0">
                <a:solidFill>
                  <a:srgbClr val="EBE7DD"/>
                </a:solidFill>
                <a:effectLst/>
                <a:latin typeface="Century Gothic" panose="020B0502020202020204" pitchFamily="34" charset="0"/>
              </a:rPr>
              <a:t>Jedličkův ústav (1913) – pohybová léčba pro tělesně postižené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i="0" dirty="0">
                <a:solidFill>
                  <a:srgbClr val="EBE7DD"/>
                </a:solidFill>
                <a:effectLst/>
                <a:latin typeface="Century Gothic" panose="020B0502020202020204" pitchFamily="34" charset="0"/>
              </a:rPr>
              <a:t>Až v r. 1950 – zvláštní TV na školách v nepovinné formě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i="0" dirty="0">
                <a:solidFill>
                  <a:srgbClr val="EBE7DD"/>
                </a:solidFill>
                <a:effectLst/>
                <a:latin typeface="Century Gothic" panose="020B0502020202020204" pitchFamily="34" charset="0"/>
              </a:rPr>
              <a:t>1982 – tělesná výchova zdravotně oslabených, později ZTV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„Pražská škola“ – termín ve fyzioterapii, kterým se odlišila fyzioterapie v Československu oproti okolnímu světu</a:t>
            </a:r>
            <a:endParaRPr lang="cs-CZ" sz="2400" b="0" i="0" dirty="0">
              <a:solidFill>
                <a:srgbClr val="EBE7DD"/>
              </a:solidFill>
              <a:effectLst/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0" i="0" dirty="0">
              <a:solidFill>
                <a:srgbClr val="EBE7DD"/>
              </a:solidFill>
              <a:effectLst/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0" i="0" dirty="0">
              <a:solidFill>
                <a:srgbClr val="EBE7DD"/>
              </a:solidFill>
              <a:effectLst/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0" i="0" dirty="0">
              <a:solidFill>
                <a:srgbClr val="EBE7DD"/>
              </a:solidFill>
              <a:effectLst/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564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4CB681BF-A49C-4782-A3D1-E4F35A4C81C6}"/>
              </a:ext>
            </a:extLst>
          </p:cNvPr>
          <p:cNvSpPr txBox="1"/>
          <p:nvPr/>
        </p:nvSpPr>
        <p:spPr>
          <a:xfrm>
            <a:off x="809100" y="1290961"/>
            <a:ext cx="1112544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EBE7DD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ZTV je specifickou formou TV určenou pro zdravotně oslabené jedince a je zaměřena na zdravotně orientované aktivity, které mají preventivní i terapeutický význam pro upevnění a zlepšování zdraví. Zdravotní oslabení představuje odchylky od zdravého tělesného vývoje a může mít dočasný nebo trvalý charakter.</a:t>
            </a:r>
          </a:p>
          <a:p>
            <a:pPr marL="285750" indent="-285750">
              <a:buClr>
                <a:srgbClr val="EBE7DD"/>
              </a:buClr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285750" indent="-285750">
              <a:buClr>
                <a:srgbClr val="EBE7DD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ZTV lze vnímat:</a:t>
            </a:r>
          </a:p>
          <a:p>
            <a:pPr>
              <a:buClr>
                <a:srgbClr val="EBE7DD"/>
              </a:buClr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Clr>
                <a:srgbClr val="EBE7DD"/>
              </a:buCl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 jako školní předmět – uváděna pouze pro jedince tzv. III. zdravotní skupiny (viz. následující slide) – v současné době neideální rozdělení.</a:t>
            </a:r>
          </a:p>
          <a:p>
            <a:pPr marL="285750" indent="-285750">
              <a:buClr>
                <a:srgbClr val="EBE7DD"/>
              </a:buClr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</a:endParaRPr>
          </a:p>
          <a:p>
            <a:pPr marL="342900" indent="-342900">
              <a:buClr>
                <a:srgbClr val="EBE7DD"/>
              </a:buCl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jako pohybové aktivity pro všechny věkové kategorie se zdravotním znevýhodněním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DA3F686-CBE9-47A0-AFB4-378ACC8AF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04060"/>
            <a:ext cx="9601200" cy="752383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latin typeface="Century Gothic" panose="020B0502020202020204" pitchFamily="34" charset="0"/>
              </a:rPr>
              <a:t>Vymezení pojmu ZTV</a:t>
            </a:r>
          </a:p>
        </p:txBody>
      </p:sp>
    </p:spTree>
    <p:extLst>
      <p:ext uri="{BB962C8B-B14F-4D97-AF65-F5344CB8AC3E}">
        <p14:creationId xmlns:p14="http://schemas.microsoft.com/office/powerpoint/2010/main" val="3169857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56EFF9-70F8-4231-B4AF-B5281C5EB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50794"/>
            <a:ext cx="9601200" cy="894425"/>
          </a:xfrm>
        </p:spPr>
        <p:txBody>
          <a:bodyPr/>
          <a:lstStyle/>
          <a:p>
            <a:pPr algn="ctr"/>
            <a:r>
              <a:rPr lang="cs-CZ" dirty="0">
                <a:latin typeface="Century Gothic" panose="020B0502020202020204" pitchFamily="34" charset="0"/>
              </a:rPr>
              <a:t>Zdravotní skupiny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6060451B-B890-4D34-ACC0-3733E2A79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267976"/>
              </p:ext>
            </p:extLst>
          </p:nvPr>
        </p:nvGraphicFramePr>
        <p:xfrm>
          <a:off x="1295400" y="1254337"/>
          <a:ext cx="10068016" cy="4955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1382">
                  <a:extLst>
                    <a:ext uri="{9D8B030D-6E8A-4147-A177-3AD203B41FA5}">
                      <a16:colId xmlns:a16="http://schemas.microsoft.com/office/drawing/2014/main" val="541886732"/>
                    </a:ext>
                  </a:extLst>
                </a:gridCol>
                <a:gridCol w="3500446">
                  <a:extLst>
                    <a:ext uri="{9D8B030D-6E8A-4147-A177-3AD203B41FA5}">
                      <a16:colId xmlns:a16="http://schemas.microsoft.com/office/drawing/2014/main" val="917501694"/>
                    </a:ext>
                  </a:extLst>
                </a:gridCol>
                <a:gridCol w="3355549">
                  <a:extLst>
                    <a:ext uri="{9D8B030D-6E8A-4147-A177-3AD203B41FA5}">
                      <a16:colId xmlns:a16="http://schemas.microsoft.com/office/drawing/2014/main" val="3789560482"/>
                    </a:ext>
                  </a:extLst>
                </a:gridCol>
                <a:gridCol w="2130639">
                  <a:extLst>
                    <a:ext uri="{9D8B030D-6E8A-4147-A177-3AD203B41FA5}">
                      <a16:colId xmlns:a16="http://schemas.microsoft.com/office/drawing/2014/main" val="1185899279"/>
                    </a:ext>
                  </a:extLst>
                </a:gridCol>
              </a:tblGrid>
              <a:tr h="920063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Skupina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Zdravotní stav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Tělesná výchova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Zajištění tělovýchovného procesu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3637630"/>
                  </a:ext>
                </a:extLst>
              </a:tr>
              <a:tr h="1012069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I.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Jedinci zdraví, přiměřeně vyvinutí, s vysokým stupněm trénovanosti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Školní TV a sport bez omezení (vyjma omezení podle věku a pohlaví)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Učitel TV, cvičitel, trenér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0761704"/>
                  </a:ext>
                </a:extLst>
              </a:tr>
              <a:tr h="691379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II.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Jedinci zdraví, méně trénovaní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Školní TV a sport bez omezení (vyjma omezení podle věku a pohlaví)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Učitel TV, cvičitel, trenér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3355526"/>
                  </a:ext>
                </a:extLst>
              </a:tr>
              <a:tr h="1012069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III.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Jedinci oslabení s trvalými nebo dočasnými odchylkami tělesného vývoje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Školní TV s úlevami podle druhu oslabení, ZTV, sport podle druhu oslabení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Kvalifikovaný učitel TV (ZTV), cvičitel ZTV, trenér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8462809"/>
                  </a:ext>
                </a:extLst>
              </a:tr>
              <a:tr h="691379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IV.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Jedinci nemocní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Léčebná TV, osvobození od školní TV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Fyzioterapeuti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8160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341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A1B899-97CA-46B1-89FB-F5247394B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98" y="295182"/>
            <a:ext cx="9601200" cy="1485900"/>
          </a:xfrm>
        </p:spPr>
        <p:txBody>
          <a:bodyPr/>
          <a:lstStyle/>
          <a:p>
            <a:pPr algn="ctr"/>
            <a:r>
              <a:rPr lang="cs-CZ" dirty="0">
                <a:latin typeface="Century Gothic" panose="020B0502020202020204" pitchFamily="34" charset="0"/>
              </a:rPr>
              <a:t>Cíle a úkoly ZTV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CC48CC1-8291-4B6E-9944-255DDAB8861A}"/>
              </a:ext>
            </a:extLst>
          </p:cNvPr>
          <p:cNvSpPr txBox="1"/>
          <p:nvPr/>
        </p:nvSpPr>
        <p:spPr>
          <a:xfrm>
            <a:off x="1151877" y="1131431"/>
            <a:ext cx="10055441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EBE7DD"/>
                </a:solidFill>
                <a:latin typeface="Century Gothic" panose="020B0502020202020204" pitchFamily="34" charset="0"/>
              </a:rPr>
              <a:t>Všeobecné</a:t>
            </a: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 – všestranný harmonický rozvoj jedince. Zdraví nevnímáme pouze jako absenci nemoci, ale je potřeba ho vnímat v širších souvislostech (stav fyzické, mentální a sociální pohody)</a:t>
            </a:r>
          </a:p>
          <a:p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EBE7DD"/>
                </a:solidFill>
                <a:latin typeface="Century Gothic" panose="020B0502020202020204" pitchFamily="34" charset="0"/>
              </a:rPr>
              <a:t>Zdravotní</a:t>
            </a: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 – působení na zdravotní stav jedince ve smyslu jeho zlepšení, upevnění nebo zmírnění vzrůstajících negativních dopadů.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EBE7DD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Vzdělávací</a:t>
            </a: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Ve vzdělávací oblasti se snažíme prohloubit znalosti o vlastním oslabení a o možnostech jeho nápravy.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EBE7DD"/>
                </a:solidFill>
                <a:latin typeface="Century Gothic" panose="020B0502020202020204" pitchFamily="34" charset="0"/>
              </a:rPr>
              <a:t>Výchovné</a:t>
            </a: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 – </a:t>
            </a:r>
            <a:r>
              <a:rPr lang="cs-CZ" sz="2400" dirty="0">
                <a:solidFill>
                  <a:srgbClr val="EBE7DD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 neustálé kultivace žáků vedoucí k výchově ke zdraví, ke zdravému způsobu života.</a:t>
            </a: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300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5FB35-47BD-49C8-AC6B-12211494F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31149"/>
            <a:ext cx="9601200" cy="734627"/>
          </a:xfrm>
        </p:spPr>
        <p:txBody>
          <a:bodyPr/>
          <a:lstStyle/>
          <a:p>
            <a:pPr algn="ctr"/>
            <a:r>
              <a:rPr lang="cs-CZ" dirty="0">
                <a:latin typeface="Century Gothic" panose="020B0502020202020204" pitchFamily="34" charset="0"/>
              </a:rPr>
              <a:t>Druhy oslabení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461C582-3493-4D5B-9A54-0AF4A8A2C360}"/>
              </a:ext>
            </a:extLst>
          </p:cNvPr>
          <p:cNvSpPr txBox="1"/>
          <p:nvPr/>
        </p:nvSpPr>
        <p:spPr>
          <a:xfrm>
            <a:off x="1075678" y="965776"/>
            <a:ext cx="1004064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EBE7DD"/>
                </a:solidFill>
                <a:latin typeface="Century Gothic" panose="020B0502020202020204" pitchFamily="34" charset="0"/>
              </a:rPr>
              <a:t>Oslabení podpůrně-pohybového systému</a:t>
            </a:r>
          </a:p>
          <a:p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Poruchy svalové rovnováhy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Poruchy a vady páteře v předozadním postavení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Poruchy a vady páteře v bočném postavení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Vertebrogenní poruchy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Oslabení dolních končetin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Oslabení horních končetin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BE7DD"/>
                </a:solidFill>
                <a:latin typeface="Century Gothic" panose="020B0502020202020204" pitchFamily="34" charset="0"/>
              </a:rPr>
              <a:t>Osteoporóza, artróza</a:t>
            </a:r>
          </a:p>
          <a:p>
            <a:endParaRPr lang="cs-CZ" sz="2400" dirty="0">
              <a:solidFill>
                <a:srgbClr val="EBE7D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647715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6968</TotalTime>
  <Words>615</Words>
  <Application>Microsoft Office PowerPoint</Application>
  <PresentationFormat>Širokoúhlá obrazovka</PresentationFormat>
  <Paragraphs>148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Franklin Gothic Book</vt:lpstr>
      <vt:lpstr>Wingdings</vt:lpstr>
      <vt:lpstr>Oříznutí</vt:lpstr>
      <vt:lpstr>Úvod do zdravotní tělesné výchovy </vt:lpstr>
      <vt:lpstr>Požadavky pro splnění předmětu</vt:lpstr>
      <vt:lpstr>Význam ZTV</vt:lpstr>
      <vt:lpstr>ZTV v historii </vt:lpstr>
      <vt:lpstr>Prezentace aplikace PowerPoint</vt:lpstr>
      <vt:lpstr>Vymezení pojmu ZTV</vt:lpstr>
      <vt:lpstr>Zdravotní skupiny</vt:lpstr>
      <vt:lpstr>Cíle a úkoly ZTV</vt:lpstr>
      <vt:lpstr>Druhy oslabení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zdravotní tělesné výchovy</dc:title>
  <dc:creator>Markéta Křivánková</dc:creator>
  <cp:lastModifiedBy>Markéta Křivánková</cp:lastModifiedBy>
  <cp:revision>28</cp:revision>
  <dcterms:created xsi:type="dcterms:W3CDTF">2020-09-27T12:49:25Z</dcterms:created>
  <dcterms:modified xsi:type="dcterms:W3CDTF">2020-10-10T16:48:36Z</dcterms:modified>
</cp:coreProperties>
</file>