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17" r:id="rId4"/>
    <p:sldId id="316" r:id="rId5"/>
    <p:sldId id="299" r:id="rId6"/>
    <p:sldId id="301" r:id="rId7"/>
    <p:sldId id="300" r:id="rId8"/>
    <p:sldId id="304" r:id="rId9"/>
    <p:sldId id="302" r:id="rId10"/>
    <p:sldId id="305" r:id="rId11"/>
    <p:sldId id="284" r:id="rId12"/>
    <p:sldId id="303" r:id="rId13"/>
    <p:sldId id="308" r:id="rId14"/>
    <p:sldId id="298" r:id="rId15"/>
    <p:sldId id="309" r:id="rId16"/>
    <p:sldId id="257" r:id="rId17"/>
    <p:sldId id="258" r:id="rId18"/>
    <p:sldId id="259" r:id="rId19"/>
    <p:sldId id="260" r:id="rId20"/>
    <p:sldId id="314" r:id="rId21"/>
    <p:sldId id="261" r:id="rId22"/>
    <p:sldId id="262" r:id="rId23"/>
    <p:sldId id="263" r:id="rId24"/>
    <p:sldId id="264" r:id="rId25"/>
    <p:sldId id="265" r:id="rId26"/>
    <p:sldId id="266" r:id="rId27"/>
    <p:sldId id="293" r:id="rId28"/>
    <p:sldId id="292" r:id="rId29"/>
    <p:sldId id="267" r:id="rId30"/>
    <p:sldId id="268" r:id="rId31"/>
    <p:sldId id="272" r:id="rId32"/>
    <p:sldId id="312" r:id="rId33"/>
    <p:sldId id="313" r:id="rId34"/>
    <p:sldId id="279" r:id="rId35"/>
    <p:sldId id="311" r:id="rId36"/>
    <p:sldId id="280" r:id="rId37"/>
    <p:sldId id="270" r:id="rId38"/>
    <p:sldId id="278" r:id="rId39"/>
    <p:sldId id="269" r:id="rId40"/>
    <p:sldId id="310" r:id="rId41"/>
    <p:sldId id="274" r:id="rId42"/>
    <p:sldId id="271" r:id="rId43"/>
    <p:sldId id="276" r:id="rId44"/>
    <p:sldId id="277" r:id="rId45"/>
    <p:sldId id="273" r:id="rId46"/>
    <p:sldId id="281" r:id="rId47"/>
    <p:sldId id="295" r:id="rId48"/>
    <p:sldId id="296" r:id="rId49"/>
    <p:sldId id="297" r:id="rId50"/>
    <p:sldId id="285" r:id="rId51"/>
    <p:sldId id="287" r:id="rId52"/>
    <p:sldId id="294" r:id="rId53"/>
    <p:sldId id="289" r:id="rId54"/>
    <p:sldId id="291" r:id="rId55"/>
    <p:sldId id="290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42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0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91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21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85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6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62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6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80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88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38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B351-C973-4E9B-A1F7-7323BA27ABE2}" type="datetimeFigureOut">
              <a:rPr lang="cs-CZ" smtClean="0"/>
              <a:t>28.04.2021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EB11-4B8F-4CAA-9E41-43E24BB2D1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38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dovky.cz/kultura/stephen-king-chysta-serial-s-julianne-mooreovou-v-hlavni-roli-inspiroval-se-u-vlastniho-manzelstvi.A210414_132639_ln_kultura_jt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Vazby sloves, </a:t>
            </a:r>
            <a:br>
              <a:rPr lang="cs-CZ" dirty="0"/>
            </a:br>
            <a:r>
              <a:rPr lang="cs-CZ" dirty="0"/>
              <a:t>předložky ve větě atd.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553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Modré detaily na světlém příjemně kontrastují. </a:t>
            </a:r>
            <a:r>
              <a:rPr lang="cs-CZ" dirty="0"/>
              <a:t>(Dům a bydlení, 25/2010)</a:t>
            </a:r>
          </a:p>
          <a:p>
            <a:r>
              <a:rPr lang="cs-CZ" dirty="0">
                <a:solidFill>
                  <a:srgbClr val="FF0000"/>
                </a:solidFill>
              </a:rPr>
              <a:t>Jen: kontrastovat s něčím</a:t>
            </a:r>
          </a:p>
          <a:p>
            <a:r>
              <a:rPr lang="cs-CZ" i="1" dirty="0"/>
              <a:t>Na světlé omítce kontrastují betonově šedé římsy a barevné panely, (…). </a:t>
            </a:r>
            <a:r>
              <a:rPr lang="cs-CZ" dirty="0"/>
              <a:t>(Stavitel, 5/2013)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40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Reflektovat na něco/správně?</a:t>
            </a:r>
            <a:br>
              <a:rPr lang="cs-CZ" b="1" i="1" dirty="0"/>
            </a:br>
            <a:r>
              <a:rPr lang="cs-CZ" b="1" dirty="0">
                <a:solidFill>
                  <a:srgbClr val="FF0000"/>
                </a:solidFill>
              </a:rPr>
              <a:t>Ano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Nereflektují </a:t>
            </a:r>
            <a:r>
              <a:rPr lang="cs-CZ" b="1" i="1" dirty="0"/>
              <a:t>na</a:t>
            </a:r>
            <a:r>
              <a:rPr lang="cs-CZ" i="1" dirty="0"/>
              <a:t> můj rozvrh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b="1" dirty="0">
                <a:latin typeface="Arial" panose="020B0604020202020204" pitchFamily="34" charset="0"/>
              </a:rPr>
              <a:t>reflektovat </a:t>
            </a:r>
            <a:r>
              <a:rPr lang="cs-CZ" altLang="cs-CZ" dirty="0" err="1">
                <a:latin typeface="Arial" panose="020B0604020202020204" pitchFamily="34" charset="0"/>
              </a:rPr>
              <a:t>ned</a:t>
            </a:r>
            <a:r>
              <a:rPr lang="cs-CZ" altLang="cs-CZ" dirty="0">
                <a:latin typeface="Arial" panose="020B0604020202020204" pitchFamily="34" charset="0"/>
              </a:rPr>
              <a:t>. </a:t>
            </a:r>
            <a:r>
              <a:rPr lang="cs-CZ" altLang="cs-CZ" sz="1100" dirty="0">
                <a:latin typeface="Arial" panose="020B0604020202020204" pitchFamily="34" charset="0"/>
              </a:rPr>
              <a:t>&lt;l&gt;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1. </a:t>
            </a:r>
            <a:r>
              <a:rPr lang="cs-CZ" altLang="cs-CZ" i="1" dirty="0">
                <a:latin typeface="Arial" panose="020B0604020202020204" pitchFamily="34" charset="0"/>
              </a:rPr>
              <a:t>činit si nároky, zajímat se, ucházet se o něco: </a:t>
            </a: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reflektovat na místo, na nové pracovníky </a:t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2. </a:t>
            </a:r>
            <a:r>
              <a:rPr lang="cs-CZ" altLang="cs-CZ" dirty="0" err="1">
                <a:latin typeface="Arial" panose="020B0604020202020204" pitchFamily="34" charset="0"/>
              </a:rPr>
              <a:t>kniž</a:t>
            </a:r>
            <a:r>
              <a:rPr lang="cs-CZ" altLang="cs-CZ" dirty="0">
                <a:latin typeface="Arial" panose="020B0604020202020204" pitchFamily="34" charset="0"/>
              </a:rPr>
              <a:t>. </a:t>
            </a:r>
            <a:r>
              <a:rPr lang="cs-CZ" altLang="cs-CZ" sz="1100" i="1" dirty="0">
                <a:latin typeface="Arial" panose="020B0604020202020204" pitchFamily="34" charset="0"/>
              </a:rPr>
              <a:t>obrážet, odrážet 2: </a:t>
            </a:r>
            <a:r>
              <a:rPr lang="cs-CZ" altLang="cs-CZ" dirty="0">
                <a:latin typeface="Arial" panose="020B0604020202020204" pitchFamily="34" charset="0"/>
              </a:rPr>
              <a:t>reflektovat realitu/odráží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022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060848"/>
            <a:ext cx="3545929" cy="4155645"/>
          </a:xfrm>
        </p:spPr>
      </p:pic>
    </p:spTree>
    <p:extLst>
      <p:ext uri="{BB962C8B-B14F-4D97-AF65-F5344CB8AC3E}">
        <p14:creationId xmlns:p14="http://schemas.microsoft.com/office/powerpoint/2010/main" val="975925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98818"/>
            <a:ext cx="3618704" cy="4824939"/>
          </a:xfrm>
        </p:spPr>
      </p:pic>
    </p:spTree>
    <p:extLst>
      <p:ext uri="{BB962C8B-B14F-4D97-AF65-F5344CB8AC3E}">
        <p14:creationId xmlns:p14="http://schemas.microsoft.com/office/powerpoint/2010/main" val="2200025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i="1" dirty="0"/>
              <a:t>Účastníci semináře dostanou příležitost </a:t>
            </a:r>
            <a:r>
              <a:rPr lang="cs-CZ" b="1" i="1" dirty="0"/>
              <a:t>vyslechnout a diskutovat příběhy </a:t>
            </a:r>
            <a:r>
              <a:rPr lang="cs-CZ" i="1" dirty="0"/>
              <a:t>a zkušenosti těch, kteří se už cestou vlastního byznysu vydali. </a:t>
            </a:r>
          </a:p>
          <a:p>
            <a:r>
              <a:rPr lang="cs-CZ" i="1" dirty="0"/>
              <a:t>Vyslechnout si příběhy a diskutovat o nich (…)</a:t>
            </a:r>
          </a:p>
        </p:txBody>
      </p:sp>
    </p:spTree>
    <p:extLst>
      <p:ext uri="{BB962C8B-B14F-4D97-AF65-F5344CB8AC3E}">
        <p14:creationId xmlns:p14="http://schemas.microsoft.com/office/powerpoint/2010/main" val="17926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Řidič </a:t>
            </a:r>
            <a:r>
              <a:rPr lang="cs-CZ" b="1" dirty="0"/>
              <a:t>přehlídl </a:t>
            </a:r>
            <a:r>
              <a:rPr lang="cs-CZ" dirty="0"/>
              <a:t>a </a:t>
            </a:r>
            <a:r>
              <a:rPr lang="cs-CZ" b="1" dirty="0"/>
              <a:t>srazil </a:t>
            </a:r>
            <a:r>
              <a:rPr lang="cs-CZ" dirty="0"/>
              <a:t>cyklistu, hrozí mu vězení.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042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I. Odchylky od pravidelné větné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Nemotivované</a:t>
            </a:r>
            <a:r>
              <a:rPr lang="cs-CZ" dirty="0"/>
              <a:t> (nezáměrné) ⇒ </a:t>
            </a:r>
            <a:r>
              <a:rPr lang="cs-CZ" dirty="0">
                <a:solidFill>
                  <a:srgbClr val="FF0000"/>
                </a:solidFill>
              </a:rPr>
              <a:t>zeugma, kontaminace, anakolut, atrakce</a:t>
            </a:r>
            <a:r>
              <a:rPr lang="cs-CZ" dirty="0"/>
              <a:t>; jsou to odchylky, které narušují větnou strukturu. </a:t>
            </a:r>
          </a:p>
          <a:p>
            <a:pPr marL="0" indent="0">
              <a:buNone/>
            </a:pPr>
            <a:r>
              <a:rPr lang="cs-CZ" dirty="0"/>
              <a:t>Vyplývají z neobratnosti při stylizaci; je potřeba vyvarovat se jich. </a:t>
            </a:r>
          </a:p>
          <a:p>
            <a:r>
              <a:rPr lang="cs-CZ" b="1" dirty="0"/>
              <a:t>Motivované</a:t>
            </a:r>
            <a:r>
              <a:rPr lang="cs-CZ" dirty="0"/>
              <a:t> = znamenají stylistické ozvláštnění. 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44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Anakolut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b="1" dirty="0"/>
              <a:t>vyšinutí z větné vazby</a:t>
            </a:r>
            <a:r>
              <a:rPr lang="cs-CZ" dirty="0"/>
              <a:t>; věta nedokončí v té perspektivě, v níž začala. Započatá syntaktická konstrukce se v průběhu vytváření výpovědi změní v jinou. </a:t>
            </a:r>
          </a:p>
          <a:p>
            <a:pPr marL="0" indent="0">
              <a:buNone/>
            </a:pPr>
            <a:r>
              <a:rPr lang="cs-CZ" i="1" dirty="0"/>
              <a:t>1. Vzdává vždy hold dílu a </a:t>
            </a:r>
            <a:r>
              <a:rPr lang="cs-CZ" i="1" dirty="0">
                <a:solidFill>
                  <a:srgbClr val="FF0000"/>
                </a:solidFill>
              </a:rPr>
              <a:t>zásluhám</a:t>
            </a:r>
            <a:r>
              <a:rPr lang="cs-CZ" i="1" dirty="0"/>
              <a:t> svých ideově </a:t>
            </a:r>
            <a:r>
              <a:rPr lang="cs-CZ" b="1" i="1" dirty="0"/>
              <a:t>spřízněných</a:t>
            </a:r>
            <a:r>
              <a:rPr lang="cs-CZ" i="1" dirty="0"/>
              <a:t> autorů, ne </a:t>
            </a:r>
            <a:r>
              <a:rPr lang="cs-CZ" b="1" i="1" dirty="0"/>
              <a:t>nejvýznačnějším </a:t>
            </a:r>
            <a:r>
              <a:rPr lang="cs-CZ" i="1" dirty="0"/>
              <a:t>autorům své generace. (</a:t>
            </a:r>
            <a:r>
              <a:rPr lang="cs-CZ" dirty="0"/>
              <a:t>Má být: </a:t>
            </a:r>
            <a:r>
              <a:rPr lang="cs-CZ" b="1" i="1" dirty="0"/>
              <a:t>nejvýznačnějších</a:t>
            </a:r>
            <a:r>
              <a:rPr lang="cs-CZ" i="1" dirty="0"/>
              <a:t> autorů své generace)</a:t>
            </a:r>
            <a:endParaRPr lang="cs-CZ" dirty="0"/>
          </a:p>
          <a:p>
            <a:pPr marL="0" indent="0">
              <a:buNone/>
            </a:pPr>
            <a:r>
              <a:rPr lang="pl-PL" i="1" dirty="0"/>
              <a:t>2. Kdo přijde pozdě, nic mu nedají.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47628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Zeugma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b="1" dirty="0"/>
              <a:t>zanedbání dvojí vazby </a:t>
            </a:r>
            <a:r>
              <a:rPr lang="cs-CZ" dirty="0"/>
              <a:t>= spřežení dvou vazeb. Rozvíjející člen (nejčastěji předmět) se váže ke dvěma slovesům s různými vazbami. 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b="1" dirty="0"/>
              <a:t>Asociace pro mediální pedagogiku</a:t>
            </a:r>
          </a:p>
          <a:p>
            <a:pPr marL="0" indent="0">
              <a:buNone/>
            </a:pPr>
            <a:r>
              <a:rPr lang="cs-CZ" i="1" dirty="0"/>
              <a:t>Působí jako platforma pro setkávání osob </a:t>
            </a:r>
            <a:r>
              <a:rPr lang="cs-CZ" i="1" dirty="0">
                <a:solidFill>
                  <a:srgbClr val="FF0000"/>
                </a:solidFill>
              </a:rPr>
              <a:t>zajímajících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se</a:t>
            </a:r>
            <a:r>
              <a:rPr lang="cs-CZ" i="1" dirty="0"/>
              <a:t> a </a:t>
            </a:r>
            <a:r>
              <a:rPr lang="cs-CZ" i="1" dirty="0">
                <a:solidFill>
                  <a:srgbClr val="FF0000"/>
                </a:solidFill>
              </a:rPr>
              <a:t>zabývajících</a:t>
            </a:r>
            <a:r>
              <a:rPr lang="cs-CZ" i="1" dirty="0"/>
              <a:t> se mediální pedagogikou. (</a:t>
            </a:r>
            <a:r>
              <a:rPr lang="cs-CZ" dirty="0"/>
              <a:t>Má být</a:t>
            </a:r>
            <a:r>
              <a:rPr lang="cs-CZ" i="1" dirty="0"/>
              <a:t>: </a:t>
            </a:r>
            <a:r>
              <a:rPr lang="cs-CZ" i="1" dirty="0">
                <a:solidFill>
                  <a:srgbClr val="FF0000"/>
                </a:solidFill>
              </a:rPr>
              <a:t>zajímajících se o … a zabývajících se čím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dirty="0"/>
              <a:t>2</a:t>
            </a:r>
            <a:r>
              <a:rPr lang="cs-CZ" i="1" dirty="0"/>
              <a:t>. Učili se nasedat a sesedat z koně. (na koně a z koně)</a:t>
            </a:r>
          </a:p>
        </p:txBody>
      </p:sp>
    </p:spTree>
    <p:extLst>
      <p:ext uri="{BB962C8B-B14F-4D97-AF65-F5344CB8AC3E}">
        <p14:creationId xmlns:p14="http://schemas.microsoft.com/office/powerpoint/2010/main" val="4241348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i="1" dirty="0"/>
              <a:t>A tak jsem poprvé potkala a mluvila s tím člověkem. </a:t>
            </a:r>
          </a:p>
          <a:p>
            <a:r>
              <a:rPr lang="pl-PL" dirty="0"/>
              <a:t>Oprava: </a:t>
            </a:r>
            <a:r>
              <a:rPr lang="cs-CZ" i="1" dirty="0"/>
              <a:t>Poprvé jsem potkala toho člověka a mluvila s ním.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pl-PL" i="1" dirty="0"/>
              <a:t>Mluvili jsme s nimi před i po představení</a:t>
            </a:r>
            <a:r>
              <a:rPr lang="pl-PL" dirty="0"/>
              <a:t>. </a:t>
            </a:r>
          </a:p>
          <a:p>
            <a:r>
              <a:rPr lang="pl-PL" dirty="0"/>
              <a:t>Oprava: </a:t>
            </a:r>
            <a:r>
              <a:rPr lang="cs-CZ" i="1" dirty="0"/>
              <a:t>před představením a po představení</a:t>
            </a:r>
            <a:r>
              <a:rPr lang="cs-CZ" dirty="0"/>
              <a:t>.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cs-CZ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53244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93AAE-E377-4B9E-9752-E09F778B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6A1C3E-FBB7-4FA9-B5CE-6B1DB155D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err="1"/>
              <a:t>Stephen</a:t>
            </a:r>
            <a:r>
              <a:rPr lang="cs-CZ" i="1" dirty="0"/>
              <a:t> King chystá seriál s </a:t>
            </a:r>
            <a:r>
              <a:rPr lang="cs-CZ" i="1" dirty="0" err="1"/>
              <a:t>Julianne</a:t>
            </a:r>
            <a:r>
              <a:rPr lang="cs-CZ" i="1" dirty="0"/>
              <a:t> Mooreovou v hlavní roli. Inspiroval se u vlastního manželství</a:t>
            </a:r>
          </a:p>
          <a:p>
            <a:r>
              <a:rPr lang="cs-CZ" dirty="0"/>
              <a:t>(Lidovky.cz, Jaroslav </a:t>
            </a:r>
            <a:r>
              <a:rPr lang="cs-CZ" dirty="0" err="1"/>
              <a:t>Totušek</a:t>
            </a:r>
            <a:r>
              <a:rPr lang="cs-CZ" dirty="0"/>
              <a:t>, 14. 4. 2021)</a:t>
            </a:r>
          </a:p>
          <a:p>
            <a:r>
              <a:rPr lang="cs-CZ" dirty="0"/>
              <a:t>Zdroj: </a:t>
            </a:r>
            <a:r>
              <a:rPr lang="cs-CZ" u="sng" dirty="0">
                <a:hlinkClick r:id="rId2"/>
              </a:rPr>
              <a:t>https://www.lidovky.cz/kultura/stephen-king-chysta-serial-s-julianne-mooreovou-v-hlavni-roli-inspiroval-se-u-vlastniho-manzelstvi.A210414_132639_ln_kultura_jto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256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Jana: Bývalá tchýně obelstila a ukradla mi dítě (Kafe.cz, 24. 5. </a:t>
            </a:r>
            <a:r>
              <a:rPr lang="cs-CZ"/>
              <a:t>2020)</a:t>
            </a:r>
          </a:p>
        </p:txBody>
      </p:sp>
    </p:spTree>
    <p:extLst>
      <p:ext uri="{BB962C8B-B14F-4D97-AF65-F5344CB8AC3E}">
        <p14:creationId xmlns:p14="http://schemas.microsoft.com/office/powerpoint/2010/main" val="2270798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b="1" dirty="0"/>
              <a:t>směšování vazeb</a:t>
            </a:r>
            <a:r>
              <a:rPr lang="cs-CZ" dirty="0"/>
              <a:t>; objevuje se u významově příbuzných sloves nebo konstrukcí.</a:t>
            </a:r>
          </a:p>
          <a:p>
            <a:pPr marL="514350" indent="-514350">
              <a:buAutoNum type="arabicPeriod"/>
            </a:pPr>
            <a:r>
              <a:rPr lang="cs-CZ" i="1" dirty="0"/>
              <a:t>Mám než tebe. [mám jen tebe + nemám (nikoho jiného) než tebe]</a:t>
            </a:r>
          </a:p>
          <a:p>
            <a:pPr marL="514350" indent="-514350">
              <a:buAutoNum type="arabicPeriod"/>
            </a:pPr>
            <a:r>
              <a:rPr lang="cs-CZ" i="1" dirty="0"/>
              <a:t>Zúčastnit se </a:t>
            </a:r>
            <a:r>
              <a:rPr lang="cs-CZ" b="1" i="1" dirty="0"/>
              <a:t>na</a:t>
            </a:r>
            <a:r>
              <a:rPr lang="cs-CZ" i="1" dirty="0"/>
              <a:t> shromáždění. (zúčastnit se čeho + </a:t>
            </a:r>
            <a:r>
              <a:rPr lang="cs-CZ" i="1" dirty="0" err="1"/>
              <a:t>zúčastniť</a:t>
            </a:r>
            <a:r>
              <a:rPr lang="cs-CZ" i="1" dirty="0"/>
              <a:t> se na </a:t>
            </a:r>
            <a:r>
              <a:rPr lang="cs-CZ" i="1" dirty="0" err="1"/>
              <a:t>niečom</a:t>
            </a:r>
            <a:r>
              <a:rPr lang="cs-CZ" i="1" dirty="0"/>
              <a:t>)</a:t>
            </a:r>
          </a:p>
          <a:p>
            <a:pPr marL="514350" indent="-514350">
              <a:buAutoNum type="arabicPeriod"/>
            </a:pPr>
            <a:r>
              <a:rPr lang="cs-CZ" i="1" dirty="0"/>
              <a:t>Někdo/něco je </a:t>
            </a:r>
            <a:r>
              <a:rPr lang="cs-CZ" b="1" i="1" dirty="0"/>
              <a:t>na</a:t>
            </a:r>
            <a:r>
              <a:rPr lang="cs-CZ" i="1" dirty="0"/>
              <a:t> vině. (slovenská vazba vs. česky někdo je vinen aj.) </a:t>
            </a:r>
          </a:p>
          <a:p>
            <a:pPr marL="514350" indent="-514350">
              <a:buAutoNum type="arabicPeriod"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505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/>
              <a:t>Na</a:t>
            </a:r>
            <a:r>
              <a:rPr lang="cs-CZ" i="1" dirty="0"/>
              <a:t> vině jsou zanedbané povinnosti vlády</a:t>
            </a:r>
            <a:r>
              <a:rPr lang="cs-CZ" dirty="0"/>
              <a:t>. </a:t>
            </a:r>
          </a:p>
          <a:p>
            <a:r>
              <a:rPr lang="cs-CZ" b="1" i="1" dirty="0"/>
              <a:t>Na</a:t>
            </a:r>
            <a:r>
              <a:rPr lang="cs-CZ" i="1" dirty="0"/>
              <a:t> vině je prasklé potrubí</a:t>
            </a:r>
            <a:r>
              <a:rPr lang="cs-CZ" dirty="0"/>
              <a:t>. Česky: </a:t>
            </a:r>
            <a:r>
              <a:rPr lang="cs-CZ" b="1" dirty="0"/>
              <a:t>Vinou </a:t>
            </a:r>
            <a:r>
              <a:rPr lang="cs-CZ" dirty="0"/>
              <a:t>prasklého potrubí teče voda. IJP: </a:t>
            </a:r>
            <a:r>
              <a:rPr lang="cs-CZ" i="1" dirty="0"/>
              <a:t>vinou globálního oteplování bude nedostatek vody; miliardy nevyužité vinou nedostatečného marketingu; inflace vyskočila vinou dražší elektřiny a plynu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b="1" i="1" dirty="0"/>
              <a:t>Na</a:t>
            </a:r>
            <a:r>
              <a:rPr lang="cs-CZ" i="1" dirty="0"/>
              <a:t> čele vlády dnes stojí premiér jiné strany</a:t>
            </a:r>
            <a:r>
              <a:rPr lang="cs-CZ" dirty="0"/>
              <a:t>. (česky: </a:t>
            </a:r>
            <a:r>
              <a:rPr lang="cs-CZ" i="1" dirty="0"/>
              <a:t>V čele</a:t>
            </a:r>
            <a:r>
              <a:rPr lang="cs-CZ" dirty="0"/>
              <a:t>)</a:t>
            </a:r>
          </a:p>
          <a:p>
            <a:r>
              <a:rPr lang="cs-CZ" dirty="0"/>
              <a:t>Sparta se přiblížila </a:t>
            </a:r>
            <a:r>
              <a:rPr lang="cs-CZ" b="1" dirty="0"/>
              <a:t>na </a:t>
            </a:r>
            <a:r>
              <a:rPr lang="cs-CZ" dirty="0"/>
              <a:t>čelo tabulky. (přiblížit se něčemu, k něčemu)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5357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Je širší než delší </a:t>
            </a:r>
            <a:r>
              <a:rPr lang="cs-CZ" dirty="0"/>
              <a:t>(dlouhý)</a:t>
            </a:r>
          </a:p>
          <a:p>
            <a:r>
              <a:rPr lang="cs-CZ" i="1" dirty="0" err="1"/>
              <a:t>Vem</a:t>
            </a:r>
            <a:r>
              <a:rPr lang="cs-CZ" i="1" dirty="0"/>
              <a:t> kde </a:t>
            </a:r>
            <a:r>
              <a:rPr lang="cs-CZ" i="1" dirty="0" err="1"/>
              <a:t>vem</a:t>
            </a:r>
            <a:r>
              <a:rPr lang="cs-CZ" i="1" dirty="0"/>
              <a:t> </a:t>
            </a:r>
            <a:r>
              <a:rPr lang="cs-CZ" dirty="0"/>
              <a:t>(vezmeš)</a:t>
            </a:r>
          </a:p>
          <a:p>
            <a:r>
              <a:rPr lang="cs-CZ" dirty="0"/>
              <a:t>Tvar jednoho slova se mechanicky přizpůsobuje tvaru sousedního slova.</a:t>
            </a:r>
          </a:p>
          <a:p>
            <a:r>
              <a:rPr lang="cs-CZ" dirty="0"/>
              <a:t>Příklady – jsou ustálené a jako nedostatek je nepociťujeme, ale chyba je: </a:t>
            </a:r>
            <a:r>
              <a:rPr lang="cs-CZ" i="1" dirty="0"/>
              <a:t>V půli cestě </a:t>
            </a:r>
            <a:r>
              <a:rPr lang="cs-CZ" dirty="0"/>
              <a:t>(cesty). </a:t>
            </a:r>
          </a:p>
        </p:txBody>
      </p:sp>
    </p:spTree>
    <p:extLst>
      <p:ext uri="{BB962C8B-B14F-4D97-AF65-F5344CB8AC3E}">
        <p14:creationId xmlns:p14="http://schemas.microsoft.com/office/powerpoint/2010/main" val="47141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II. Nepravé větné dvojice</a:t>
            </a:r>
            <a:br>
              <a:rPr lang="cs-CZ" dirty="0"/>
            </a:br>
            <a:r>
              <a:rPr lang="cs-CZ" dirty="0"/>
              <a:t>dány špatným slovosledem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i="1" dirty="0"/>
              <a:t>Byl odsouzen </a:t>
            </a:r>
            <a:r>
              <a:rPr lang="cs-CZ" b="1" i="1" dirty="0"/>
              <a:t>pro vloupání do vězení na osm měsíců</a:t>
            </a:r>
            <a:r>
              <a:rPr lang="cs-CZ" i="1" dirty="0"/>
              <a:t>. (odsouzen do vězení nebo pro vloupání do vězení?)</a:t>
            </a:r>
          </a:p>
          <a:p>
            <a:pPr marL="0" indent="0">
              <a:buNone/>
            </a:pPr>
            <a:r>
              <a:rPr lang="cs-CZ" dirty="0"/>
              <a:t>Jednoznačně: </a:t>
            </a:r>
            <a:r>
              <a:rPr lang="cs-CZ" i="1" dirty="0"/>
              <a:t>Pro vloupání byl odsouzen do vězení na osm měsíců. </a:t>
            </a:r>
          </a:p>
        </p:txBody>
      </p:sp>
    </p:spTree>
    <p:extLst>
      <p:ext uri="{BB962C8B-B14F-4D97-AF65-F5344CB8AC3E}">
        <p14:creationId xmlns:p14="http://schemas.microsoft.com/office/powerpoint/2010/main" val="1847836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2.</a:t>
            </a:r>
            <a:r>
              <a:rPr lang="cs-CZ" b="1" i="1" dirty="0"/>
              <a:t> Pochyby</a:t>
            </a:r>
            <a:r>
              <a:rPr lang="cs-CZ" i="1" dirty="0"/>
              <a:t> o zdravotní nezávadnosti </a:t>
            </a:r>
            <a:r>
              <a:rPr lang="cs-CZ" b="1" i="1" dirty="0"/>
              <a:t>potravin</a:t>
            </a:r>
            <a:r>
              <a:rPr lang="cs-CZ" i="1" dirty="0"/>
              <a:t>, </a:t>
            </a:r>
            <a:r>
              <a:rPr lang="cs-CZ" b="1" i="1" dirty="0"/>
              <a:t>které</a:t>
            </a:r>
            <a:r>
              <a:rPr lang="cs-CZ" i="1" dirty="0"/>
              <a:t> se objevují v posledních letech, vedou až ke změně legislativy. </a:t>
            </a:r>
          </a:p>
          <a:p>
            <a:pPr marL="0" indent="0">
              <a:buNone/>
            </a:pPr>
            <a:r>
              <a:rPr lang="cs-CZ" dirty="0"/>
              <a:t>Jednoznačně:</a:t>
            </a:r>
            <a:r>
              <a:rPr lang="cs-CZ" i="1" dirty="0"/>
              <a:t> </a:t>
            </a:r>
            <a:r>
              <a:rPr lang="cs-CZ" b="1" i="1" dirty="0"/>
              <a:t>Pochyby</a:t>
            </a:r>
            <a:r>
              <a:rPr lang="cs-CZ" i="1" dirty="0"/>
              <a:t> o zdravotní nezávadnosti potravin, </a:t>
            </a:r>
            <a:r>
              <a:rPr lang="cs-CZ" b="1" i="1" dirty="0"/>
              <a:t>objevující se </a:t>
            </a:r>
            <a:r>
              <a:rPr lang="cs-CZ" i="1" dirty="0"/>
              <a:t>v posledních letech…</a:t>
            </a:r>
          </a:p>
          <a:p>
            <a:pPr marL="0" indent="0">
              <a:buNone/>
            </a:pPr>
            <a:r>
              <a:rPr lang="cs-CZ" i="1" dirty="0"/>
              <a:t>Pochyby o zdravotní nezávadnosti </a:t>
            </a:r>
            <a:r>
              <a:rPr lang="cs-CZ" b="1" i="1" dirty="0"/>
              <a:t>potravin</a:t>
            </a:r>
            <a:r>
              <a:rPr lang="cs-CZ" i="1" dirty="0"/>
              <a:t>, </a:t>
            </a:r>
            <a:r>
              <a:rPr lang="cs-CZ" b="1" i="1" dirty="0"/>
              <a:t>objevujících se </a:t>
            </a:r>
            <a:r>
              <a:rPr lang="cs-CZ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24714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Komické případy – nepravé větné dvojice/VV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To nájemné vrahy vyděsilo.</a:t>
            </a:r>
          </a:p>
          <a:p>
            <a:r>
              <a:rPr lang="cs-CZ" i="1" dirty="0"/>
              <a:t>Potom muži v bezvědomí prohledali byt</a:t>
            </a:r>
            <a:r>
              <a:rPr lang="cs-CZ" dirty="0"/>
              <a:t>. </a:t>
            </a:r>
          </a:p>
          <a:p>
            <a:r>
              <a:rPr lang="cs-CZ" i="1" dirty="0"/>
              <a:t>Praha na hrách vydělá</a:t>
            </a:r>
            <a:r>
              <a:rPr lang="cs-CZ" dirty="0"/>
              <a:t>. </a:t>
            </a:r>
          </a:p>
          <a:p>
            <a:r>
              <a:rPr lang="cs-CZ" i="1" dirty="0"/>
              <a:t>Pětadvacetiletý mladík před vraždou pozoroval dívku z protějšího okna</a:t>
            </a:r>
            <a:r>
              <a:rPr lang="cs-CZ" dirty="0"/>
              <a:t>. </a:t>
            </a:r>
          </a:p>
          <a:p>
            <a:r>
              <a:rPr lang="cs-CZ" i="1" dirty="0"/>
              <a:t>Nádherná miss se slzami v očích objímala svého přítele ve velmi krátké mini.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963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Všechny děti se bojí psa našeho souseda, který na ně štěká.</a:t>
            </a:r>
            <a:r>
              <a:rPr lang="cs-CZ" dirty="0"/>
              <a:t> </a:t>
            </a:r>
            <a:endParaRPr lang="cs-CZ" i="1" dirty="0"/>
          </a:p>
          <a:p>
            <a:r>
              <a:rPr lang="cs-CZ" i="1" dirty="0"/>
              <a:t>Do aleje se po opravě vrátila socha patronky města, která měla trhlinu.</a:t>
            </a:r>
          </a:p>
          <a:p>
            <a:r>
              <a:rPr lang="cs-CZ" i="1" dirty="0"/>
              <a:t>Skladatel napsal desítky kabaretních kupletů a šansonů pro herečky, které už zestárly a jsou zapomenuty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8350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Mnozí odběratelé odebírají elektrickou energii bez řádně podané </a:t>
            </a:r>
            <a:r>
              <a:rPr lang="cs-CZ" b="1" i="1" dirty="0"/>
              <a:t>přihlášky na jméno odběratele</a:t>
            </a:r>
            <a:r>
              <a:rPr lang="cs-CZ" i="1" dirty="0"/>
              <a:t>, který v odběrním místě nebydlí.</a:t>
            </a:r>
          </a:p>
          <a:p>
            <a:r>
              <a:rPr lang="cs-CZ" dirty="0"/>
              <a:t>správně: </a:t>
            </a:r>
            <a:r>
              <a:rPr lang="cs-CZ" b="1" i="1" dirty="0"/>
              <a:t>odebírají elektrickou energii</a:t>
            </a:r>
            <a:r>
              <a:rPr lang="cs-CZ" dirty="0"/>
              <a:t> </a:t>
            </a:r>
            <a:r>
              <a:rPr lang="cs-CZ" i="1" dirty="0"/>
              <a:t>na jméno odběratele, který…</a:t>
            </a:r>
            <a:r>
              <a:rPr lang="cs-CZ" dirty="0"/>
              <a:t>, nikoli: </a:t>
            </a:r>
            <a:r>
              <a:rPr lang="cs-CZ" b="1" i="1" dirty="0"/>
              <a:t>přihlášky</a:t>
            </a:r>
            <a:r>
              <a:rPr lang="cs-CZ" dirty="0"/>
              <a:t> </a:t>
            </a:r>
            <a:r>
              <a:rPr lang="cs-CZ" i="1" dirty="0"/>
              <a:t>na jméno odběratele, který…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167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III. (Nesprávné?) vazby, zejména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Je to o tom</a:t>
            </a:r>
            <a:endParaRPr lang="cs-CZ" b="1" dirty="0"/>
          </a:p>
          <a:p>
            <a:r>
              <a:rPr lang="cs-CZ" b="1" i="1" dirty="0"/>
              <a:t>Diskutovat něco, zmínit něco (uvažovat něco)</a:t>
            </a:r>
          </a:p>
          <a:p>
            <a:r>
              <a:rPr lang="cs-CZ" b="1" i="1" dirty="0"/>
              <a:t>Obchod(</a:t>
            </a:r>
            <a:r>
              <a:rPr lang="cs-CZ" b="1" i="1" dirty="0" err="1"/>
              <a:t>ovat</a:t>
            </a:r>
            <a:r>
              <a:rPr lang="cs-CZ" b="1" i="1" dirty="0"/>
              <a:t>) (s) něčím, obchodovat něco</a:t>
            </a:r>
            <a:r>
              <a:rPr lang="cs-CZ" b="1" dirty="0"/>
              <a:t>, </a:t>
            </a:r>
            <a:r>
              <a:rPr lang="cs-CZ" b="1" i="1" dirty="0"/>
              <a:t>obchod něčeho</a:t>
            </a:r>
          </a:p>
          <a:p>
            <a:r>
              <a:rPr lang="cs-CZ" b="1" i="1" dirty="0"/>
              <a:t>Hlasovat něco, </a:t>
            </a:r>
            <a:r>
              <a:rPr lang="cs-CZ" b="1" i="1" dirty="0" err="1"/>
              <a:t>prohlasovat</a:t>
            </a:r>
            <a:r>
              <a:rPr lang="cs-CZ" b="1" i="1" dirty="0"/>
              <a:t> něco</a:t>
            </a:r>
          </a:p>
          <a:p>
            <a:r>
              <a:rPr lang="cs-CZ" b="1" i="1" dirty="0"/>
              <a:t>Specialista na/pro</a:t>
            </a:r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40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4C138-6BD4-459E-9C7F-7558E7CB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A2BCAA-1F44-4E8D-BCA9-C2F7B1FE5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Inspirovat se čím – inspiroval se vlastním manželstvím. </a:t>
            </a:r>
          </a:p>
        </p:txBody>
      </p:sp>
    </p:spTree>
    <p:extLst>
      <p:ext uri="{BB962C8B-B14F-4D97-AF65-F5344CB8AC3E}">
        <p14:creationId xmlns:p14="http://schemas.microsoft.com/office/powerpoint/2010/main" val="25914159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Je to o tom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Vazby typu </a:t>
            </a:r>
            <a:r>
              <a:rPr lang="cs-CZ" i="1" dirty="0"/>
              <a:t>je to o tom, že…; umění je hlavně o komunikaci</a:t>
            </a:r>
            <a:r>
              <a:rPr lang="cs-CZ" dirty="0"/>
              <a:t> apod. se rozšířily v posledních několika letech, módní jsou zejména v publicistickém stylu.</a:t>
            </a:r>
          </a:p>
          <a:p>
            <a:r>
              <a:rPr lang="cs-CZ" dirty="0"/>
              <a:t>Obsah konstrukce </a:t>
            </a:r>
            <a:r>
              <a:rPr lang="cs-CZ" i="1" dirty="0"/>
              <a:t>být o něčem</a:t>
            </a:r>
            <a:r>
              <a:rPr lang="cs-CZ" dirty="0"/>
              <a:t> je prakticky bezbřehý, tj. ‚cokoli by mohlo být o čemkoli‘</a:t>
            </a:r>
          </a:p>
          <a:p>
            <a:r>
              <a:rPr lang="cs-CZ" dirty="0">
                <a:solidFill>
                  <a:srgbClr val="FF0000"/>
                </a:solidFill>
              </a:rPr>
              <a:t>Tuto vazbu dnes již nepovažujeme za nesprávnou, neměla by se však nadužívat</a:t>
            </a:r>
            <a:r>
              <a:rPr lang="cs-CZ" dirty="0"/>
              <a:t>, tj. užívat vždy a za každou cenu. Jde o zjednodušené vyjádření, stylově nižší.  </a:t>
            </a:r>
          </a:p>
        </p:txBody>
      </p:sp>
    </p:spTree>
    <p:extLst>
      <p:ext uri="{BB962C8B-B14F-4D97-AF65-F5344CB8AC3E}">
        <p14:creationId xmlns:p14="http://schemas.microsoft.com/office/powerpoint/2010/main" val="3634513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život je o práci a zábavě</a:t>
            </a:r>
          </a:p>
          <a:p>
            <a:pPr marL="0" indent="0">
              <a:buNone/>
            </a:pPr>
            <a:r>
              <a:rPr lang="cs-CZ" dirty="0"/>
              <a:t>Oprava</a:t>
            </a:r>
            <a:r>
              <a:rPr lang="cs-CZ" i="1" dirty="0"/>
              <a:t>: </a:t>
            </a:r>
          </a:p>
          <a:p>
            <a:pPr marL="0" indent="0">
              <a:buNone/>
            </a:pPr>
            <a:r>
              <a:rPr lang="cs-CZ" dirty="0"/>
              <a:t>1.</a:t>
            </a:r>
            <a:r>
              <a:rPr lang="cs-CZ" i="1" dirty="0"/>
              <a:t> v životě je třeba (hlavně) pracovat a bavit se;</a:t>
            </a:r>
          </a:p>
          <a:p>
            <a:pPr marL="0" indent="0">
              <a:buNone/>
            </a:pPr>
            <a:r>
              <a:rPr lang="cs-CZ" dirty="0"/>
              <a:t>2.</a:t>
            </a:r>
            <a:r>
              <a:rPr lang="cs-CZ" i="1" dirty="0"/>
              <a:t> (hlavní) náplní života jsou práce a zábava, nic než zábava a práce v životě není důležité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7925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 povrchem se totiž teď, ještě víc než dřív, </a:t>
            </a:r>
            <a:r>
              <a:rPr lang="cs-CZ" b="1" dirty="0"/>
              <a:t>plazí </a:t>
            </a:r>
            <a:r>
              <a:rPr lang="cs-CZ" dirty="0"/>
              <a:t>obavy, že </a:t>
            </a:r>
            <a:r>
              <a:rPr lang="cs-CZ" b="1" dirty="0"/>
              <a:t>všechno není jen a pouze o bolavých lýtkách </a:t>
            </a:r>
            <a:r>
              <a:rPr lang="cs-CZ" dirty="0"/>
              <a:t>trojnásobné olympijské medailistky. </a:t>
            </a:r>
          </a:p>
          <a:p>
            <a:r>
              <a:rPr lang="cs-CZ" dirty="0"/>
              <a:t>(aktuálně.cz, Tenhle experiment se nepovedl (…), 11. 12. 2017)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64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Móda není jen o dokonalých mírách, móda je i o kyprých tvarech.</a:t>
            </a:r>
          </a:p>
          <a:p>
            <a:r>
              <a:rPr lang="cs-CZ" dirty="0"/>
              <a:t>Nikol Kolomazníková, 4. 4. </a:t>
            </a:r>
            <a:r>
              <a:rPr lang="cs-CZ"/>
              <a:t>2020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634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Správně je:</a:t>
            </a:r>
          </a:p>
          <a:p>
            <a:r>
              <a:rPr lang="cs-CZ" i="1" dirty="0"/>
              <a:t>Román/film/příběh je o válce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7839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Je to graf o ústupu </a:t>
            </a:r>
            <a:r>
              <a:rPr lang="cs-CZ" dirty="0"/>
              <a:t>(epidemie). </a:t>
            </a:r>
          </a:p>
          <a:p>
            <a:pPr marL="0" indent="0">
              <a:buNone/>
            </a:pPr>
            <a:r>
              <a:rPr lang="cs-CZ" dirty="0"/>
              <a:t>    TK MZ, ČT24, květen 2020</a:t>
            </a:r>
          </a:p>
          <a:p>
            <a:r>
              <a:rPr lang="cs-CZ" dirty="0"/>
              <a:t>Nesprávné, vlastně nekultivované.</a:t>
            </a:r>
          </a:p>
          <a:p>
            <a:r>
              <a:rPr lang="cs-CZ" dirty="0"/>
              <a:t>Správně: Je to graf, který ukazuje ústup epidemie.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6160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Být o něčem jiném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Kázat mravnost a moralitu je o něčem jiném, je to individuální pokus</a:t>
            </a:r>
            <a:r>
              <a:rPr lang="cs-CZ" dirty="0"/>
              <a:t>. </a:t>
            </a:r>
          </a:p>
          <a:p>
            <a:r>
              <a:rPr lang="cs-CZ" i="1" dirty="0"/>
              <a:t>AIDS je o něčem jiném než dosavadní epidemie. (</a:t>
            </a:r>
            <a:r>
              <a:rPr lang="cs-CZ" dirty="0"/>
              <a:t>správně: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je něco jiného</a:t>
            </a:r>
            <a:r>
              <a:rPr lang="cs-CZ" i="1" dirty="0"/>
              <a:t>)</a:t>
            </a:r>
          </a:p>
          <a:p>
            <a:endParaRPr lang="cs-CZ" i="1" dirty="0"/>
          </a:p>
          <a:p>
            <a:r>
              <a:rPr lang="cs-CZ" dirty="0"/>
              <a:t>Správně</a:t>
            </a:r>
            <a:r>
              <a:rPr lang="cs-CZ" i="1" dirty="0"/>
              <a:t>: Ta kniha je o něčem jiném.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2901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Diskutovat něco, zmínit něco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Obvykle jsou hodnoceny jako </a:t>
            </a:r>
            <a:r>
              <a:rPr lang="cs-CZ" dirty="0">
                <a:solidFill>
                  <a:srgbClr val="FF0000"/>
                </a:solidFill>
              </a:rPr>
              <a:t>pokleslý novotvar</a:t>
            </a:r>
            <a:r>
              <a:rPr lang="cs-CZ" dirty="0"/>
              <a:t>, ale v češtině již dlouho (SSJČ), dnes se ustálily a   nabývají posunutých významů:</a:t>
            </a:r>
          </a:p>
          <a:p>
            <a:r>
              <a:rPr lang="cs-CZ" i="1" dirty="0"/>
              <a:t>To jsme ještě nediskutovali/to jsme ještě nedebatovali</a:t>
            </a:r>
            <a:r>
              <a:rPr lang="cs-CZ" dirty="0"/>
              <a:t>. </a:t>
            </a:r>
            <a:r>
              <a:rPr lang="cs-CZ" i="1" dirty="0"/>
              <a:t>Poslanci problém diskutovali v parlamentu; zmínit palčivý problém; zmínil jména kandidátů</a:t>
            </a:r>
            <a:r>
              <a:rPr lang="cs-CZ" dirty="0"/>
              <a:t> atd.</a:t>
            </a:r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Správně je: </a:t>
            </a:r>
            <a:r>
              <a:rPr lang="pt-BR" i="1" dirty="0"/>
              <a:t>diskutovat o něčem, zmínit</a:t>
            </a:r>
            <a:r>
              <a:rPr lang="pt-BR" dirty="0"/>
              <a:t> </a:t>
            </a:r>
            <a:r>
              <a:rPr lang="pt-BR" i="1" dirty="0"/>
              <a:t>se o něčem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Objevuje se také: </a:t>
            </a:r>
            <a:r>
              <a:rPr lang="cs-CZ" dirty="0">
                <a:solidFill>
                  <a:srgbClr val="FF0000"/>
                </a:solidFill>
              </a:rPr>
              <a:t>diskutovali nad/k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24899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Uvažovat něco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Uvažovat problém daní </a:t>
            </a:r>
          </a:p>
          <a:p>
            <a:pPr marL="0" indent="0">
              <a:buNone/>
            </a:pPr>
            <a:r>
              <a:rPr lang="cs-CZ" dirty="0"/>
              <a:t>Správně</a:t>
            </a:r>
            <a:r>
              <a:rPr lang="cs-CZ" i="1" dirty="0"/>
              <a:t>: Uvažovat o problému daní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9358660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Obchod(</a:t>
            </a:r>
            <a:r>
              <a:rPr lang="cs-CZ" b="1" i="1" dirty="0" err="1"/>
              <a:t>ovat</a:t>
            </a:r>
            <a:r>
              <a:rPr lang="cs-CZ" b="1" i="1" dirty="0"/>
              <a:t>) (s) něčím, obchodovat něco</a:t>
            </a:r>
            <a:r>
              <a:rPr lang="cs-CZ" b="1" dirty="0"/>
              <a:t>, </a:t>
            </a:r>
            <a:r>
              <a:rPr lang="cs-CZ" b="1" i="1" dirty="0"/>
              <a:t>obchod něčeho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možná jak vazba bez předložky, tak s předložkou: </a:t>
            </a:r>
            <a:r>
              <a:rPr lang="cs-CZ" i="1" dirty="0"/>
              <a:t>obchod pečivem</a:t>
            </a:r>
            <a:r>
              <a:rPr lang="cs-CZ" dirty="0"/>
              <a:t> i </a:t>
            </a:r>
            <a:r>
              <a:rPr lang="cs-CZ" i="1" dirty="0"/>
              <a:t>obchod s pečivem</a:t>
            </a:r>
            <a:r>
              <a:rPr lang="cs-CZ" dirty="0"/>
              <a:t> </a:t>
            </a:r>
          </a:p>
          <a:p>
            <a:r>
              <a:rPr lang="cs-CZ" i="1" dirty="0"/>
              <a:t>obchodovat pečivem</a:t>
            </a:r>
            <a:r>
              <a:rPr lang="cs-CZ" dirty="0"/>
              <a:t> i </a:t>
            </a:r>
            <a:r>
              <a:rPr lang="cs-CZ" i="1" dirty="0"/>
              <a:t>obchodovat s pečivem</a:t>
            </a:r>
          </a:p>
          <a:p>
            <a:pPr marL="0" indent="0">
              <a:buNone/>
            </a:pPr>
            <a:r>
              <a:rPr lang="cs-CZ" dirty="0"/>
              <a:t>Pozn.: Podoby s předložkou </a:t>
            </a:r>
            <a:r>
              <a:rPr lang="cs-CZ" i="1" dirty="0"/>
              <a:t>s</a:t>
            </a:r>
            <a:r>
              <a:rPr lang="cs-CZ" dirty="0"/>
              <a:t> jsou vývojově starší, pocházejí z dob podomního obchodu, kdy obchodníci docházeli se zbožím za svými zákazníky.</a:t>
            </a:r>
          </a:p>
        </p:txBody>
      </p:sp>
    </p:spTree>
    <p:extLst>
      <p:ext uri="{BB962C8B-B14F-4D97-AF65-F5344CB8AC3E}">
        <p14:creationId xmlns:p14="http://schemas.microsoft.com/office/powerpoint/2010/main" val="230182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4324F-B142-48EB-8C40-5578FE0F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C1CD2F-2E0C-4E5B-8DF1-3C19E4E5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Příběh vypráví o titulní hrdince…</a:t>
            </a:r>
            <a:r>
              <a:rPr lang="cs-CZ" dirty="0" err="1"/>
              <a:t>Lisey</a:t>
            </a:r>
            <a:r>
              <a:rPr lang="cs-CZ" dirty="0"/>
              <a:t> si z hrůzou uvědomí, (…) když si sáhl na zdravotní dno (…)</a:t>
            </a:r>
          </a:p>
        </p:txBody>
      </p:sp>
    </p:spTree>
    <p:extLst>
      <p:ext uri="{BB962C8B-B14F-4D97-AF65-F5344CB8AC3E}">
        <p14:creationId xmlns:p14="http://schemas.microsoft.com/office/powerpoint/2010/main" val="40145024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 </a:t>
            </a:r>
            <a:r>
              <a:rPr lang="cs-CZ"/>
              <a:t>cigaretami/s cigaretami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34112455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burzovní transakce, transakce s cennými papíry a nehmotnými komoditami apod. lze u slovesa </a:t>
            </a:r>
            <a:r>
              <a:rPr lang="cs-CZ" i="1" dirty="0"/>
              <a:t>obchodovat</a:t>
            </a:r>
            <a:r>
              <a:rPr lang="cs-CZ" dirty="0"/>
              <a:t> užít také vazbu se 4. p. bez předložky, </a:t>
            </a:r>
          </a:p>
          <a:p>
            <a:r>
              <a:rPr lang="cs-CZ" dirty="0"/>
              <a:t>např. </a:t>
            </a:r>
            <a:r>
              <a:rPr lang="cs-CZ" i="1" dirty="0"/>
              <a:t>obchodovat akcie na burze, obchodovat opce / dluhopisy / cenné papíry</a:t>
            </a:r>
            <a:r>
              <a:rPr lang="cs-CZ" dirty="0"/>
              <a:t> apod.</a:t>
            </a:r>
          </a:p>
          <a:p>
            <a:r>
              <a:rPr lang="cs-CZ" dirty="0">
                <a:solidFill>
                  <a:srgbClr val="FF0000"/>
                </a:solidFill>
              </a:rPr>
              <a:t>Vazba podstatného jména </a:t>
            </a:r>
            <a:r>
              <a:rPr lang="cs-CZ" i="1" dirty="0">
                <a:solidFill>
                  <a:srgbClr val="FF0000"/>
                </a:solidFill>
              </a:rPr>
              <a:t>obchod</a:t>
            </a:r>
            <a:r>
              <a:rPr lang="cs-CZ" dirty="0">
                <a:solidFill>
                  <a:srgbClr val="FF0000"/>
                </a:solidFill>
              </a:rPr>
              <a:t> s 2. p., např.  </a:t>
            </a:r>
            <a:r>
              <a:rPr lang="cs-CZ" i="1" dirty="0">
                <a:solidFill>
                  <a:srgbClr val="FF0000"/>
                </a:solidFill>
              </a:rPr>
              <a:t>obchod papíru, obchod zeleniny</a:t>
            </a:r>
            <a:r>
              <a:rPr lang="cs-CZ" dirty="0">
                <a:solidFill>
                  <a:srgbClr val="FF0000"/>
                </a:solidFill>
              </a:rPr>
              <a:t> je nesprávná.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478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Hlasovat něco, </a:t>
            </a:r>
            <a:r>
              <a:rPr lang="cs-CZ" b="1" i="1" dirty="0" err="1"/>
              <a:t>prohlasovat</a:t>
            </a:r>
            <a:r>
              <a:rPr lang="cs-CZ" b="1" i="1" dirty="0"/>
              <a:t> něco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Hlasovat zákon v této podobě nelze, nyní bychom hlasovali návrh B31</a:t>
            </a:r>
            <a:r>
              <a:rPr lang="cs-CZ" dirty="0"/>
              <a:t> apod. </a:t>
            </a:r>
          </a:p>
          <a:p>
            <a:r>
              <a:rPr lang="cs-CZ" dirty="0">
                <a:solidFill>
                  <a:srgbClr val="FF0000"/>
                </a:solidFill>
              </a:rPr>
              <a:t>Vazba má spíše slangovou, profesní povahu. </a:t>
            </a:r>
          </a:p>
          <a:p>
            <a:r>
              <a:rPr lang="cs-CZ" dirty="0">
                <a:solidFill>
                  <a:srgbClr val="FF0000"/>
                </a:solidFill>
              </a:rPr>
              <a:t>Správně: kodifikovaná vazba je se 6. p.: </a:t>
            </a:r>
            <a:r>
              <a:rPr lang="cs-CZ" i="1" dirty="0">
                <a:solidFill>
                  <a:srgbClr val="FF0000"/>
                </a:solidFill>
              </a:rPr>
              <a:t>hlasovat o zákonu/návrhu.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12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Poměrně časté je dnes </a:t>
            </a:r>
            <a:r>
              <a:rPr lang="cs-CZ" dirty="0">
                <a:solidFill>
                  <a:srgbClr val="FF0000"/>
                </a:solidFill>
              </a:rPr>
              <a:t>v profesní mluvě </a:t>
            </a:r>
            <a:r>
              <a:rPr lang="cs-CZ" dirty="0"/>
              <a:t>politiků a druhotně též v publicistice předponové </a:t>
            </a:r>
            <a:r>
              <a:rPr lang="cs-CZ" i="1" dirty="0" err="1"/>
              <a:t>prohlasovat</a:t>
            </a:r>
            <a:r>
              <a:rPr lang="cs-CZ" i="1" dirty="0"/>
              <a:t> (něco)</a:t>
            </a:r>
            <a:r>
              <a:rPr lang="cs-CZ" dirty="0"/>
              <a:t>, např. </a:t>
            </a:r>
            <a:r>
              <a:rPr lang="cs-CZ" i="1" dirty="0"/>
              <a:t>poslanci </a:t>
            </a:r>
            <a:r>
              <a:rPr lang="cs-CZ" i="1" dirty="0" err="1"/>
              <a:t>prohlasovali</a:t>
            </a:r>
            <a:r>
              <a:rPr lang="cs-CZ" i="1" dirty="0"/>
              <a:t> změnu zákona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34666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Specialista na/pro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SSJČ uvádí v hesle </a:t>
            </a:r>
            <a:r>
              <a:rPr lang="cs-CZ" i="1" dirty="0"/>
              <a:t>specialista</a:t>
            </a:r>
            <a:r>
              <a:rPr lang="cs-CZ" dirty="0"/>
              <a:t> jak spojení s předložkou </a:t>
            </a:r>
            <a:r>
              <a:rPr lang="cs-CZ" i="1" dirty="0"/>
              <a:t>na</a:t>
            </a:r>
            <a:r>
              <a:rPr lang="cs-CZ" dirty="0"/>
              <a:t>, tak spojení s předložkou </a:t>
            </a:r>
            <a:r>
              <a:rPr lang="cs-CZ" i="1" dirty="0"/>
              <a:t>pro</a:t>
            </a:r>
            <a:r>
              <a:rPr lang="cs-CZ" dirty="0"/>
              <a:t>. V praxi však značně převažuje spojení </a:t>
            </a:r>
            <a:r>
              <a:rPr lang="cs-CZ" i="1" dirty="0"/>
              <a:t>specialista na</a:t>
            </a:r>
            <a:r>
              <a:rPr lang="cs-CZ" dirty="0"/>
              <a:t> nad spojením </a:t>
            </a:r>
            <a:r>
              <a:rPr lang="cs-CZ" i="1" dirty="0"/>
              <a:t>specialista pro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43470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Díky něčemu</a:t>
            </a:r>
          </a:p>
          <a:p>
            <a:pPr marL="0" indent="0">
              <a:buNone/>
            </a:pPr>
            <a:r>
              <a:rPr lang="cs-CZ" dirty="0"/>
              <a:t>jen skutečnosti žádoucí, přínosné či chtěné</a:t>
            </a:r>
          </a:p>
          <a:p>
            <a:pPr marL="0" indent="0">
              <a:buNone/>
            </a:pPr>
            <a:r>
              <a:rPr lang="cs-CZ" i="1" dirty="0"/>
              <a:t>Díky Petrovu orientačnímu smyslu se z lesa nakonec dostali. </a:t>
            </a:r>
          </a:p>
          <a:p>
            <a:pPr marL="0" indent="0">
              <a:buNone/>
            </a:pPr>
            <a:r>
              <a:rPr lang="cs-CZ" i="1" dirty="0"/>
              <a:t>Naše služba získala díky tvému zářnému příkladu ohromné renomé. Pilota zříceného letounu se podařilo najít díky ohni, který rozdělal.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Nesprávně: </a:t>
            </a:r>
            <a:r>
              <a:rPr lang="cs-CZ" i="1" dirty="0"/>
              <a:t>Díky požáru přišli o veškerý majetek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942949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mimo vs. kromě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Mimo pistolí a obušků použila policie i vodní děla. </a:t>
            </a:r>
          </a:p>
          <a:p>
            <a:endParaRPr lang="cs-CZ" dirty="0"/>
          </a:p>
          <a:p>
            <a:r>
              <a:rPr lang="cs-CZ" dirty="0"/>
              <a:t>mimo=4. p.</a:t>
            </a:r>
          </a:p>
          <a:p>
            <a:r>
              <a:rPr lang="cs-CZ" dirty="0"/>
              <a:t>kromě=2. p. </a:t>
            </a:r>
          </a:p>
        </p:txBody>
      </p:sp>
    </p:spTree>
    <p:extLst>
      <p:ext uri="{BB962C8B-B14F-4D97-AF65-F5344CB8AC3E}">
        <p14:creationId xmlns:p14="http://schemas.microsoft.com/office/powerpoint/2010/main" val="6704581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U příležitosti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Správně: </a:t>
            </a:r>
          </a:p>
          <a:p>
            <a:pPr marL="0" indent="0">
              <a:buNone/>
            </a:pPr>
            <a:r>
              <a:rPr lang="cs-CZ" b="1" i="1" dirty="0"/>
              <a:t>Při</a:t>
            </a:r>
            <a:r>
              <a:rPr lang="cs-CZ" i="1" dirty="0"/>
              <a:t> příležitosti státního svátku (…)</a:t>
            </a:r>
          </a:p>
        </p:txBody>
      </p:sp>
    </p:spTree>
    <p:extLst>
      <p:ext uri="{BB962C8B-B14F-4D97-AF65-F5344CB8AC3E}">
        <p14:creationId xmlns:p14="http://schemas.microsoft.com/office/powerpoint/2010/main" val="32645602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vzít do úvahy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Správně: </a:t>
            </a:r>
          </a:p>
          <a:p>
            <a:pPr marL="0" indent="0">
              <a:buNone/>
            </a:pPr>
            <a:r>
              <a:rPr lang="cs-CZ" i="1" dirty="0"/>
              <a:t>Pan Topolánek by měl </a:t>
            </a:r>
            <a:r>
              <a:rPr lang="cs-CZ" i="1" dirty="0">
                <a:solidFill>
                  <a:srgbClr val="FF0000"/>
                </a:solidFill>
              </a:rPr>
              <a:t>vzít v úvahu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31205653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Další nesprávné 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89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Špatně: </a:t>
            </a:r>
            <a:r>
              <a:rPr lang="cs-CZ" i="1" dirty="0"/>
              <a:t>IQOS „odpovídá na požadavky silných kuřáků, kteří mají ve zvyku vykouřit více cigaret po sobě.“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/>
              <a:t>Správně: </a:t>
            </a:r>
            <a:r>
              <a:rPr lang="cs-CZ" i="1" dirty="0"/>
              <a:t>Odpovídá požadavkům </a:t>
            </a:r>
          </a:p>
          <a:p>
            <a:r>
              <a:rPr lang="cs-CZ" i="1" dirty="0"/>
              <a:t>                 (Jen: Odpovídá na otázky, apelace atd.)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Odpovídat někomu na něco; odpovídat něčemu (být ve shodě, v souladu s něčím); odpovídat za něco (nést odpovědnost).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8363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s tím, že/aby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1. Nabídku odmítl </a:t>
            </a:r>
            <a:r>
              <a:rPr lang="cs-CZ" b="1" dirty="0"/>
              <a:t>s tím, že </a:t>
            </a:r>
            <a:r>
              <a:rPr lang="cs-CZ" dirty="0"/>
              <a:t>je příliš zaneprázdněn. (</a:t>
            </a:r>
            <a:r>
              <a:rPr lang="cs-CZ" i="1" dirty="0"/>
              <a:t>s odůvodněním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2. V příloze vám zasíláme návrh první lekce </a:t>
            </a:r>
            <a:r>
              <a:rPr lang="cs-CZ" b="1" i="1" dirty="0"/>
              <a:t>s tím, aby </a:t>
            </a:r>
            <a:r>
              <a:rPr lang="cs-CZ" dirty="0"/>
              <a:t>se k němu vyjádřili především autoři úvodního textu. (</a:t>
            </a:r>
            <a:r>
              <a:rPr lang="cs-CZ" i="1" dirty="0"/>
              <a:t>a žádáme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3. Deštník mu do opravy přijali </a:t>
            </a:r>
            <a:r>
              <a:rPr lang="cs-CZ" b="1" dirty="0"/>
              <a:t>s tím, že </a:t>
            </a:r>
            <a:r>
              <a:rPr lang="cs-CZ" dirty="0"/>
              <a:t>bude hotový v úterý. – Deštník mu do opravy nepřijali s tím, že nejde opravit. (</a:t>
            </a:r>
            <a:r>
              <a:rPr lang="cs-CZ" i="1" dirty="0"/>
              <a:t>a sdělili mi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4. </a:t>
            </a:r>
            <a:r>
              <a:rPr lang="cs-CZ" dirty="0">
                <a:solidFill>
                  <a:srgbClr val="FF0000"/>
                </a:solidFill>
              </a:rPr>
              <a:t>O obou navíc mluvil v minulých dnech Paroubek </a:t>
            </a:r>
            <a:r>
              <a:rPr lang="cs-CZ" b="1" dirty="0">
                <a:solidFill>
                  <a:srgbClr val="FF0000"/>
                </a:solidFill>
              </a:rPr>
              <a:t>s tím, že </a:t>
            </a:r>
            <a:r>
              <a:rPr lang="cs-CZ" dirty="0">
                <a:solidFill>
                  <a:srgbClr val="FF0000"/>
                </a:solidFill>
              </a:rPr>
              <a:t>jim sám doporučil, aby dar poslali.</a:t>
            </a:r>
          </a:p>
          <a:p>
            <a:pPr marL="0" indent="0">
              <a:buNone/>
            </a:pPr>
            <a:r>
              <a:rPr lang="cs-CZ" dirty="0"/>
              <a:t>5. Smířil se </a:t>
            </a:r>
            <a:r>
              <a:rPr lang="cs-CZ" b="1" dirty="0"/>
              <a:t>s tím, že </a:t>
            </a:r>
            <a:r>
              <a:rPr lang="cs-CZ" dirty="0"/>
              <a:t>nikam nepojede.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3390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potažmo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význam ‚se vztahem, se zřetelem, vzhledem k někomu, něčemu (</a:t>
            </a:r>
            <a:r>
              <a:rPr lang="cs-CZ" dirty="0" err="1"/>
              <a:t>pův</a:t>
            </a:r>
            <a:r>
              <a:rPr lang="cs-CZ" dirty="0"/>
              <a:t>. archaismus); </a:t>
            </a:r>
            <a:r>
              <a:rPr lang="cs-CZ" b="1" dirty="0" err="1"/>
              <a:t>exprs</a:t>
            </a:r>
            <a:r>
              <a:rPr lang="cs-CZ" b="1" dirty="0"/>
              <a:t>.</a:t>
            </a:r>
            <a:r>
              <a:rPr lang="cs-CZ" dirty="0"/>
              <a:t> </a:t>
            </a:r>
            <a:r>
              <a:rPr lang="cs-CZ" i="1" dirty="0"/>
              <a:t>vlastně, respektive</a:t>
            </a:r>
          </a:p>
          <a:p>
            <a:r>
              <a:rPr lang="cs-CZ" dirty="0"/>
              <a:t>Dnes jako synonymum k </a:t>
            </a:r>
            <a:r>
              <a:rPr lang="cs-CZ" i="1" dirty="0"/>
              <a:t>vlastně, respektive; a tedy i, a tedy vlastně, a tím i, to se vztahuje i na, to platí i pro, v souvislosti s tím, přesněji řečeno, rovněž. </a:t>
            </a:r>
          </a:p>
          <a:p>
            <a:r>
              <a:rPr lang="cs-CZ" i="1" dirty="0"/>
              <a:t>Argumentují nutností řešit chronický schodek obchodní, potažmo platební bilance. Zákonitosti psychické odezvy příchodu a rozvoje vážné, potažmo nevyléčitelné nemoci.</a:t>
            </a:r>
          </a:p>
          <a:p>
            <a:r>
              <a:rPr lang="cs-CZ" i="1" dirty="0"/>
              <a:t>Obiloviny, potažmo pícniny; </a:t>
            </a:r>
            <a:r>
              <a:rPr lang="cs-CZ" i="1" dirty="0" err="1"/>
              <a:t>Focus</a:t>
            </a:r>
            <a:r>
              <a:rPr lang="cs-CZ" i="1" dirty="0"/>
              <a:t>, potažmo ohnisko. </a:t>
            </a:r>
            <a:endParaRPr lang="cs-CZ" dirty="0"/>
          </a:p>
          <a:p>
            <a:r>
              <a:rPr lang="cs-CZ" i="1" dirty="0"/>
              <a:t>Istanbul, potažmo Cařihrad</a:t>
            </a:r>
          </a:p>
          <a:p>
            <a:r>
              <a:rPr lang="cs-CZ" i="1" dirty="0"/>
              <a:t>Istanbul </a:t>
            </a:r>
            <a:r>
              <a:rPr lang="cs-CZ" b="1" i="1" dirty="0"/>
              <a:t>neboli </a:t>
            </a:r>
            <a:r>
              <a:rPr lang="cs-CZ" i="1" dirty="0"/>
              <a:t>Cařihrad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7398108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znát vs. vědět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Myslím, že znáte, že se těmto problémům nevyhýbáme. – Myslím, že naši poslanci znají lépe než mnozí poslanci, že (…) </a:t>
            </a:r>
          </a:p>
          <a:p>
            <a:endParaRPr lang="cs-CZ" dirty="0"/>
          </a:p>
          <a:p>
            <a:r>
              <a:rPr lang="cs-CZ" i="1" dirty="0"/>
              <a:t>Znát</a:t>
            </a:r>
            <a:r>
              <a:rPr lang="cs-CZ" dirty="0"/>
              <a:t> z angličtiny namísto českého </a:t>
            </a:r>
            <a:r>
              <a:rPr lang="cs-CZ" i="1" dirty="0"/>
              <a:t>vědět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2053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Běžně v „marketingové“, reklamní </a:t>
            </a:r>
            <a:br>
              <a:rPr lang="cs-CZ" dirty="0"/>
            </a:br>
            <a:r>
              <a:rPr lang="cs-CZ" dirty="0"/>
              <a:t>korespondenci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Napište nám na chat, případně email a my Vám moc rádi </a:t>
            </a:r>
            <a:r>
              <a:rPr lang="cs-CZ" b="1" i="1" dirty="0"/>
              <a:t>pomůžeme vyřešit </a:t>
            </a:r>
            <a:r>
              <a:rPr lang="cs-CZ" i="1" dirty="0"/>
              <a:t>nějaký problém, či Vás </a:t>
            </a:r>
            <a:r>
              <a:rPr lang="cs-CZ" b="1" i="1" dirty="0"/>
              <a:t>navést</a:t>
            </a:r>
            <a:r>
              <a:rPr lang="cs-CZ" i="1" dirty="0"/>
              <a:t> na správnou cestu při hledání toho správného produktu.</a:t>
            </a:r>
            <a:br>
              <a:rPr lang="cs-CZ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5685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Letovisko Nižbor s barokovým zámkem, vystavěným na ostrohu </a:t>
            </a:r>
            <a:r>
              <a:rPr lang="cs-CZ" b="1" i="1" dirty="0"/>
              <a:t>mezi řekou Mží </a:t>
            </a:r>
            <a:r>
              <a:rPr lang="cs-CZ" i="1" dirty="0"/>
              <a:t>(Berounkou) </a:t>
            </a:r>
            <a:r>
              <a:rPr lang="cs-CZ" b="1" dirty="0"/>
              <a:t>s lesnatými stráněmi a hlubokým údolím </a:t>
            </a:r>
            <a:r>
              <a:rPr lang="cs-CZ" i="1" dirty="0"/>
              <a:t>Habrového potoka.</a:t>
            </a:r>
          </a:p>
          <a:p>
            <a:r>
              <a:rPr lang="cs-CZ" i="1" dirty="0"/>
              <a:t>Každým rokem stoupá </a:t>
            </a:r>
            <a:r>
              <a:rPr lang="cs-CZ" b="1" i="1" dirty="0"/>
              <a:t>zájem</a:t>
            </a:r>
            <a:r>
              <a:rPr lang="cs-CZ" i="1" dirty="0"/>
              <a:t> u českých turistů </a:t>
            </a:r>
            <a:r>
              <a:rPr lang="cs-CZ" b="1" i="1" dirty="0"/>
              <a:t>o návštěvu Kapverdských ostrovů.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831206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NOVOTNÝ, Jiří. Jazyková stránka cestovních a lázeňských prospektů. </a:t>
            </a:r>
            <a:r>
              <a:rPr lang="cs-CZ" i="1" dirty="0"/>
              <a:t>Naše řeč </a:t>
            </a:r>
            <a:r>
              <a:rPr lang="cs-CZ" dirty="0"/>
              <a:t>44, 1961, s. 248–254.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64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příklad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46" y="1628800"/>
            <a:ext cx="4562078" cy="4968552"/>
          </a:xfrm>
        </p:spPr>
      </p:pic>
    </p:spTree>
    <p:extLst>
      <p:ext uri="{BB962C8B-B14F-4D97-AF65-F5344CB8AC3E}">
        <p14:creationId xmlns:p14="http://schemas.microsoft.com/office/powerpoint/2010/main" val="120990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Špatně: </a:t>
            </a:r>
            <a:r>
              <a:rPr lang="cs-CZ" i="1" dirty="0"/>
              <a:t>Mám radost za každý malý úspěch. </a:t>
            </a:r>
          </a:p>
          <a:p>
            <a:endParaRPr lang="cs-CZ" dirty="0"/>
          </a:p>
          <a:p>
            <a:r>
              <a:rPr lang="cs-CZ" dirty="0"/>
              <a:t>Správně: </a:t>
            </a:r>
            <a:r>
              <a:rPr lang="cs-CZ" i="1" dirty="0"/>
              <a:t>Mám radost z každého malého úspěchu. </a:t>
            </a:r>
          </a:p>
          <a:p>
            <a:endParaRPr lang="cs-CZ" i="1" dirty="0"/>
          </a:p>
          <a:p>
            <a:r>
              <a:rPr lang="cs-CZ" i="1" dirty="0">
                <a:solidFill>
                  <a:srgbClr val="FF0000"/>
                </a:solidFill>
              </a:rPr>
              <a:t>Mít radost z něčeho.</a:t>
            </a:r>
          </a:p>
        </p:txBody>
      </p:sp>
    </p:spTree>
    <p:extLst>
      <p:ext uri="{BB962C8B-B14F-4D97-AF65-F5344CB8AC3E}">
        <p14:creationId xmlns:p14="http://schemas.microsoft.com/office/powerpoint/2010/main" val="295404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Nevhodná vazba:</a:t>
            </a:r>
          </a:p>
          <a:p>
            <a:r>
              <a:rPr lang="cs-CZ" i="1" dirty="0"/>
              <a:t>Jsme za vítězství šťastní. – </a:t>
            </a:r>
            <a:r>
              <a:rPr lang="cs-CZ" b="1" i="1" dirty="0">
                <a:solidFill>
                  <a:srgbClr val="FF0000"/>
                </a:solidFill>
              </a:rPr>
              <a:t>Jsme za to rádi</a:t>
            </a:r>
            <a:r>
              <a:rPr lang="cs-CZ" i="1" dirty="0"/>
              <a:t>. – Jsme za něho šťastní.</a:t>
            </a:r>
          </a:p>
          <a:p>
            <a:endParaRPr lang="cs-CZ" dirty="0"/>
          </a:p>
          <a:p>
            <a:r>
              <a:rPr lang="cs-CZ" dirty="0"/>
              <a:t>Správně: </a:t>
            </a:r>
          </a:p>
          <a:p>
            <a:r>
              <a:rPr lang="cs-CZ" i="1" dirty="0"/>
              <a:t>Jsme šťastní, že jsme zvítězili.</a:t>
            </a:r>
          </a:p>
          <a:p>
            <a:r>
              <a:rPr lang="cs-CZ" i="1" dirty="0"/>
              <a:t>Jsme šťastní, že se mu to podařilo.</a:t>
            </a:r>
          </a:p>
          <a:p>
            <a:r>
              <a:rPr lang="cs-CZ" i="1" dirty="0"/>
              <a:t>Jsme rádi, že (…).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56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Špatně: </a:t>
            </a:r>
            <a:r>
              <a:rPr lang="cs-CZ" i="1" dirty="0"/>
              <a:t>Šaty kontrastují červenou a bílou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kontrastovat s něčím </a:t>
            </a:r>
          </a:p>
          <a:p>
            <a:endParaRPr lang="cs-CZ" dirty="0"/>
          </a:p>
          <a:p>
            <a:r>
              <a:rPr lang="cs-CZ" dirty="0"/>
              <a:t>Správně: </a:t>
            </a:r>
            <a:r>
              <a:rPr lang="cs-CZ" i="1" dirty="0"/>
              <a:t>červená kontrastuje s bílou; vytvářejí kontrast červené a bílé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24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2201</Words>
  <Application>Microsoft Office PowerPoint</Application>
  <PresentationFormat>Předvádění na obrazovce (4:3)</PresentationFormat>
  <Paragraphs>190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9" baseType="lpstr">
      <vt:lpstr>Arial</vt:lpstr>
      <vt:lpstr>Calibri</vt:lpstr>
      <vt:lpstr>Times New Roman</vt:lpstr>
      <vt:lpstr>Motiv systému Office</vt:lpstr>
      <vt:lpstr>Vazby sloves,  předložky ve větě atd. </vt:lpstr>
      <vt:lpstr>První příklad</vt:lpstr>
      <vt:lpstr>Prezentace aplikace PowerPoint</vt:lpstr>
      <vt:lpstr>Prezentace aplikace PowerPoint</vt:lpstr>
      <vt:lpstr>Druhý příklad</vt:lpstr>
      <vt:lpstr>Třetí příklad</vt:lpstr>
      <vt:lpstr>Prezentace aplikace PowerPoint</vt:lpstr>
      <vt:lpstr>Prezentace aplikace PowerPoint</vt:lpstr>
      <vt:lpstr>Třetí příklad</vt:lpstr>
      <vt:lpstr>Prezentace aplikace PowerPoint</vt:lpstr>
      <vt:lpstr>Reflektovat na něco/správně? Ano</vt:lpstr>
      <vt:lpstr>Prezentace aplikace PowerPoint</vt:lpstr>
      <vt:lpstr>Prezentace aplikace PowerPoint</vt:lpstr>
      <vt:lpstr>Správně?</vt:lpstr>
      <vt:lpstr>Prezentace aplikace PowerPoint</vt:lpstr>
      <vt:lpstr>I. Odchylky od pravidelné větné stavby</vt:lpstr>
      <vt:lpstr>Anakolut</vt:lpstr>
      <vt:lpstr>Zeugma</vt:lpstr>
      <vt:lpstr>Prezentace aplikace PowerPoint</vt:lpstr>
      <vt:lpstr>Prezentace aplikace PowerPoint</vt:lpstr>
      <vt:lpstr>Kontaminace</vt:lpstr>
      <vt:lpstr>Prezentace aplikace PowerPoint</vt:lpstr>
      <vt:lpstr>Atrakce</vt:lpstr>
      <vt:lpstr>II. Nepravé větné dvojice dány špatným slovosledem</vt:lpstr>
      <vt:lpstr>Prezentace aplikace PowerPoint</vt:lpstr>
      <vt:lpstr>Komické případy – nepravé větné dvojice/VV</vt:lpstr>
      <vt:lpstr>Prezentace aplikace PowerPoint</vt:lpstr>
      <vt:lpstr>Prezentace aplikace PowerPoint</vt:lpstr>
      <vt:lpstr>III. (Nesprávné?) vazby, zejména sloves</vt:lpstr>
      <vt:lpstr>Je to o tom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Být o něčem jiném</vt:lpstr>
      <vt:lpstr>Diskutovat něco, zmínit něco </vt:lpstr>
      <vt:lpstr>Uvažovat něco</vt:lpstr>
      <vt:lpstr>Obchod(ovat) (s) něčím, obchodovat něco, obchod něčeho </vt:lpstr>
      <vt:lpstr>Obchod cigaretami/s cigaretami</vt:lpstr>
      <vt:lpstr>Prezentace aplikace PowerPoint</vt:lpstr>
      <vt:lpstr>Hlasovat něco, prohlasovat něco </vt:lpstr>
      <vt:lpstr>Prezentace aplikace PowerPoint</vt:lpstr>
      <vt:lpstr>Specialista na/pro </vt:lpstr>
      <vt:lpstr>IV. Předložky</vt:lpstr>
      <vt:lpstr>mimo vs. kromě</vt:lpstr>
      <vt:lpstr>U příležitosti</vt:lpstr>
      <vt:lpstr>vzít do úvahy</vt:lpstr>
      <vt:lpstr>V. Další nesprávné jevy</vt:lpstr>
      <vt:lpstr>s tím, že/aby </vt:lpstr>
      <vt:lpstr>potažmo</vt:lpstr>
      <vt:lpstr>znát vs. vědět</vt:lpstr>
      <vt:lpstr>Běžně v „marketingové“, reklamní  korespondenci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Vazby sloves,  předložky ve větě, postavení slov ve větě atd.</dc:title>
  <dc:creator>JmenoSiNepamatuju</dc:creator>
  <cp:lastModifiedBy>sch0005</cp:lastModifiedBy>
  <cp:revision>52</cp:revision>
  <dcterms:created xsi:type="dcterms:W3CDTF">2017-12-05T09:25:10Z</dcterms:created>
  <dcterms:modified xsi:type="dcterms:W3CDTF">2021-04-28T18:38:45Z</dcterms:modified>
</cp:coreProperties>
</file>