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39" r:id="rId3"/>
    <p:sldId id="333" r:id="rId4"/>
    <p:sldId id="334" r:id="rId5"/>
    <p:sldId id="335" r:id="rId6"/>
    <p:sldId id="336" r:id="rId7"/>
    <p:sldId id="347" r:id="rId8"/>
    <p:sldId id="338" r:id="rId9"/>
    <p:sldId id="340" r:id="rId10"/>
    <p:sldId id="341" r:id="rId11"/>
    <p:sldId id="328" r:id="rId12"/>
    <p:sldId id="330" r:id="rId13"/>
    <p:sldId id="346" r:id="rId14"/>
    <p:sldId id="332" r:id="rId15"/>
    <p:sldId id="348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617A76-4715-0072-9923-08769C55E5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B7C8017-E154-F593-B397-2A5101457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3B064D-EE54-95C8-BAE9-6DDB3121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EDD-7B60-471C-91B1-87ED6FF9CE28}" type="datetimeFigureOut">
              <a:rPr lang="cs-CZ" smtClean="0"/>
              <a:t>31.03.2026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5641EB-DE31-B319-8352-3C9BC3EBB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AD8C880-7B7D-90AE-8503-680B801A2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01C3-ACD6-4F4D-A18E-896F1AFD4F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393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B2706D-2765-57CA-ACAB-0F8996FBB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EC004F6-4ABD-169F-FA96-62CBD6427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A5E7BB-F002-7F00-941A-52B192F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EDD-7B60-471C-91B1-87ED6FF9CE28}" type="datetimeFigureOut">
              <a:rPr lang="cs-CZ" smtClean="0"/>
              <a:t>31.03.2026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A3F6DD-77BA-739E-21C5-592E08A8C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AAFC54-C9C6-855A-9EBB-EDD54D692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01C3-ACD6-4F4D-A18E-896F1AFD4F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6980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0119AAD-A3D0-2CF8-3BAA-4BEA7ABEFD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06B6F0D-2078-2128-FD72-B28E5D2A78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754DA1-32D2-50E3-21E0-4B0376546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EDD-7B60-471C-91B1-87ED6FF9CE28}" type="datetimeFigureOut">
              <a:rPr lang="cs-CZ" smtClean="0"/>
              <a:t>31.03.2026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EF36CB-53B7-28D7-2D48-14D16C7AB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0BE2315-CDA5-8A13-8576-A93614DBB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01C3-ACD6-4F4D-A18E-896F1AFD4F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4339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FBD6B2-D4AC-63B8-BE48-F9EBE5EDF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72272E-354D-42B8-613A-994ABB5A6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B37DCF-673F-44DA-7CF3-41361E97B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EDD-7B60-471C-91B1-87ED6FF9CE28}" type="datetimeFigureOut">
              <a:rPr lang="cs-CZ" smtClean="0"/>
              <a:t>31.03.2026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DF0F18C-111A-8D3C-6128-7088049E0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9AE819-86CB-40DA-5413-DBF8B99BF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01C3-ACD6-4F4D-A18E-896F1AFD4F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7119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108044-0A39-8C79-9CBD-A6EF510D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0848C9C-A1A1-5BA5-EF56-C45AAB37EA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336D27-EE55-BFEC-7B04-DF5F9A612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EDD-7B60-471C-91B1-87ED6FF9CE28}" type="datetimeFigureOut">
              <a:rPr lang="cs-CZ" smtClean="0"/>
              <a:t>31.03.2026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11A90B-9223-D890-8F34-4E1B28351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98D0BEF-BC4C-3C7B-3706-AE9B59242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01C3-ACD6-4F4D-A18E-896F1AFD4F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7369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174215-69F4-49A5-075D-D209B2434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D7371D-8733-4B78-5DFB-20484B98B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56121AE-3D79-DAFB-A777-03D2B47B1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2C476C5-8F86-1FF9-E455-F059E3E1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EDD-7B60-471C-91B1-87ED6FF9CE28}" type="datetimeFigureOut">
              <a:rPr lang="cs-CZ" smtClean="0"/>
              <a:t>31.03.2026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BA98CB-C37B-39CD-BBC9-3EA3103B5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76DB10C-7CB3-BFAB-8BF4-FC70DF99D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01C3-ACD6-4F4D-A18E-896F1AFD4F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7047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319B62-0AFD-A1CE-FE2F-13994208B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AAD00A7-942E-C5A0-1AE3-23916FA13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DCC754C-14F9-1C43-8C50-5F19D07CA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18949AA-D0D0-C6C5-E33C-CF7083175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FD31551-B372-EA37-8103-A62716AD8D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93C0D61-F380-AE0C-07E2-9519AF1E7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EDD-7B60-471C-91B1-87ED6FF9CE28}" type="datetimeFigureOut">
              <a:rPr lang="cs-CZ" smtClean="0"/>
              <a:t>31.03.2026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5CF0531-DE59-A449-E17E-6E72540B5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7633C0C-939F-C58E-6D38-A402442C0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01C3-ACD6-4F4D-A18E-896F1AFD4F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3097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7D401F-FE01-5999-175C-2EB86E59D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8C9CD60-F3A6-5750-B91E-5B52F9D07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EDD-7B60-471C-91B1-87ED6FF9CE28}" type="datetimeFigureOut">
              <a:rPr lang="cs-CZ" smtClean="0"/>
              <a:t>31.03.2026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5D6AEBC-F511-AF6C-08D0-683E88198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7507B7D-048C-728B-2CA4-650A4033D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01C3-ACD6-4F4D-A18E-896F1AFD4F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3431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DAC7C9E-98F1-EA19-614B-657F3B826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EDD-7B60-471C-91B1-87ED6FF9CE28}" type="datetimeFigureOut">
              <a:rPr lang="cs-CZ" smtClean="0"/>
              <a:t>31.03.2026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184C459-7247-2026-4562-626644BDA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88D827F-5A7A-89FB-D26F-B8C96A285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01C3-ACD6-4F4D-A18E-896F1AFD4F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7619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B6B398-EBB1-D280-A96C-94D6A90A0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D70D09-7B55-E35B-9773-36AC44685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61C4148-9898-F42C-4EFD-88DE39541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18C914-D19A-AAEB-6726-66121B656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EDD-7B60-471C-91B1-87ED6FF9CE28}" type="datetimeFigureOut">
              <a:rPr lang="cs-CZ" smtClean="0"/>
              <a:t>31.03.2026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8126641-2F5A-AEB9-3160-9331BFCCB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925C75-C3DB-3BF0-2536-909A5FB65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01C3-ACD6-4F4D-A18E-896F1AFD4F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1235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DC0E18-1584-16DE-4B14-15C862206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295609C-2BA6-D31A-F6F3-FBC1C7C311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A64EED1-6E61-9996-0972-73E388430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A00F134-7178-12A1-7BEC-67FE506C5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EDD-7B60-471C-91B1-87ED6FF9CE28}" type="datetimeFigureOut">
              <a:rPr lang="cs-CZ" smtClean="0"/>
              <a:t>31.03.2026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F9A22F-7713-CC2D-12C5-8863EE17D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0A77C9C-E54A-C9FE-D594-A0305509F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601C3-ACD6-4F4D-A18E-896F1AFD4F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4974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9255576-69E2-8716-EAE2-D1A1385BD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E4B32D6-7FEA-AD82-AC91-AE68F5B893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E6FCEF-55EB-9119-28C5-2A90835A18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3EAEDD-7B60-471C-91B1-87ED6FF9CE28}" type="datetimeFigureOut">
              <a:rPr lang="cs-CZ" smtClean="0"/>
              <a:t>31.03.2026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F83672-FB70-6F1C-C227-787AD2E65B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B018558-EFBC-ECE3-F4E7-E27B39A17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9601C3-ACD6-4F4D-A18E-896F1AFD4F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97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a2larm.cz/2019/06/v-plagiatorske-kauze-martina-kovare-nejde-jen-o-spatne-citace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19CF7B-E632-3F6E-52D3-2F0A75D079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Etika a kvalita v kvalitativním výzkumu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875BD78-20C6-0324-7AA5-425EE62C67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Kvalitativní výzkum</a:t>
            </a:r>
          </a:p>
          <a:p>
            <a:r>
              <a:rPr lang="cs-CZ" dirty="0"/>
              <a:t>1. 4. 2026</a:t>
            </a:r>
          </a:p>
          <a:p>
            <a:r>
              <a:rPr lang="cs-CZ" dirty="0"/>
              <a:t>Eva M. Hejzlarová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5966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9E19630-4B7D-1BCB-BA86-6206ECA79C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Kvalita v kvalitativním výzkumu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F38B7A6-8E01-09C1-B4B1-DFD12C9326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2988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EEEEE9-50DB-1AE0-F264-C36F3B2C6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Kvalita v kvalitativním výzkumu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A13522-9024-BDE8-20CD-29AA266A3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Souladnost ontologických a epistemologických východisek, cílů, výzkumných otázek, designu, sběru dat a jejich interpretce, přiléhavost dané situaci, ideálně i komunikace s teorií</a:t>
            </a:r>
          </a:p>
          <a:p>
            <a:r>
              <a:rPr lang="cs-CZ" dirty="0"/>
              <a:t>Kritéria kvality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chemeClr val="accent1"/>
                </a:solidFill>
              </a:rPr>
              <a:t>Je objektivita kritériem kvality u kvalitativního výzkumu?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8927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330110-E349-9802-3B7B-D2F7BCC26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Kvalita ve výzkumu</a:t>
            </a:r>
            <a:endParaRPr lang="en-GB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ECB7150-F6CE-1786-6FDA-A4902FB8611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/>
              <a:t>Kvantitativní výzkum (pozitivistická tradice)</a:t>
            </a:r>
          </a:p>
          <a:p>
            <a:endParaRPr lang="cs-CZ" dirty="0"/>
          </a:p>
          <a:p>
            <a:r>
              <a:rPr lang="cs-CZ" dirty="0"/>
              <a:t>Objektivita (nezávislost na výzkumníkovi)</a:t>
            </a:r>
          </a:p>
          <a:p>
            <a:endParaRPr lang="cs-CZ" dirty="0"/>
          </a:p>
          <a:p>
            <a:r>
              <a:rPr lang="cs-CZ" dirty="0"/>
              <a:t>Validita (měříme, to co chceme měřit?)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Reliabilita (jsou výsledky měření za stejných podmínek shodné?)</a:t>
            </a:r>
          </a:p>
          <a:p>
            <a:endParaRPr lang="en-GB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819187A6-9351-B6B4-351F-69E755ED9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Kvalitativní výzkum (</a:t>
            </a:r>
            <a:r>
              <a:rPr lang="cs-CZ" b="1" dirty="0" err="1"/>
              <a:t>postpozitivistická</a:t>
            </a:r>
            <a:r>
              <a:rPr lang="cs-CZ" b="1" dirty="0"/>
              <a:t>, interpretativní tradice)</a:t>
            </a:r>
          </a:p>
          <a:p>
            <a:endParaRPr lang="cs-CZ" dirty="0"/>
          </a:p>
          <a:p>
            <a:r>
              <a:rPr lang="cs-CZ" dirty="0"/>
              <a:t>-</a:t>
            </a:r>
          </a:p>
          <a:p>
            <a:endParaRPr lang="cs-CZ" dirty="0"/>
          </a:p>
          <a:p>
            <a:endParaRPr lang="cs-CZ" sz="1700" dirty="0"/>
          </a:p>
          <a:p>
            <a:r>
              <a:rPr lang="cs-CZ" dirty="0"/>
              <a:t>Validita / pravdivost a platnost výzkumu – procesu i výsledků; pochopení fenoménu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Reliabilita / kdy a za jakých okolností jsou závěry platné i pro jiné situace?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8234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AFB1E7-48CB-5874-CA8A-18015D53A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Kritéria kvality v </a:t>
            </a:r>
            <a:r>
              <a:rPr lang="cs-CZ" dirty="0" err="1"/>
              <a:t>postpozitivistickém</a:t>
            </a:r>
            <a:r>
              <a:rPr lang="cs-CZ" dirty="0"/>
              <a:t> přístupu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D9E61E-2A80-7D03-F7BD-6369B328F4D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Důvěryhodnost</a:t>
            </a:r>
            <a:r>
              <a:rPr lang="cs-CZ" dirty="0"/>
              <a:t> (vnitřní validita)</a:t>
            </a:r>
          </a:p>
          <a:p>
            <a:pPr lvl="1"/>
            <a:r>
              <a:rPr lang="cs-CZ" dirty="0" err="1"/>
              <a:t>Member-checking</a:t>
            </a:r>
            <a:r>
              <a:rPr lang="cs-CZ" dirty="0"/>
              <a:t> (nesnímá z výzkumníka odpovědnost)</a:t>
            </a:r>
          </a:p>
          <a:p>
            <a:pPr lvl="1"/>
            <a:r>
              <a:rPr lang="cs-CZ" dirty="0"/>
              <a:t>Peer-auditing (závěry výzkumu, více „nová“ témata), reflexe kolegů</a:t>
            </a:r>
          </a:p>
          <a:p>
            <a:pPr lvl="1"/>
            <a:r>
              <a:rPr lang="cs-CZ" dirty="0"/>
              <a:t>Výběr účastníků výzkumu</a:t>
            </a:r>
          </a:p>
          <a:p>
            <a:pPr lvl="1"/>
            <a:r>
              <a:rPr lang="cs-CZ" dirty="0"/>
              <a:t>Metoda systematického porovnávání a analýza deviantních případů</a:t>
            </a:r>
          </a:p>
          <a:p>
            <a:pPr lvl="1"/>
            <a:r>
              <a:rPr lang="cs-CZ" dirty="0"/>
              <a:t>Přímé citace</a:t>
            </a:r>
          </a:p>
          <a:p>
            <a:endParaRPr lang="en-GB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4E9EC55-FB5C-ACA6-DCFA-BB9EA22A346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Přenositelnost</a:t>
            </a:r>
            <a:r>
              <a:rPr lang="cs-CZ" dirty="0"/>
              <a:t> (vnější validita)</a:t>
            </a:r>
          </a:p>
          <a:p>
            <a:pPr lvl="1"/>
            <a:r>
              <a:rPr lang="cs-CZ" dirty="0"/>
              <a:t>Reflexe subjektivity</a:t>
            </a:r>
          </a:p>
          <a:p>
            <a:pPr lvl="1"/>
            <a:r>
              <a:rPr lang="cs-CZ" dirty="0"/>
              <a:t>Limity výzkumu</a:t>
            </a:r>
          </a:p>
          <a:p>
            <a:pPr lvl="1"/>
            <a:endParaRPr lang="cs-CZ" dirty="0"/>
          </a:p>
          <a:p>
            <a:r>
              <a:rPr lang="cs-CZ" b="1" dirty="0"/>
              <a:t>Spolehlivost</a:t>
            </a:r>
            <a:r>
              <a:rPr lang="cs-CZ" dirty="0"/>
              <a:t> (reliabilita)</a:t>
            </a:r>
          </a:p>
          <a:p>
            <a:pPr lvl="1"/>
            <a:r>
              <a:rPr lang="cs-CZ" dirty="0"/>
              <a:t>Konzistence otázek</a:t>
            </a:r>
          </a:p>
          <a:p>
            <a:pPr lvl="1"/>
            <a:r>
              <a:rPr lang="cs-CZ" dirty="0"/>
              <a:t>Přepis nahrávek rozhovoru</a:t>
            </a:r>
          </a:p>
          <a:p>
            <a:pPr lvl="1"/>
            <a:r>
              <a:rPr lang="cs-CZ" dirty="0"/>
              <a:t>Konzistence při kódování (dvojité kódování)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9184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DF185F-48A0-BDFD-33E6-03E5EE18E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Kritéria kvality v interpretativním přístupu</a:t>
            </a:r>
            <a:endParaRPr lang="en-GB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0CF26783-A849-9FFE-781A-EAF231D56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Důvěryhodnost</a:t>
            </a:r>
            <a:r>
              <a:rPr lang="cs-CZ" dirty="0"/>
              <a:t> (</a:t>
            </a:r>
            <a:r>
              <a:rPr lang="cs-CZ" dirty="0" err="1"/>
              <a:t>trustworthiness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Zahuštěný popis</a:t>
            </a:r>
          </a:p>
          <a:p>
            <a:r>
              <a:rPr lang="cs-CZ" dirty="0"/>
              <a:t>Reflexivita</a:t>
            </a:r>
          </a:p>
          <a:p>
            <a:r>
              <a:rPr lang="cs-CZ" dirty="0"/>
              <a:t>Triangulace</a:t>
            </a:r>
          </a:p>
          <a:p>
            <a:r>
              <a:rPr lang="cs-CZ" dirty="0"/>
              <a:t>Audit</a:t>
            </a:r>
          </a:p>
          <a:p>
            <a:r>
              <a:rPr lang="cs-CZ" dirty="0"/>
              <a:t>„Negative case </a:t>
            </a:r>
            <a:r>
              <a:rPr lang="cs-CZ" dirty="0" err="1"/>
              <a:t>analysis</a:t>
            </a:r>
            <a:r>
              <a:rPr lang="cs-CZ" dirty="0"/>
              <a:t>“</a:t>
            </a:r>
          </a:p>
          <a:p>
            <a:r>
              <a:rPr lang="cs-CZ" dirty="0"/>
              <a:t>„</a:t>
            </a:r>
            <a:r>
              <a:rPr lang="cs-CZ" dirty="0" err="1"/>
              <a:t>Member-checking</a:t>
            </a:r>
            <a:r>
              <a:rPr lang="cs-CZ" dirty="0"/>
              <a:t>“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859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33E223-F8DE-BAA7-CA90-0CD2A9128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0C6787-0FC9-B5BE-74B1-467D4B7B4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Domácí úkol:</a:t>
            </a:r>
          </a:p>
          <a:p>
            <a:pPr marL="514350" indent="-514350">
              <a:buAutoNum type="arabicParenR"/>
            </a:pPr>
            <a:r>
              <a:rPr lang="cs-CZ" dirty="0">
                <a:solidFill>
                  <a:schemeClr val="accent1"/>
                </a:solidFill>
              </a:rPr>
              <a:t>Přečtěte si 5 rozhovorů (výběr je na vás), které se týkají tématu, kterým se zabýváte i Vy a pořiďte si z nich výpisky/zápisky.</a:t>
            </a:r>
          </a:p>
          <a:p>
            <a:pPr marL="457200" lvl="1" indent="0">
              <a:buNone/>
            </a:pPr>
            <a:r>
              <a:rPr lang="cs-CZ" dirty="0">
                <a:solidFill>
                  <a:schemeClr val="accent1"/>
                </a:solidFill>
              </a:rPr>
              <a:t>Forma není pevně daná, jde o to přečíst si rozhovory a zaznamenat, co se v nich opakuje, obraz/metaforu/moment, který vás zaujal a chtěli byste ho prozkoumat blíže (může jich být i víc). Označte prosím, jaké přepisy jste četli. Rozsah cca 1 normostrana. Jde o přípravu na analýzu.</a:t>
            </a:r>
          </a:p>
          <a:p>
            <a:pPr marL="514350" indent="-514350">
              <a:buAutoNum type="arabicParenR"/>
            </a:pPr>
            <a:endParaRPr lang="cs-CZ" dirty="0">
              <a:solidFill>
                <a:schemeClr val="accent1"/>
              </a:solidFill>
            </a:endParaRPr>
          </a:p>
          <a:p>
            <a:pPr marL="514350" indent="-514350">
              <a:buAutoNum type="arabicParenR"/>
            </a:pPr>
            <a:r>
              <a:rPr lang="cs-CZ" dirty="0">
                <a:solidFill>
                  <a:schemeClr val="accent1"/>
                </a:solidFill>
              </a:rPr>
              <a:t>Přečtěte si kap. Analýza v kvalitativním výzkumu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3529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A14030-1C72-3C17-4698-58CDB8D9C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Minitest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E4EE5C-E49D-803C-E268-E68F5DD54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9855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272B9B-5E49-CC74-3B35-C716AAA53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BA8B25-FB5A-1412-3323-F8D5327EF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Etika</a:t>
            </a:r>
            <a:r>
              <a:rPr lang="cs-CZ" dirty="0"/>
              <a:t> (z řeckého </a:t>
            </a:r>
            <a:r>
              <a:rPr lang="cs-CZ" dirty="0" err="1"/>
              <a:t>ethos</a:t>
            </a:r>
            <a:r>
              <a:rPr lang="cs-CZ" dirty="0"/>
              <a:t> – mrav), nebo též teorie morálky je filozofická disciplína, která se zabývá zkoumáním mravní dimenze skutečnosti.</a:t>
            </a:r>
          </a:p>
          <a:p>
            <a:endParaRPr lang="cs-CZ" dirty="0"/>
          </a:p>
          <a:p>
            <a:r>
              <a:rPr lang="cs-CZ" dirty="0"/>
              <a:t>Etické aspekty výzkumu se řeší zejména ve výzkumu zahrnujícím živé bytosti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4041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FF1379-E3D2-9234-005A-80CDCF0D6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 jako horizontální téma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7259B0-06E9-C4FE-E656-67C368A67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Důležité pro všechny fáze výzkumu</a:t>
            </a:r>
          </a:p>
          <a:p>
            <a:pPr lvl="1"/>
            <a:r>
              <a:rPr lang="cs-CZ" dirty="0"/>
              <a:t>Zadavatel výzkumu</a:t>
            </a:r>
          </a:p>
          <a:p>
            <a:pPr lvl="1"/>
            <a:r>
              <a:rPr lang="cs-CZ" dirty="0"/>
              <a:t>Cíl výzkumu</a:t>
            </a:r>
          </a:p>
          <a:p>
            <a:pPr lvl="1"/>
            <a:r>
              <a:rPr lang="cs-CZ" dirty="0"/>
              <a:t>Metody sběru dat – bezpečí účastníků/</a:t>
            </a:r>
            <a:r>
              <a:rPr lang="cs-CZ" dirty="0" err="1"/>
              <a:t>ic</a:t>
            </a:r>
            <a:r>
              <a:rPr lang="cs-CZ" dirty="0"/>
              <a:t> výzkumu</a:t>
            </a:r>
          </a:p>
          <a:p>
            <a:pPr lvl="1"/>
            <a:r>
              <a:rPr lang="cs-CZ" dirty="0"/>
              <a:t>Interpretace dat </a:t>
            </a:r>
          </a:p>
          <a:p>
            <a:pPr lvl="1"/>
            <a:r>
              <a:rPr lang="cs-CZ" dirty="0"/>
              <a:t>Publikace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Výzkumný tým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5899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A0F046-A953-2A94-5A8D-0761869BE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 ve společenskovědním výzkumu obecně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A1753B-FAF2-5B40-1CC3-66CACF5CF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Svoboda výzkumu a odpovědnost</a:t>
            </a:r>
          </a:p>
          <a:p>
            <a:r>
              <a:rPr lang="cs-CZ" dirty="0"/>
              <a:t>Respektování názorové plurality a tolerance </a:t>
            </a:r>
          </a:p>
          <a:p>
            <a:r>
              <a:rPr lang="cs-CZ" dirty="0"/>
              <a:t>Respektování lidské důstojnosti a autonomie při výzkumu </a:t>
            </a:r>
          </a:p>
          <a:p>
            <a:r>
              <a:rPr lang="cs-CZ" dirty="0"/>
              <a:t>Transparentnost </a:t>
            </a:r>
          </a:p>
          <a:p>
            <a:r>
              <a:rPr lang="cs-CZ" dirty="0"/>
              <a:t>Solidarita a spolupráce ve výzkumu </a:t>
            </a:r>
          </a:p>
          <a:p>
            <a:r>
              <a:rPr lang="cs-CZ" dirty="0"/>
              <a:t>Prospěšnost a nepoškozování, každé riziko výzkumu musí být vyváženo přínosem</a:t>
            </a:r>
          </a:p>
          <a:p>
            <a:endParaRPr lang="cs-CZ" dirty="0"/>
          </a:p>
          <a:p>
            <a:r>
              <a:rPr lang="cs-CZ" dirty="0"/>
              <a:t>Těsně provázáno s tématem kvality výzkumu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4139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9BADDF-C7F4-8663-C34D-5692BF70F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 ve výzkumu ve vztahu k „respondentům/</a:t>
            </a:r>
            <a:r>
              <a:rPr lang="cs-CZ" dirty="0" err="1"/>
              <a:t>kám</a:t>
            </a:r>
            <a:r>
              <a:rPr lang="cs-CZ" dirty="0"/>
              <a:t>“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206BA3-3035-0165-8443-6044EC3C6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Procesní etika</a:t>
            </a:r>
            <a:endParaRPr lang="cs-CZ" dirty="0"/>
          </a:p>
          <a:p>
            <a:r>
              <a:rPr lang="cs-CZ" dirty="0"/>
              <a:t>Důvěrnost (anonymizace)</a:t>
            </a:r>
          </a:p>
          <a:p>
            <a:r>
              <a:rPr lang="cs-CZ" dirty="0"/>
              <a:t>Poučený/informovaný souhlas</a:t>
            </a:r>
          </a:p>
          <a:p>
            <a:r>
              <a:rPr lang="cs-CZ" dirty="0"/>
              <a:t>Zpřístupnění práce účastníkům/</a:t>
            </a:r>
            <a:r>
              <a:rPr lang="cs-CZ" dirty="0" err="1"/>
              <a:t>icím</a:t>
            </a:r>
            <a:r>
              <a:rPr lang="cs-CZ" dirty="0"/>
              <a:t> výzkumu</a:t>
            </a:r>
          </a:p>
          <a:p>
            <a:endParaRPr lang="cs-CZ" dirty="0"/>
          </a:p>
          <a:p>
            <a:r>
              <a:rPr lang="cs-CZ" dirty="0"/>
              <a:t>U „zranitelných“ skupin (</a:t>
            </a:r>
            <a:r>
              <a:rPr lang="cs-CZ" dirty="0" err="1"/>
              <a:t>vulnerable</a:t>
            </a:r>
            <a:r>
              <a:rPr lang="cs-CZ" dirty="0"/>
              <a:t>) jde také o zajištění toho, že se jejich stav výzkumem nezhorší</a:t>
            </a:r>
          </a:p>
          <a:p>
            <a:pPr marL="0" indent="0">
              <a:buNone/>
            </a:pPr>
            <a:r>
              <a:rPr lang="cs-CZ" b="1" dirty="0"/>
              <a:t>Situační etika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265462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738E74-298A-910D-1327-5BEA8950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Handout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2816EC-545B-415E-78B7-683A70A48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5456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A917F1-41F4-CDC1-1564-F4CFBCFAD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Eticky sporné výzkumy v </a:t>
            </a:r>
            <a:r>
              <a:rPr lang="cs-CZ" dirty="0" err="1"/>
              <a:t>sociálněvědním</a:t>
            </a:r>
            <a:r>
              <a:rPr lang="cs-CZ" dirty="0"/>
              <a:t> výzkumu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33DD13-066E-2C2A-2FC5-3887BC72C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31"/>
            <a:ext cx="10515600" cy="2436747"/>
          </a:xfrm>
        </p:spPr>
        <p:txBody>
          <a:bodyPr>
            <a:normAutofit/>
          </a:bodyPr>
          <a:lstStyle/>
          <a:p>
            <a:r>
              <a:rPr lang="cs-CZ" i="0" dirty="0">
                <a:solidFill>
                  <a:srgbClr val="000000"/>
                </a:solidFill>
                <a:effectLst/>
              </a:rPr>
              <a:t>Philipp George </a:t>
            </a:r>
            <a:r>
              <a:rPr lang="cs-CZ" i="0" dirty="0" err="1">
                <a:solidFill>
                  <a:srgbClr val="000000"/>
                </a:solidFill>
                <a:effectLst/>
              </a:rPr>
              <a:t>Zimbardo</a:t>
            </a:r>
            <a:r>
              <a:rPr lang="cs-CZ" i="0" dirty="0">
                <a:solidFill>
                  <a:srgbClr val="000000"/>
                </a:solidFill>
                <a:effectLst/>
              </a:rPr>
              <a:t> – Stanford </a:t>
            </a:r>
            <a:r>
              <a:rPr lang="cs-CZ" i="0" dirty="0" err="1">
                <a:solidFill>
                  <a:srgbClr val="000000"/>
                </a:solidFill>
                <a:effectLst/>
              </a:rPr>
              <a:t>prison</a:t>
            </a:r>
            <a:r>
              <a:rPr lang="cs-CZ" i="0" dirty="0">
                <a:solidFill>
                  <a:srgbClr val="000000"/>
                </a:solidFill>
                <a:effectLst/>
              </a:rPr>
              <a:t> experiment (1971)</a:t>
            </a:r>
          </a:p>
          <a:p>
            <a:r>
              <a:rPr lang="en-GB" i="0" dirty="0">
                <a:solidFill>
                  <a:srgbClr val="000000"/>
                </a:solidFill>
                <a:effectLst/>
              </a:rPr>
              <a:t>Robert Allan „Laud“ Humphreys</a:t>
            </a:r>
            <a:r>
              <a:rPr lang="cs-CZ" i="0" dirty="0">
                <a:solidFill>
                  <a:srgbClr val="000000"/>
                </a:solidFill>
                <a:effectLst/>
              </a:rPr>
              <a:t> – </a:t>
            </a:r>
            <a:r>
              <a:rPr lang="cs-CZ" i="0" dirty="0" err="1">
                <a:solidFill>
                  <a:srgbClr val="000000"/>
                </a:solidFill>
                <a:effectLst/>
              </a:rPr>
              <a:t>Tearoom</a:t>
            </a:r>
            <a:r>
              <a:rPr lang="cs-CZ" i="0" dirty="0">
                <a:solidFill>
                  <a:srgbClr val="000000"/>
                </a:solidFill>
                <a:effectLst/>
              </a:rPr>
              <a:t> </a:t>
            </a:r>
            <a:r>
              <a:rPr lang="cs-CZ" i="0" dirty="0" err="1">
                <a:solidFill>
                  <a:srgbClr val="000000"/>
                </a:solidFill>
                <a:effectLst/>
              </a:rPr>
              <a:t>trade</a:t>
            </a:r>
            <a:r>
              <a:rPr lang="cs-CZ" i="0" dirty="0">
                <a:solidFill>
                  <a:srgbClr val="000000"/>
                </a:solidFill>
                <a:effectLst/>
              </a:rPr>
              <a:t> (60. léta)</a:t>
            </a:r>
          </a:p>
          <a:p>
            <a:endParaRPr lang="cs-CZ" dirty="0">
              <a:solidFill>
                <a:srgbClr val="000000"/>
              </a:solidFill>
            </a:endParaRPr>
          </a:p>
        </p:txBody>
      </p:sp>
      <p:pic>
        <p:nvPicPr>
          <p:cNvPr id="1026" name="Picture 2" descr="BBC World Service - Witness History, The Stanford Prison Experiment">
            <a:extLst>
              <a:ext uri="{FF2B5EF4-FFF2-40B4-BE49-F238E27FC236}">
                <a16:creationId xmlns:a16="http://schemas.microsoft.com/office/drawing/2014/main" id="{03169553-93C4-AD3C-F270-F5976C691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75" y="3577141"/>
            <a:ext cx="5183525" cy="291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earoom Trade - Wikipedia">
            <a:extLst>
              <a:ext uri="{FF2B5EF4-FFF2-40B4-BE49-F238E27FC236}">
                <a16:creationId xmlns:a16="http://schemas.microsoft.com/office/drawing/2014/main" id="{0D02F0C0-30ED-5783-44F2-B3FEDBD4A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6602" y="3138969"/>
            <a:ext cx="2207198" cy="335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340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924E73-BA6A-55F3-24E6-ABA029B32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Aktuální etické výzvy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DA0B21-12C9-AAFC-4272-DCDD5863D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rgbClr val="000000"/>
                </a:solidFill>
              </a:rPr>
              <a:t>Informovanost účastníků (formální, nebo skutečná?)</a:t>
            </a:r>
          </a:p>
          <a:p>
            <a:r>
              <a:rPr lang="cs-CZ" dirty="0">
                <a:solidFill>
                  <a:srgbClr val="000000"/>
                </a:solidFill>
              </a:rPr>
              <a:t>Výzkum se zranitelnými lidmi (zajištění podpory, minimalizace rizik, exploatace, manipulace)</a:t>
            </a:r>
          </a:p>
          <a:p>
            <a:r>
              <a:rPr lang="cs-CZ" dirty="0">
                <a:solidFill>
                  <a:srgbClr val="000000"/>
                </a:solidFill>
              </a:rPr>
              <a:t>Online výzkum (</a:t>
            </a:r>
            <a:r>
              <a:rPr lang="cs-CZ" dirty="0" err="1">
                <a:solidFill>
                  <a:srgbClr val="000000"/>
                </a:solidFill>
              </a:rPr>
              <a:t>lurking</a:t>
            </a:r>
            <a:r>
              <a:rPr lang="cs-CZ" dirty="0">
                <a:solidFill>
                  <a:srgbClr val="000000"/>
                </a:solidFill>
              </a:rPr>
              <a:t> – pozorování online komunit bez jejich vědomí; „veřejnost“ obsahu na internetu)</a:t>
            </a:r>
          </a:p>
          <a:p>
            <a:r>
              <a:rPr lang="cs-CZ" dirty="0">
                <a:solidFill>
                  <a:srgbClr val="000000"/>
                </a:solidFill>
              </a:rPr>
              <a:t>AI ve výzkumu </a:t>
            </a:r>
          </a:p>
          <a:p>
            <a:r>
              <a:rPr lang="cs-CZ" dirty="0">
                <a:solidFill>
                  <a:srgbClr val="000000"/>
                </a:solidFill>
              </a:rPr>
              <a:t>Participativní vs. „extraktivní“ výzkum</a:t>
            </a:r>
          </a:p>
          <a:p>
            <a:r>
              <a:rPr lang="cs-CZ" dirty="0">
                <a:solidFill>
                  <a:srgbClr val="000000"/>
                </a:solidFill>
              </a:rPr>
              <a:t>Instrumentalizace výzkumu</a:t>
            </a:r>
          </a:p>
          <a:p>
            <a:endParaRPr lang="cs-CZ" dirty="0">
              <a:solidFill>
                <a:srgbClr val="000000"/>
              </a:solidFill>
            </a:endParaRPr>
          </a:p>
          <a:p>
            <a:pPr lvl="1"/>
            <a:r>
              <a:rPr lang="cs-CZ" dirty="0">
                <a:solidFill>
                  <a:srgbClr val="000000"/>
                </a:solidFill>
              </a:rPr>
              <a:t>Plagiáty (např. kauza Kovář - </a:t>
            </a:r>
            <a:r>
              <a:rPr lang="cs-CZ" dirty="0">
                <a:solidFill>
                  <a:srgbClr val="000000"/>
                </a:solidFill>
                <a:hlinkClick r:id="rId2"/>
              </a:rPr>
              <a:t>https://a2larm.cz/2019/06/v-</a:t>
            </a:r>
            <a:r>
              <a:rPr lang="cs-CZ" dirty="0" err="1">
                <a:solidFill>
                  <a:srgbClr val="000000"/>
                </a:solidFill>
                <a:hlinkClick r:id="rId2"/>
              </a:rPr>
              <a:t>plagiatorske</a:t>
            </a:r>
            <a:r>
              <a:rPr lang="cs-CZ" dirty="0">
                <a:solidFill>
                  <a:srgbClr val="000000"/>
                </a:solidFill>
                <a:hlinkClick r:id="rId2"/>
              </a:rPr>
              <a:t>-kauze-</a:t>
            </a:r>
            <a:r>
              <a:rPr lang="cs-CZ" dirty="0" err="1">
                <a:solidFill>
                  <a:srgbClr val="000000"/>
                </a:solidFill>
                <a:hlinkClick r:id="rId2"/>
              </a:rPr>
              <a:t>martina</a:t>
            </a:r>
            <a:r>
              <a:rPr lang="cs-CZ" dirty="0">
                <a:solidFill>
                  <a:srgbClr val="000000"/>
                </a:solidFill>
                <a:hlinkClick r:id="rId2"/>
              </a:rPr>
              <a:t>-</a:t>
            </a:r>
            <a:r>
              <a:rPr lang="cs-CZ" dirty="0" err="1">
                <a:solidFill>
                  <a:srgbClr val="000000"/>
                </a:solidFill>
                <a:hlinkClick r:id="rId2"/>
              </a:rPr>
              <a:t>kovare</a:t>
            </a:r>
            <a:r>
              <a:rPr lang="cs-CZ" dirty="0">
                <a:solidFill>
                  <a:srgbClr val="000000"/>
                </a:solidFill>
                <a:hlinkClick r:id="rId2"/>
              </a:rPr>
              <a:t>-nejde-jen-o-</a:t>
            </a:r>
            <a:r>
              <a:rPr lang="cs-CZ" dirty="0" err="1">
                <a:solidFill>
                  <a:srgbClr val="000000"/>
                </a:solidFill>
                <a:hlinkClick r:id="rId2"/>
              </a:rPr>
              <a:t>spatne</a:t>
            </a:r>
            <a:r>
              <a:rPr lang="cs-CZ" dirty="0">
                <a:solidFill>
                  <a:srgbClr val="000000"/>
                </a:solidFill>
                <a:hlinkClick r:id="rId2"/>
              </a:rPr>
              <a:t>-citace/</a:t>
            </a:r>
            <a:r>
              <a:rPr lang="cs-CZ" dirty="0">
                <a:solidFill>
                  <a:srgbClr val="000000"/>
                </a:solidFill>
              </a:rPr>
              <a:t>)</a:t>
            </a:r>
            <a:endParaRPr lang="en-GB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724268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586</Words>
  <Application>Microsoft Office PowerPoint</Application>
  <PresentationFormat>Širokoúhlá obrazovka</PresentationFormat>
  <Paragraphs>105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Motiv Office</vt:lpstr>
      <vt:lpstr>Etika a kvalita v kvalitativním výzkumu</vt:lpstr>
      <vt:lpstr>Minitest</vt:lpstr>
      <vt:lpstr>Etika</vt:lpstr>
      <vt:lpstr>Etika jako horizontální téma</vt:lpstr>
      <vt:lpstr>Etika ve společenskovědním výzkumu obecně</vt:lpstr>
      <vt:lpstr>Etika ve výzkumu ve vztahu k „respondentům/kám“</vt:lpstr>
      <vt:lpstr>Handout</vt:lpstr>
      <vt:lpstr>Eticky sporné výzkumy v sociálněvědním výzkumu</vt:lpstr>
      <vt:lpstr>Aktuální etické výzvy</vt:lpstr>
      <vt:lpstr>Kvalita v kvalitativním výzkumu</vt:lpstr>
      <vt:lpstr>Kvalita v kvalitativním výzkumu</vt:lpstr>
      <vt:lpstr>Kvalita ve výzkumu</vt:lpstr>
      <vt:lpstr>Kritéria kvality v postpozitivistickém přístupu</vt:lpstr>
      <vt:lpstr>Kritéria kvality v interpretativním přístupu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Eva Hejzlarová</dc:creator>
  <cp:lastModifiedBy>Eva Hejzlarová</cp:lastModifiedBy>
  <cp:revision>3</cp:revision>
  <dcterms:created xsi:type="dcterms:W3CDTF">2026-03-31T09:12:31Z</dcterms:created>
  <dcterms:modified xsi:type="dcterms:W3CDTF">2026-03-31T10:17:55Z</dcterms:modified>
</cp:coreProperties>
</file>