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3" r:id="rId5"/>
    <p:sldId id="261" r:id="rId6"/>
    <p:sldId id="262" r:id="rId7"/>
    <p:sldId id="264" r:id="rId8"/>
    <p:sldId id="265" r:id="rId9"/>
    <p:sldId id="266" r:id="rId10"/>
    <p:sldId id="267" r:id="rId11"/>
    <p:sldId id="257" r:id="rId12"/>
    <p:sldId id="25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01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100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09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21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54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35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48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39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88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01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79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5760E-5EDD-4862-B88C-F45046984B13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3A557-F9CF-416C-AFB5-04D6863B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90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46414" y="123651"/>
            <a:ext cx="10158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smtClean="0">
                <a:solidFill>
                  <a:srgbClr val="0070C0"/>
                </a:solidFill>
              </a:rPr>
              <a:t>Význam mikroskopie světelné mikroskopie</a:t>
            </a:r>
            <a:endParaRPr lang="cs-CZ" sz="2400" b="1">
              <a:solidFill>
                <a:srgbClr val="0070C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0821" y="585316"/>
            <a:ext cx="116045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smtClean="0"/>
              <a:t>1) </a:t>
            </a:r>
            <a:r>
              <a:rPr lang="cs-CZ" sz="2400" b="1" u="sng" smtClean="0"/>
              <a:t>Přímá diagnostika z klinického materiálu</a:t>
            </a:r>
            <a:r>
              <a:rPr lang="cs-CZ" sz="2400" u="sng" smtClean="0"/>
              <a:t>:  </a:t>
            </a:r>
          </a:p>
          <a:p>
            <a:endParaRPr lang="cs-CZ" sz="2400" smtClean="0"/>
          </a:p>
          <a:p>
            <a:r>
              <a:rPr lang="cs-CZ" sz="2400" b="1" smtClean="0"/>
              <a:t>Bakteriální</a:t>
            </a:r>
            <a:r>
              <a:rPr lang="cs-CZ" sz="2400" smtClean="0"/>
              <a:t>: aspirát (punktát) dutiny, abscesy, rány… – </a:t>
            </a:r>
            <a:r>
              <a:rPr lang="cs-CZ" sz="2400" b="1" smtClean="0"/>
              <a:t>pokud možná nabrat!!! </a:t>
            </a:r>
            <a:r>
              <a:rPr lang="cs-CZ" sz="2400" smtClean="0"/>
              <a:t>, mok, tkáně, sputum (akcent na kvalitu sputa – dostatek PMN), hemokultury….   </a:t>
            </a:r>
          </a:p>
          <a:p>
            <a:endParaRPr lang="cs-CZ" sz="2400" smtClean="0"/>
          </a:p>
          <a:p>
            <a:r>
              <a:rPr lang="cs-CZ" sz="2400" b="1" smtClean="0"/>
              <a:t>Houbové</a:t>
            </a:r>
            <a:r>
              <a:rPr lang="cs-CZ" sz="2400" smtClean="0"/>
              <a:t>: tkáň – KOH a nativ, calcofluor, dermatofyta</a:t>
            </a:r>
          </a:p>
          <a:p>
            <a:endParaRPr lang="cs-CZ" sz="2400" smtClean="0"/>
          </a:p>
          <a:p>
            <a:r>
              <a:rPr lang="cs-CZ" sz="2400" b="1" smtClean="0"/>
              <a:t>Parazitární</a:t>
            </a:r>
            <a:r>
              <a:rPr lang="cs-CZ" sz="2400" smtClean="0"/>
              <a:t>: </a:t>
            </a:r>
            <a:r>
              <a:rPr lang="cs-CZ" sz="2400" smtClean="0"/>
              <a:t>koproskopie – trofozoity/cysty </a:t>
            </a:r>
            <a:r>
              <a:rPr lang="cs-CZ" sz="2400" smtClean="0"/>
              <a:t>protozoí (Giemsa, Z-N), vajíčka helmintů (nativ)… </a:t>
            </a:r>
            <a:endParaRPr lang="cs-CZ" sz="2400" smtClean="0"/>
          </a:p>
          <a:p>
            <a:endParaRPr lang="cs-CZ" sz="2400" smtClean="0"/>
          </a:p>
          <a:p>
            <a:r>
              <a:rPr lang="cs-CZ" sz="2400" u="sng" smtClean="0"/>
              <a:t>2</a:t>
            </a:r>
            <a:r>
              <a:rPr lang="cs-CZ" sz="2400" u="sng" smtClean="0"/>
              <a:t>) „</a:t>
            </a:r>
            <a:r>
              <a:rPr lang="cs-CZ" sz="2400" b="1" u="sng" smtClean="0"/>
              <a:t>Nep</a:t>
            </a:r>
            <a:r>
              <a:rPr lang="cs-CZ" sz="2400" b="1" u="sng" smtClean="0"/>
              <a:t>římá diagnostika“ z klinického materiálu</a:t>
            </a:r>
            <a:r>
              <a:rPr lang="cs-CZ" sz="2400" u="sng" smtClean="0"/>
              <a:t>: </a:t>
            </a:r>
            <a:r>
              <a:rPr lang="cs-CZ" sz="2400" smtClean="0"/>
              <a:t>pokud negativní může být indícií zejména pro virovou nebo pokud hodně PMN pro mykoplazmovou infekci</a:t>
            </a:r>
          </a:p>
          <a:p>
            <a:endParaRPr lang="cs-CZ" sz="2400"/>
          </a:p>
          <a:p>
            <a:r>
              <a:rPr lang="cs-CZ" sz="2400" u="sng" smtClean="0"/>
              <a:t>3) </a:t>
            </a:r>
            <a:r>
              <a:rPr lang="cs-CZ" sz="2400" b="1" u="sng" smtClean="0"/>
              <a:t>Identifikace</a:t>
            </a:r>
            <a:r>
              <a:rPr lang="cs-CZ" sz="2400" u="sng" smtClean="0"/>
              <a:t>: </a:t>
            </a:r>
            <a:r>
              <a:rPr lang="cs-CZ" sz="2400" smtClean="0"/>
              <a:t>mikroskopie z kultury v případě „podezřelé“ identifikace (MALDI, biochemie)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28599" y="5478963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smtClean="0">
                <a:solidFill>
                  <a:srgbClr val="0070C0"/>
                </a:solidFill>
              </a:rPr>
              <a:t>Význam elektronové mikroskopie - omezený</a:t>
            </a:r>
            <a:endParaRPr lang="cs-CZ" sz="2400" b="1">
              <a:solidFill>
                <a:srgbClr val="0070C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28599" y="5857500"/>
            <a:ext cx="118290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/>
              <a:t>Příklady využití – </a:t>
            </a:r>
            <a:r>
              <a:rPr lang="cs-CZ" b="1" smtClean="0"/>
              <a:t>viry s typickou morfologií </a:t>
            </a:r>
            <a:r>
              <a:rPr lang="cs-CZ" smtClean="0"/>
              <a:t>např. stolice/rotaviry, sputum/adenoviry, mykoplazmata – „beztvará“ morfologie</a:t>
            </a:r>
          </a:p>
          <a:p>
            <a:endParaRPr lang="cs-CZ" smtClean="0"/>
          </a:p>
          <a:p>
            <a:r>
              <a:rPr lang="cs-CZ" sz="1400" i="1" smtClean="0"/>
              <a:t>Pozn: Mikroskopie v zástinu nebo fázový kontrast, nebo stříbření se používá na pozorování Treponemat přímo v klinickém mat. – special. laboratoře </a:t>
            </a:r>
            <a:endParaRPr lang="cs-CZ" sz="1400" i="1"/>
          </a:p>
        </p:txBody>
      </p:sp>
    </p:spTree>
    <p:extLst>
      <p:ext uri="{BB962C8B-B14F-4D97-AF65-F5344CB8AC3E}">
        <p14:creationId xmlns:p14="http://schemas.microsoft.com/office/powerpoint/2010/main" val="11157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4" y="655435"/>
            <a:ext cx="6007100" cy="44831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95993" y="51385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/>
              <a:t>Figure 2: Fluorescence microscopy by Calcofluor White Stain. Spore germination inhibition of T. rubrum on cover slips. ( A ) Control cells; ( B ) Treated with 125 μg/ml crude extract; ( C ) Treated with 62.5 μg/ml punicalagin; ( D ) Treated with 0.78 μg/ml Nystatin. Data correspond to one representative experiment out of three.</a:t>
            </a: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83" y="330257"/>
            <a:ext cx="3042436" cy="302808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024255" y="3358342"/>
            <a:ext cx="354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/>
              <a:t>Enterobius vermicularis (vajíčko), antivní prapát</a:t>
            </a:r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61" y="4110060"/>
            <a:ext cx="3485291" cy="227353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193961" y="6383591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/>
              <a:t>Giardia intestinalis (cysty) – nátěr/stolice, barvení lugol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653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430684" y="224444"/>
            <a:ext cx="3807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>
                <a:solidFill>
                  <a:srgbClr val="0070C0"/>
                </a:solidFill>
              </a:rPr>
              <a:t>Interpretace výsledků</a:t>
            </a:r>
            <a:endParaRPr lang="cs-CZ" sz="3200">
              <a:solidFill>
                <a:srgbClr val="0070C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3346" y="975361"/>
            <a:ext cx="113025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/>
              <a:t>NEVÝHODY</a:t>
            </a:r>
          </a:p>
          <a:p>
            <a:endParaRPr lang="cs-CZ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Relativně </a:t>
            </a:r>
            <a:r>
              <a:rPr lang="cs-CZ" b="1" smtClean="0"/>
              <a:t>nízká senzitivita </a:t>
            </a:r>
            <a:r>
              <a:rPr lang="cs-CZ" smtClean="0"/>
              <a:t>vyšetření – kolem </a:t>
            </a:r>
            <a:r>
              <a:rPr lang="cs-CZ" b="1" smtClean="0"/>
              <a:t>10</a:t>
            </a:r>
            <a:r>
              <a:rPr lang="cs-CZ" b="1" baseline="30000" smtClean="0"/>
              <a:t>5</a:t>
            </a:r>
            <a:r>
              <a:rPr lang="cs-CZ" b="1" smtClean="0"/>
              <a:t> mikrobiálních buněk </a:t>
            </a:r>
            <a:r>
              <a:rPr lang="cs-CZ" smtClean="0"/>
              <a:t>– pokud jde ale o </a:t>
            </a:r>
            <a:r>
              <a:rPr lang="cs-CZ" b="1" smtClean="0"/>
              <a:t>akutní infekci </a:t>
            </a:r>
            <a:r>
              <a:rPr lang="cs-CZ" smtClean="0"/>
              <a:t>(nezaléčenou ATB, organizmus nestihl bránit zejména PMN…) tak </a:t>
            </a:r>
            <a:r>
              <a:rPr lang="cs-CZ" b="1" smtClean="0"/>
              <a:t>původce většinou uvidíme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smtClean="0"/>
              <a:t>Nutný zkušený mikrobiolog, v případě Gramnegativních bakterií zanikají na červeném odkladu (každá tkáň se tak barví)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smtClean="0"/>
              <a:t>Neurčíme antibiogram přesně</a:t>
            </a:r>
          </a:p>
          <a:p>
            <a:endParaRPr lang="cs-CZ" b="1"/>
          </a:p>
          <a:p>
            <a:endParaRPr lang="cs-CZ" b="1" smtClean="0"/>
          </a:p>
          <a:p>
            <a:r>
              <a:rPr lang="cs-CZ" b="1" smtClean="0"/>
              <a:t>VÝHODY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smtClean="0"/>
              <a:t>Rychlé (rychlejší než PCR!)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smtClean="0"/>
              <a:t>Levné (dnes zautomatizované)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smtClean="0"/>
              <a:t>Zároveň informace nemikrobiologické </a:t>
            </a:r>
            <a:r>
              <a:rPr lang="cs-CZ" smtClean="0"/>
              <a:t>– zastoupení PMN, jiné buňky, stav postižené tkáně….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smtClean="0"/>
              <a:t>Lze navrhnout empirickou léčbu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195816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286" y="1401968"/>
            <a:ext cx="3202491" cy="254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35797" y="1485557"/>
            <a:ext cx="3202490" cy="237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7" name="Picture 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02" y="1071813"/>
            <a:ext cx="3180996" cy="320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 flipH="1">
            <a:off x="315883" y="35929"/>
            <a:ext cx="11504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smtClean="0"/>
              <a:t>Kvíz</a:t>
            </a:r>
            <a:endParaRPr lang="cs-CZ" sz="4000"/>
          </a:p>
        </p:txBody>
      </p:sp>
      <p:sp>
        <p:nvSpPr>
          <p:cNvPr id="11" name="TextovéPole 10"/>
          <p:cNvSpPr txBox="1"/>
          <p:nvPr/>
        </p:nvSpPr>
        <p:spPr>
          <a:xfrm rot="10800000">
            <a:off x="182880" y="6396335"/>
            <a:ext cx="1163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Odpověď: 1. Stafylokoky – aspirát/absces, 2. Clostridium (perfringes) – jaterní absces, 3. Mycobacterium (tuberculosis) – sputum, barvení Z-N , 4. Anaplasma (phagocytophilum) – krevní nátěr, barvení Giemsa</a:t>
            </a:r>
            <a:endParaRPr lang="cs-CZ" sz="1200"/>
          </a:p>
        </p:txBody>
      </p:sp>
      <p:pic>
        <p:nvPicPr>
          <p:cNvPr id="20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8447" y="1379047"/>
            <a:ext cx="3217706" cy="2574165"/>
          </a:xfrm>
        </p:spPr>
      </p:pic>
      <p:sp>
        <p:nvSpPr>
          <p:cNvPr id="12" name="TextovéPole 11"/>
          <p:cNvSpPr txBox="1"/>
          <p:nvPr/>
        </p:nvSpPr>
        <p:spPr>
          <a:xfrm>
            <a:off x="448888" y="4274303"/>
            <a:ext cx="11504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smtClean="0"/>
              <a:t>	1 			2 			   3 			   4 </a:t>
            </a:r>
            <a:endParaRPr lang="cs-CZ" sz="4000"/>
          </a:p>
        </p:txBody>
      </p:sp>
    </p:spTree>
    <p:extLst>
      <p:ext uri="{BB962C8B-B14F-4D97-AF65-F5344CB8AC3E}">
        <p14:creationId xmlns:p14="http://schemas.microsoft.com/office/powerpoint/2010/main" val="327600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8337" y="5061287"/>
            <a:ext cx="4345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Materiál: </a:t>
            </a:r>
            <a:r>
              <a:rPr lang="cs-CZ" dirty="0" smtClean="0"/>
              <a:t>hemokultura</a:t>
            </a:r>
          </a:p>
          <a:p>
            <a:r>
              <a:rPr lang="cs-CZ" b="1" dirty="0" smtClean="0"/>
              <a:t>Pacient: </a:t>
            </a:r>
            <a:r>
              <a:rPr lang="cs-CZ" dirty="0" smtClean="0"/>
              <a:t>žena 71 let</a:t>
            </a:r>
          </a:p>
          <a:p>
            <a:r>
              <a:rPr lang="cs-CZ" b="1" dirty="0" smtClean="0"/>
              <a:t>Dg: </a:t>
            </a:r>
            <a:r>
              <a:rPr lang="cs-CZ" dirty="0" err="1" smtClean="0"/>
              <a:t>cholagenní</a:t>
            </a:r>
            <a:r>
              <a:rPr lang="cs-CZ" dirty="0" smtClean="0"/>
              <a:t> sepse (recidivující cholangitis)</a:t>
            </a:r>
          </a:p>
          <a:p>
            <a:r>
              <a:rPr lang="cs-CZ" b="1" dirty="0" smtClean="0"/>
              <a:t>Mikroskopie: </a:t>
            </a:r>
            <a:r>
              <a:rPr lang="cs-CZ" dirty="0" err="1" smtClean="0"/>
              <a:t>grampozitivní</a:t>
            </a:r>
            <a:r>
              <a:rPr lang="cs-CZ" dirty="0" smtClean="0"/>
              <a:t> koky v krátkých řetízcích (granulocyty)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cs-CZ" b="1" i="1" dirty="0" err="1" smtClean="0"/>
              <a:t>Enterococcus</a:t>
            </a:r>
            <a:r>
              <a:rPr lang="cs-CZ" b="1" i="1" dirty="0" smtClean="0"/>
              <a:t> </a:t>
            </a:r>
            <a:r>
              <a:rPr lang="cs-CZ" b="1" i="1" dirty="0" err="1" smtClean="0"/>
              <a:t>faecalis</a:t>
            </a:r>
            <a:endParaRPr lang="cs-CZ" b="1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87655" y="1665174"/>
            <a:ext cx="283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Preparát </a:t>
            </a:r>
            <a:r>
              <a:rPr lang="cs-CZ" sz="2800" dirty="0" smtClean="0">
                <a:solidFill>
                  <a:schemeClr val="bg1"/>
                </a:solidFill>
              </a:rPr>
              <a:t>č.6a 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2" y="941909"/>
            <a:ext cx="3642995" cy="72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35" y="558265"/>
            <a:ext cx="7218402" cy="5774721"/>
          </a:xfrm>
        </p:spPr>
      </p:pic>
      <p:sp>
        <p:nvSpPr>
          <p:cNvPr id="12" name="TextovéPole 11"/>
          <p:cNvSpPr txBox="1"/>
          <p:nvPr/>
        </p:nvSpPr>
        <p:spPr>
          <a:xfrm>
            <a:off x="8566482" y="6332986"/>
            <a:ext cx="341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Autor: MUDr. Petra </a:t>
            </a:r>
            <a:r>
              <a:rPr lang="cs-CZ" dirty="0" err="1" smtClean="0"/>
              <a:t>Kabelíková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725181" y="257158"/>
            <a:ext cx="342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/>
              <a:t>IKŘ – INFEKCE KREVNÍHO ŘEČIŠTĚ</a:t>
            </a:r>
            <a:endParaRPr lang="cs-CZ" b="1"/>
          </a:p>
        </p:txBody>
      </p:sp>
      <p:sp>
        <p:nvSpPr>
          <p:cNvPr id="5" name="TextovéPole 4"/>
          <p:cNvSpPr txBox="1"/>
          <p:nvPr/>
        </p:nvSpPr>
        <p:spPr>
          <a:xfrm>
            <a:off x="1463039" y="2111433"/>
            <a:ext cx="147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/>
              <a:t>Atlas, č.6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40464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8337" y="5061287"/>
            <a:ext cx="4345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Materiál: </a:t>
            </a:r>
            <a:r>
              <a:rPr lang="cs-CZ" dirty="0" smtClean="0"/>
              <a:t>hnis</a:t>
            </a:r>
            <a:endParaRPr lang="cs-CZ" b="1" dirty="0" smtClean="0"/>
          </a:p>
          <a:p>
            <a:r>
              <a:rPr lang="cs-CZ" b="1" dirty="0" smtClean="0"/>
              <a:t>Pacient: </a:t>
            </a:r>
            <a:r>
              <a:rPr lang="cs-CZ" dirty="0" smtClean="0"/>
              <a:t>žena 55 let</a:t>
            </a:r>
            <a:endParaRPr lang="cs-CZ" b="1" dirty="0" smtClean="0"/>
          </a:p>
          <a:p>
            <a:r>
              <a:rPr lang="cs-CZ" b="1" dirty="0" smtClean="0"/>
              <a:t>Dg: </a:t>
            </a:r>
            <a:r>
              <a:rPr lang="cs-CZ" dirty="0" smtClean="0"/>
              <a:t>sepse</a:t>
            </a:r>
            <a:endParaRPr lang="cs-CZ" b="1" dirty="0" smtClean="0"/>
          </a:p>
          <a:p>
            <a:r>
              <a:rPr lang="cs-CZ" b="1" dirty="0" smtClean="0"/>
              <a:t>Mikroskopie: </a:t>
            </a:r>
            <a:r>
              <a:rPr lang="cs-CZ" dirty="0" smtClean="0"/>
              <a:t>gramnegativní tyčinky, </a:t>
            </a:r>
            <a:r>
              <a:rPr lang="cs-CZ" dirty="0" err="1" smtClean="0"/>
              <a:t>grampozitivní</a:t>
            </a:r>
            <a:r>
              <a:rPr lang="cs-CZ" dirty="0" smtClean="0"/>
              <a:t> koky, erytrocyty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 fontScale="90000"/>
          </a:bodyPr>
          <a:lstStyle/>
          <a:p>
            <a:r>
              <a:rPr lang="cs-CZ" b="1" i="1" dirty="0" smtClean="0"/>
              <a:t>Proteus </a:t>
            </a:r>
            <a:r>
              <a:rPr lang="cs-CZ" b="1" i="1" dirty="0" err="1" smtClean="0"/>
              <a:t>mirabilis</a:t>
            </a:r>
            <a:r>
              <a:rPr lang="cs-CZ" b="1" i="1" dirty="0" smtClean="0"/>
              <a:t>, </a:t>
            </a:r>
            <a:r>
              <a:rPr lang="cs-CZ" b="1" i="1" dirty="0" err="1" smtClean="0"/>
              <a:t>Enterococcus</a:t>
            </a:r>
            <a:r>
              <a:rPr lang="cs-CZ" b="1" i="1" dirty="0" smtClean="0"/>
              <a:t> </a:t>
            </a:r>
            <a:r>
              <a:rPr lang="cs-CZ" b="1" i="1" dirty="0" err="1" smtClean="0"/>
              <a:t>raffinosus</a:t>
            </a:r>
            <a:endParaRPr lang="cs-CZ" b="1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87655" y="1665174"/>
            <a:ext cx="2839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Preparát </a:t>
            </a:r>
            <a:r>
              <a:rPr lang="cs-CZ" sz="2800" dirty="0" smtClean="0">
                <a:solidFill>
                  <a:schemeClr val="bg1"/>
                </a:solidFill>
              </a:rPr>
              <a:t>č. 	55b	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2" y="941909"/>
            <a:ext cx="3642995" cy="723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8852170" y="6332986"/>
            <a:ext cx="313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Autor: MUDr. Alena Píšová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41" y="547150"/>
            <a:ext cx="7232296" cy="5785836"/>
          </a:xfrm>
        </p:spPr>
      </p:pic>
      <p:sp>
        <p:nvSpPr>
          <p:cNvPr id="10" name="TextovéPole 9"/>
          <p:cNvSpPr txBox="1"/>
          <p:nvPr/>
        </p:nvSpPr>
        <p:spPr>
          <a:xfrm>
            <a:off x="725181" y="257158"/>
            <a:ext cx="342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/>
              <a:t>IKŘ – INFEKCE KREVNÍHO ŘEČIŠTĚ</a:t>
            </a:r>
            <a:endParaRPr lang="cs-CZ" b="1"/>
          </a:p>
        </p:txBody>
      </p:sp>
      <p:sp>
        <p:nvSpPr>
          <p:cNvPr id="13" name="TextovéPole 12"/>
          <p:cNvSpPr txBox="1"/>
          <p:nvPr/>
        </p:nvSpPr>
        <p:spPr>
          <a:xfrm>
            <a:off x="1565559" y="1862881"/>
            <a:ext cx="247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/>
              <a:t>Atlas, č.55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250701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8337" y="5061287"/>
            <a:ext cx="4345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Materiál: </a:t>
            </a:r>
            <a:r>
              <a:rPr lang="cs-CZ" dirty="0" smtClean="0"/>
              <a:t>hemokultura</a:t>
            </a:r>
          </a:p>
          <a:p>
            <a:r>
              <a:rPr lang="cs-CZ" b="1" dirty="0" smtClean="0"/>
              <a:t>Pacient: </a:t>
            </a:r>
            <a:r>
              <a:rPr lang="cs-CZ" dirty="0" smtClean="0"/>
              <a:t>žena 63 let </a:t>
            </a:r>
          </a:p>
          <a:p>
            <a:r>
              <a:rPr lang="cs-CZ" b="1" dirty="0" smtClean="0"/>
              <a:t>Dg: </a:t>
            </a:r>
            <a:r>
              <a:rPr lang="cs-CZ" dirty="0" smtClean="0"/>
              <a:t>pneumonie</a:t>
            </a:r>
            <a:endParaRPr lang="cs-CZ" b="1" dirty="0" smtClean="0"/>
          </a:p>
          <a:p>
            <a:r>
              <a:rPr lang="cs-CZ" b="1" dirty="0" smtClean="0"/>
              <a:t>Mikroskopie: </a:t>
            </a:r>
            <a:r>
              <a:rPr lang="cs-CZ" dirty="0" err="1" smtClean="0"/>
              <a:t>grampozitivní</a:t>
            </a:r>
            <a:r>
              <a:rPr lang="cs-CZ" dirty="0" smtClean="0"/>
              <a:t> diplokoky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cs-CZ" b="1" i="1" dirty="0" err="1" smtClean="0"/>
              <a:t>Streptococcus</a:t>
            </a:r>
            <a:r>
              <a:rPr lang="cs-CZ" b="1" i="1" dirty="0" smtClean="0"/>
              <a:t> </a:t>
            </a:r>
            <a:r>
              <a:rPr lang="cs-CZ" b="1" i="1" dirty="0" err="1" smtClean="0"/>
              <a:t>pneumoniae</a:t>
            </a:r>
            <a:endParaRPr lang="cs-CZ" b="1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87655" y="1665174"/>
            <a:ext cx="283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Preparát </a:t>
            </a:r>
            <a:r>
              <a:rPr lang="cs-CZ" sz="2800" dirty="0" smtClean="0">
                <a:solidFill>
                  <a:schemeClr val="bg1"/>
                </a:solidFill>
              </a:rPr>
              <a:t>č. 38c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2" y="941909"/>
            <a:ext cx="3642995" cy="7232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ovéPole 12"/>
          <p:cNvSpPr txBox="1"/>
          <p:nvPr/>
        </p:nvSpPr>
        <p:spPr>
          <a:xfrm>
            <a:off x="6400802" y="6261616"/>
            <a:ext cx="554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Autoři</a:t>
            </a:r>
            <a:r>
              <a:rPr lang="cs-CZ" dirty="0"/>
              <a:t>: MUDr. Petra </a:t>
            </a:r>
            <a:r>
              <a:rPr lang="cs-CZ" dirty="0" err="1"/>
              <a:t>Kabelíková</a:t>
            </a:r>
            <a:r>
              <a:rPr lang="cs-CZ" dirty="0"/>
              <a:t>, Sandra Opálková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50" y="604757"/>
            <a:ext cx="7052276" cy="5641821"/>
          </a:xfrm>
        </p:spPr>
      </p:pic>
      <p:sp>
        <p:nvSpPr>
          <p:cNvPr id="10" name="TextovéPole 9"/>
          <p:cNvSpPr txBox="1"/>
          <p:nvPr/>
        </p:nvSpPr>
        <p:spPr>
          <a:xfrm>
            <a:off x="455852" y="411046"/>
            <a:ext cx="414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/>
              <a:t>IKŘ – „JINÁ“ INFEKCE KREVNÍHO ŘEČIŠTĚ</a:t>
            </a:r>
            <a:endParaRPr lang="cs-CZ" b="1"/>
          </a:p>
        </p:txBody>
      </p:sp>
      <p:sp>
        <p:nvSpPr>
          <p:cNvPr id="12" name="TextovéPole 11"/>
          <p:cNvSpPr txBox="1"/>
          <p:nvPr/>
        </p:nvSpPr>
        <p:spPr>
          <a:xfrm>
            <a:off x="1580938" y="2085022"/>
            <a:ext cx="247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/>
              <a:t>Atlas, č.38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2253893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8337" y="5061287"/>
            <a:ext cx="4345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Materiál: </a:t>
            </a:r>
            <a:r>
              <a:rPr lang="cs-CZ" dirty="0" smtClean="0"/>
              <a:t>hemokultura</a:t>
            </a:r>
          </a:p>
          <a:p>
            <a:r>
              <a:rPr lang="cs-CZ" b="1" dirty="0" smtClean="0"/>
              <a:t>Pacient: </a:t>
            </a:r>
            <a:r>
              <a:rPr lang="cs-CZ" dirty="0" smtClean="0"/>
              <a:t>muž 40 let</a:t>
            </a:r>
          </a:p>
          <a:p>
            <a:r>
              <a:rPr lang="cs-CZ" b="1" dirty="0" smtClean="0"/>
              <a:t>Dg: </a:t>
            </a:r>
            <a:r>
              <a:rPr lang="cs-CZ" dirty="0" smtClean="0"/>
              <a:t>sepse nejasného původu</a:t>
            </a:r>
          </a:p>
          <a:p>
            <a:r>
              <a:rPr lang="cs-CZ" b="1" dirty="0" smtClean="0"/>
              <a:t>Mikroskopie: </a:t>
            </a:r>
            <a:r>
              <a:rPr lang="cs-CZ" dirty="0" smtClean="0"/>
              <a:t>gramnegativní tyčinky (granulocyty)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cs-CZ" b="1" i="1" dirty="0" err="1" smtClean="0"/>
              <a:t>Klebsiella</a:t>
            </a:r>
            <a:r>
              <a:rPr lang="cs-CZ" b="1" i="1" dirty="0" smtClean="0"/>
              <a:t> </a:t>
            </a:r>
            <a:r>
              <a:rPr lang="cs-CZ" b="1" i="1" dirty="0" err="1" smtClean="0"/>
              <a:t>pneumoniae</a:t>
            </a:r>
            <a:endParaRPr lang="cs-CZ" b="1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87655" y="1665174"/>
            <a:ext cx="283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Preparát </a:t>
            </a:r>
            <a:r>
              <a:rPr lang="cs-CZ" sz="2800" dirty="0" smtClean="0">
                <a:solidFill>
                  <a:schemeClr val="bg1"/>
                </a:solidFill>
              </a:rPr>
              <a:t>č.10a 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2" y="941909"/>
            <a:ext cx="3642995" cy="723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8566482" y="6332986"/>
            <a:ext cx="341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Autor: MUDr. Petra </a:t>
            </a:r>
            <a:r>
              <a:rPr lang="cs-CZ" dirty="0" err="1" smtClean="0"/>
              <a:t>Kabelíková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50" y="604757"/>
            <a:ext cx="7071074" cy="5656859"/>
          </a:xfrm>
        </p:spPr>
      </p:pic>
      <p:sp>
        <p:nvSpPr>
          <p:cNvPr id="10" name="TextovéPole 9"/>
          <p:cNvSpPr txBox="1"/>
          <p:nvPr/>
        </p:nvSpPr>
        <p:spPr>
          <a:xfrm>
            <a:off x="725181" y="257158"/>
            <a:ext cx="342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/>
              <a:t>IKŘ – INFEKCE KREVNÍHO ŘEČIŠTĚ</a:t>
            </a:r>
            <a:endParaRPr lang="cs-CZ" b="1"/>
          </a:p>
        </p:txBody>
      </p:sp>
      <p:sp>
        <p:nvSpPr>
          <p:cNvPr id="13" name="TextovéPole 12"/>
          <p:cNvSpPr txBox="1"/>
          <p:nvPr/>
        </p:nvSpPr>
        <p:spPr>
          <a:xfrm>
            <a:off x="1565559" y="1862881"/>
            <a:ext cx="247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/>
              <a:t>Atlas, č.10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16964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8337" y="5061287"/>
            <a:ext cx="4345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Materiál: </a:t>
            </a:r>
            <a:r>
              <a:rPr lang="cs-CZ" dirty="0" smtClean="0"/>
              <a:t>sputum</a:t>
            </a:r>
            <a:endParaRPr lang="cs-CZ" b="1" dirty="0" smtClean="0"/>
          </a:p>
          <a:p>
            <a:r>
              <a:rPr lang="cs-CZ" b="1" dirty="0" smtClean="0"/>
              <a:t>Pacient: </a:t>
            </a:r>
            <a:r>
              <a:rPr lang="cs-CZ" dirty="0" smtClean="0"/>
              <a:t>žena 85 let</a:t>
            </a:r>
            <a:endParaRPr lang="cs-CZ" b="1" dirty="0" smtClean="0"/>
          </a:p>
          <a:p>
            <a:r>
              <a:rPr lang="cs-CZ" b="1" dirty="0" smtClean="0"/>
              <a:t>Dg: </a:t>
            </a:r>
            <a:r>
              <a:rPr lang="cs-CZ" dirty="0" smtClean="0"/>
              <a:t>pneumonie</a:t>
            </a:r>
            <a:endParaRPr lang="cs-CZ" b="1" dirty="0" smtClean="0"/>
          </a:p>
          <a:p>
            <a:r>
              <a:rPr lang="cs-CZ" b="1" dirty="0" smtClean="0"/>
              <a:t>Mikroskopie: </a:t>
            </a:r>
            <a:r>
              <a:rPr lang="cs-CZ" dirty="0" smtClean="0"/>
              <a:t>gramnegativní tyčinky masivně; leukocyty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cs-CZ" b="1" i="1" dirty="0" err="1" smtClean="0"/>
              <a:t>Klebsiella</a:t>
            </a:r>
            <a:r>
              <a:rPr lang="cs-CZ" b="1" i="1" dirty="0" smtClean="0"/>
              <a:t> </a:t>
            </a:r>
            <a:r>
              <a:rPr lang="cs-CZ" b="1" i="1" dirty="0" err="1" smtClean="0"/>
              <a:t>pneumoniae</a:t>
            </a:r>
            <a:endParaRPr lang="cs-CZ" b="1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87655" y="1665174"/>
            <a:ext cx="2839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Preparát </a:t>
            </a:r>
            <a:r>
              <a:rPr lang="cs-CZ" sz="2800" dirty="0" smtClean="0">
                <a:solidFill>
                  <a:schemeClr val="bg1"/>
                </a:solidFill>
              </a:rPr>
              <a:t>č. 	47a	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2" y="941909"/>
            <a:ext cx="3642995" cy="723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8424153" y="6332986"/>
            <a:ext cx="355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Autor: MUDr. Vanda </a:t>
            </a:r>
            <a:r>
              <a:rPr lang="cs-CZ" dirty="0" err="1" smtClean="0"/>
              <a:t>Chrenková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50" y="604757"/>
            <a:ext cx="7160287" cy="5728229"/>
          </a:xfrm>
        </p:spPr>
      </p:pic>
      <p:sp>
        <p:nvSpPr>
          <p:cNvPr id="10" name="Zaoblený obdélník 9"/>
          <p:cNvSpPr/>
          <p:nvPr/>
        </p:nvSpPr>
        <p:spPr>
          <a:xfrm>
            <a:off x="8237621" y="2229853"/>
            <a:ext cx="1184044" cy="203734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 flipH="1" flipV="1">
            <a:off x="8912377" y="3697705"/>
            <a:ext cx="120093" cy="2005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8882051" y="2349925"/>
            <a:ext cx="67686" cy="1449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aoblený obdélník 14"/>
          <p:cNvSpPr/>
          <p:nvPr/>
        </p:nvSpPr>
        <p:spPr>
          <a:xfrm>
            <a:off x="10411326" y="4267201"/>
            <a:ext cx="1400613" cy="94648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725181" y="257158"/>
            <a:ext cx="342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/>
              <a:t>NOZOKOMIÁLNÍ PNEUMONIE</a:t>
            </a:r>
            <a:endParaRPr lang="cs-CZ" b="1"/>
          </a:p>
        </p:txBody>
      </p:sp>
      <p:sp>
        <p:nvSpPr>
          <p:cNvPr id="17" name="TextovéPole 16"/>
          <p:cNvSpPr txBox="1"/>
          <p:nvPr/>
        </p:nvSpPr>
        <p:spPr>
          <a:xfrm>
            <a:off x="1565559" y="1862881"/>
            <a:ext cx="247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/>
              <a:t>Atlas, č.47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315795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8337" y="5061287"/>
            <a:ext cx="446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Materiál</a:t>
            </a:r>
            <a:r>
              <a:rPr lang="cs-CZ" b="1" smtClean="0"/>
              <a:t>: </a:t>
            </a:r>
            <a:r>
              <a:rPr lang="cs-CZ" smtClean="0"/>
              <a:t>sputum (v zorném poli schází PMN)</a:t>
            </a:r>
            <a:r>
              <a:rPr lang="cs-CZ" smtClean="0"/>
              <a:t> </a:t>
            </a:r>
          </a:p>
          <a:p>
            <a:r>
              <a:rPr lang="cs-CZ" b="1" smtClean="0"/>
              <a:t>Pacient</a:t>
            </a:r>
            <a:r>
              <a:rPr lang="cs-CZ" b="1" dirty="0" smtClean="0"/>
              <a:t>: </a:t>
            </a:r>
            <a:r>
              <a:rPr lang="cs-CZ" dirty="0" smtClean="0"/>
              <a:t>muž 8 let</a:t>
            </a:r>
          </a:p>
          <a:p>
            <a:r>
              <a:rPr lang="cs-CZ" b="1" dirty="0" smtClean="0"/>
              <a:t>Dg: </a:t>
            </a:r>
            <a:r>
              <a:rPr lang="cs-CZ" dirty="0" smtClean="0"/>
              <a:t>purulentní meningitida</a:t>
            </a:r>
            <a:endParaRPr lang="cs-CZ" b="1" dirty="0" smtClean="0"/>
          </a:p>
          <a:p>
            <a:r>
              <a:rPr lang="cs-CZ" b="1" dirty="0" smtClean="0"/>
              <a:t>Mikroskopie: </a:t>
            </a:r>
            <a:r>
              <a:rPr lang="cs-CZ" dirty="0"/>
              <a:t>gramnegativní </a:t>
            </a:r>
            <a:r>
              <a:rPr lang="cs-CZ" dirty="0" err="1"/>
              <a:t>kokobacily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540327" y="2349925"/>
            <a:ext cx="3847283" cy="2456442"/>
          </a:xfrm>
        </p:spPr>
        <p:txBody>
          <a:bodyPr>
            <a:normAutofit/>
          </a:bodyPr>
          <a:lstStyle/>
          <a:p>
            <a:r>
              <a:rPr lang="cs-CZ" b="1" i="1" dirty="0" err="1"/>
              <a:t>Haemophilus</a:t>
            </a:r>
            <a:r>
              <a:rPr lang="cs-CZ" b="1" i="1" dirty="0"/>
              <a:t> </a:t>
            </a:r>
            <a:r>
              <a:rPr lang="cs-CZ" b="1" i="1" dirty="0" err="1"/>
              <a:t>influenzae</a:t>
            </a:r>
            <a:r>
              <a:rPr lang="cs-CZ" b="1" i="1" dirty="0"/>
              <a:t> typ b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87655" y="1665174"/>
            <a:ext cx="283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Preparát </a:t>
            </a:r>
            <a:r>
              <a:rPr lang="cs-CZ" sz="2800" dirty="0" smtClean="0">
                <a:solidFill>
                  <a:schemeClr val="bg1"/>
                </a:solidFill>
              </a:rPr>
              <a:t>č. 21b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2" y="941909"/>
            <a:ext cx="3642995" cy="723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7237380" y="6332986"/>
            <a:ext cx="47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Autoři</a:t>
            </a:r>
            <a:r>
              <a:rPr lang="cs-CZ" dirty="0"/>
              <a:t>: Markéta </a:t>
            </a:r>
            <a:r>
              <a:rPr lang="cs-CZ" dirty="0" err="1"/>
              <a:t>Šolarová</a:t>
            </a:r>
            <a:r>
              <a:rPr lang="cs-CZ" dirty="0"/>
              <a:t>, Hana Nekvasilová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50" y="604757"/>
            <a:ext cx="7252802" cy="5802241"/>
          </a:xfrm>
        </p:spPr>
      </p:pic>
      <p:sp>
        <p:nvSpPr>
          <p:cNvPr id="10" name="Ovál 9"/>
          <p:cNvSpPr/>
          <p:nvPr/>
        </p:nvSpPr>
        <p:spPr>
          <a:xfrm>
            <a:off x="9457716" y="2456121"/>
            <a:ext cx="736872" cy="67516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15636" y="257158"/>
            <a:ext cx="397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/>
              <a:t>H</a:t>
            </a:r>
            <a:r>
              <a:rPr lang="cs-CZ" b="1" smtClean="0"/>
              <a:t>EMOFILOVÁ PNEUMONIE</a:t>
            </a:r>
            <a:endParaRPr lang="cs-CZ" b="1"/>
          </a:p>
        </p:txBody>
      </p:sp>
      <p:sp>
        <p:nvSpPr>
          <p:cNvPr id="14" name="TextovéPole 13"/>
          <p:cNvSpPr txBox="1"/>
          <p:nvPr/>
        </p:nvSpPr>
        <p:spPr>
          <a:xfrm>
            <a:off x="1565559" y="1862881"/>
            <a:ext cx="247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/>
              <a:t>Atlas, č.21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985759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8337" y="5061287"/>
            <a:ext cx="4345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Materiál: </a:t>
            </a:r>
            <a:r>
              <a:rPr lang="cs-CZ" dirty="0" smtClean="0"/>
              <a:t>kloubní punktát</a:t>
            </a:r>
          </a:p>
          <a:p>
            <a:r>
              <a:rPr lang="cs-CZ" b="1" dirty="0" smtClean="0"/>
              <a:t>Pacient: </a:t>
            </a:r>
            <a:r>
              <a:rPr lang="cs-CZ" dirty="0" smtClean="0"/>
              <a:t>muž 30 let</a:t>
            </a:r>
          </a:p>
          <a:p>
            <a:r>
              <a:rPr lang="cs-CZ" b="1" dirty="0" smtClean="0"/>
              <a:t>Dg: </a:t>
            </a:r>
            <a:r>
              <a:rPr lang="cs-CZ" dirty="0" smtClean="0"/>
              <a:t>infekční</a:t>
            </a:r>
            <a:r>
              <a:rPr lang="cs-CZ" b="1" dirty="0" smtClean="0"/>
              <a:t> </a:t>
            </a:r>
            <a:r>
              <a:rPr lang="cs-CZ" dirty="0" smtClean="0"/>
              <a:t>artritida (posttraumatická)</a:t>
            </a:r>
            <a:endParaRPr lang="cs-CZ" b="1" dirty="0" smtClean="0"/>
          </a:p>
          <a:p>
            <a:r>
              <a:rPr lang="cs-CZ" b="1" dirty="0" smtClean="0"/>
              <a:t>Mikroskopie:</a:t>
            </a:r>
            <a:r>
              <a:rPr lang="cs-CZ" dirty="0" smtClean="0"/>
              <a:t> </a:t>
            </a:r>
            <a:r>
              <a:rPr lang="cs-CZ" dirty="0" err="1" smtClean="0"/>
              <a:t>grampozitivní</a:t>
            </a:r>
            <a:r>
              <a:rPr lang="cs-CZ" dirty="0" smtClean="0"/>
              <a:t> koky tvořící </a:t>
            </a:r>
            <a:r>
              <a:rPr lang="cs-CZ" dirty="0" err="1" smtClean="0"/>
              <a:t>hrozna</a:t>
            </a:r>
            <a:r>
              <a:rPr lang="cs-CZ" dirty="0" smtClean="0"/>
              <a:t> (leukocyty)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16623" y="2349925"/>
            <a:ext cx="3570988" cy="2456442"/>
          </a:xfrm>
        </p:spPr>
        <p:txBody>
          <a:bodyPr>
            <a:normAutofit/>
          </a:bodyPr>
          <a:lstStyle/>
          <a:p>
            <a:r>
              <a:rPr lang="cs-CZ" b="1" i="1" dirty="0" err="1" smtClean="0"/>
              <a:t>Staphylococcus</a:t>
            </a:r>
            <a:r>
              <a:rPr lang="cs-CZ" b="1" i="1" dirty="0" smtClean="0"/>
              <a:t> aureus</a:t>
            </a:r>
            <a:endParaRPr lang="cs-CZ" b="1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87655" y="1665174"/>
            <a:ext cx="283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Preparát </a:t>
            </a:r>
            <a:r>
              <a:rPr lang="cs-CZ" sz="2800" dirty="0" smtClean="0">
                <a:solidFill>
                  <a:schemeClr val="bg1"/>
                </a:solidFill>
              </a:rPr>
              <a:t>č. 34a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2" y="941909"/>
            <a:ext cx="3642995" cy="723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8035046" y="6332986"/>
            <a:ext cx="394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Autor: </a:t>
            </a:r>
            <a:r>
              <a:rPr lang="cs-CZ" dirty="0"/>
              <a:t>doc. MVDr. Oto </a:t>
            </a:r>
            <a:r>
              <a:rPr lang="cs-CZ" dirty="0" err="1"/>
              <a:t>Melter</a:t>
            </a:r>
            <a:r>
              <a:rPr lang="cs-CZ" dirty="0"/>
              <a:t>, PhD.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50" y="604757"/>
            <a:ext cx="7071074" cy="5656859"/>
          </a:xfrm>
        </p:spPr>
      </p:pic>
      <p:sp>
        <p:nvSpPr>
          <p:cNvPr id="10" name="TextovéPole 9"/>
          <p:cNvSpPr txBox="1"/>
          <p:nvPr/>
        </p:nvSpPr>
        <p:spPr>
          <a:xfrm>
            <a:off x="415636" y="257158"/>
            <a:ext cx="397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smtClean="0"/>
              <a:t>GONITIDA</a:t>
            </a:r>
            <a:endParaRPr lang="cs-CZ" b="1"/>
          </a:p>
        </p:txBody>
      </p:sp>
      <p:sp>
        <p:nvSpPr>
          <p:cNvPr id="13" name="TextovéPole 12"/>
          <p:cNvSpPr txBox="1"/>
          <p:nvPr/>
        </p:nvSpPr>
        <p:spPr>
          <a:xfrm>
            <a:off x="1565559" y="1862881"/>
            <a:ext cx="247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/>
              <a:t>Atlas, č.34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3706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8337" y="5061287"/>
            <a:ext cx="4345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Materiál: </a:t>
            </a:r>
            <a:r>
              <a:rPr lang="cs-CZ" dirty="0" smtClean="0"/>
              <a:t>kloubní punktát</a:t>
            </a:r>
          </a:p>
          <a:p>
            <a:r>
              <a:rPr lang="cs-CZ" b="1" dirty="0" smtClean="0"/>
              <a:t>Pacient: </a:t>
            </a:r>
            <a:r>
              <a:rPr lang="cs-CZ" dirty="0" smtClean="0"/>
              <a:t>muž 30 let</a:t>
            </a:r>
          </a:p>
          <a:p>
            <a:r>
              <a:rPr lang="cs-CZ" b="1" dirty="0" smtClean="0"/>
              <a:t>Dg: </a:t>
            </a:r>
            <a:r>
              <a:rPr lang="cs-CZ" dirty="0" smtClean="0"/>
              <a:t>infekční</a:t>
            </a:r>
            <a:r>
              <a:rPr lang="cs-CZ" b="1" dirty="0" smtClean="0"/>
              <a:t> </a:t>
            </a:r>
            <a:r>
              <a:rPr lang="cs-CZ" dirty="0" smtClean="0"/>
              <a:t>artritida (posttraumatická)</a:t>
            </a:r>
            <a:endParaRPr lang="cs-CZ" b="1" dirty="0" smtClean="0"/>
          </a:p>
          <a:p>
            <a:r>
              <a:rPr lang="cs-CZ" b="1" dirty="0" smtClean="0"/>
              <a:t>Mikroskopie:</a:t>
            </a:r>
            <a:r>
              <a:rPr lang="cs-CZ" dirty="0" smtClean="0"/>
              <a:t> </a:t>
            </a:r>
            <a:r>
              <a:rPr lang="cs-CZ" dirty="0" err="1" smtClean="0"/>
              <a:t>grampozitivní</a:t>
            </a:r>
            <a:r>
              <a:rPr lang="cs-CZ" dirty="0" smtClean="0"/>
              <a:t> koky tvořící </a:t>
            </a:r>
            <a:r>
              <a:rPr lang="cs-CZ" dirty="0" err="1" smtClean="0"/>
              <a:t>hrozna</a:t>
            </a:r>
            <a:r>
              <a:rPr lang="cs-CZ" dirty="0" smtClean="0"/>
              <a:t> (leukocyty)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65019" y="2349925"/>
            <a:ext cx="3722592" cy="2456442"/>
          </a:xfrm>
        </p:spPr>
        <p:txBody>
          <a:bodyPr>
            <a:normAutofit/>
          </a:bodyPr>
          <a:lstStyle/>
          <a:p>
            <a:r>
              <a:rPr lang="cs-CZ" b="1" i="1" dirty="0" err="1" smtClean="0"/>
              <a:t>Staphylococcus</a:t>
            </a:r>
            <a:r>
              <a:rPr lang="cs-CZ" b="1" i="1" dirty="0" smtClean="0"/>
              <a:t> aureus</a:t>
            </a:r>
            <a:endParaRPr lang="cs-CZ" b="1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87655" y="1665174"/>
            <a:ext cx="283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Preparát </a:t>
            </a:r>
            <a:r>
              <a:rPr lang="cs-CZ" sz="2800" dirty="0" smtClean="0">
                <a:solidFill>
                  <a:schemeClr val="bg1"/>
                </a:solidFill>
              </a:rPr>
              <a:t>č. 34c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2" y="941909"/>
            <a:ext cx="3642995" cy="723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8035046" y="6332986"/>
            <a:ext cx="394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Autor: </a:t>
            </a:r>
            <a:r>
              <a:rPr lang="cs-CZ" dirty="0"/>
              <a:t>doc. MVDr. Oto </a:t>
            </a:r>
            <a:r>
              <a:rPr lang="cs-CZ" dirty="0" err="1"/>
              <a:t>Melter</a:t>
            </a:r>
            <a:r>
              <a:rPr lang="cs-CZ" dirty="0"/>
              <a:t>, PhD.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50" y="604757"/>
            <a:ext cx="7160287" cy="5728229"/>
          </a:xfrm>
        </p:spPr>
      </p:pic>
      <p:sp>
        <p:nvSpPr>
          <p:cNvPr id="10" name="TextovéPole 9"/>
          <p:cNvSpPr txBox="1"/>
          <p:nvPr/>
        </p:nvSpPr>
        <p:spPr>
          <a:xfrm>
            <a:off x="415636" y="257158"/>
            <a:ext cx="397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smtClean="0"/>
              <a:t>GONITIDA</a:t>
            </a:r>
            <a:endParaRPr lang="cs-CZ" b="1"/>
          </a:p>
        </p:txBody>
      </p:sp>
      <p:sp>
        <p:nvSpPr>
          <p:cNvPr id="13" name="TextovéPole 12"/>
          <p:cNvSpPr txBox="1"/>
          <p:nvPr/>
        </p:nvSpPr>
        <p:spPr>
          <a:xfrm>
            <a:off x="1565559" y="1862881"/>
            <a:ext cx="247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/>
              <a:t>Atlas, č.34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248584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678</Words>
  <Application>Microsoft Office PowerPoint</Application>
  <PresentationFormat>Širokoúhlá obrazovka</PresentationFormat>
  <Paragraphs>108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Enterococcus faecalis</vt:lpstr>
      <vt:lpstr>Proteus mirabilis, Enterococcus raffinosus</vt:lpstr>
      <vt:lpstr>Streptococcus pneumoniae</vt:lpstr>
      <vt:lpstr>Klebsiella pneumoniae</vt:lpstr>
      <vt:lpstr>Klebsiella pneumoniae</vt:lpstr>
      <vt:lpstr>Haemophilus influenzae typ b</vt:lpstr>
      <vt:lpstr>Staphylococcus aureus</vt:lpstr>
      <vt:lpstr>Staphylococcus aureus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Oto Melter 2721f</dc:creator>
  <cp:lastModifiedBy>Oto Melter 2721f</cp:lastModifiedBy>
  <cp:revision>19</cp:revision>
  <dcterms:created xsi:type="dcterms:W3CDTF">2023-01-09T09:01:34Z</dcterms:created>
  <dcterms:modified xsi:type="dcterms:W3CDTF">2023-01-09T14:11:05Z</dcterms:modified>
</cp:coreProperties>
</file>