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72" r:id="rId12"/>
    <p:sldId id="266" r:id="rId13"/>
    <p:sldId id="267" r:id="rId14"/>
    <p:sldId id="268" r:id="rId15"/>
    <p:sldId id="271" r:id="rId16"/>
    <p:sldId id="269" r:id="rId17"/>
    <p:sldId id="25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0" autoAdjust="0"/>
    <p:restoredTop sz="94660"/>
  </p:normalViewPr>
  <p:slideViewPr>
    <p:cSldViewPr snapToGrid="0">
      <p:cViewPr>
        <p:scale>
          <a:sx n="108" d="100"/>
          <a:sy n="108" d="100"/>
        </p:scale>
        <p:origin x="-7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66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92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55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7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71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30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15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4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08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9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56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C9EB6-F0CA-48E2-86C4-2A0A195CA17C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0ECA3-D7B0-4E33-93A9-8023A1FC7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69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Svátečnost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876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Povaha rituálu - </a:t>
            </a:r>
            <a:r>
              <a:rPr lang="cs-CZ" sz="2400" dirty="0" smtClean="0">
                <a:solidFill>
                  <a:srgbClr val="00B050"/>
                </a:solidFill>
              </a:rPr>
              <a:t>Rituál jako nástroj vyjednávání sociálního řádu či místa člověka v sociální realitě – jeden z přístupů</a:t>
            </a:r>
            <a:r>
              <a:rPr lang="cs-CZ" sz="1800" dirty="0" smtClean="0">
                <a:solidFill>
                  <a:srgbClr val="00B050"/>
                </a:solidFill>
              </a:rPr>
              <a:t/>
            </a:r>
            <a:br>
              <a:rPr lang="cs-CZ" sz="1800" dirty="0" smtClean="0">
                <a:solidFill>
                  <a:srgbClr val="00B050"/>
                </a:solidFill>
              </a:rPr>
            </a:b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9027"/>
            <a:ext cx="10515600" cy="536171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každodennost x svátečnost</a:t>
            </a:r>
            <a:endParaRPr lang="cs-CZ" b="1" dirty="0" smtClean="0"/>
          </a:p>
          <a:p>
            <a:pPr lvl="1"/>
            <a:r>
              <a:rPr lang="cs-CZ" dirty="0" err="1" smtClean="0"/>
              <a:t>Eliade</a:t>
            </a:r>
            <a:r>
              <a:rPr lang="cs-CZ" dirty="0" smtClean="0"/>
              <a:t>: Posvátné x profánní - , transcendentním a pozemským </a:t>
            </a:r>
          </a:p>
          <a:p>
            <a:pPr lvl="1"/>
            <a:r>
              <a:rPr lang="cs-CZ" dirty="0" smtClean="0"/>
              <a:t>Sokol: každodennost x svátečnost – rytmy, které dávají člověku a společnosti smysl, činí ho člověkem, vyjímá ho z rutiny a nabízí stavy a situace, které ho překračují</a:t>
            </a:r>
          </a:p>
          <a:p>
            <a:r>
              <a:rPr lang="cs-CZ" dirty="0" smtClean="0"/>
              <a:t>sociální rozměr</a:t>
            </a:r>
          </a:p>
          <a:p>
            <a:pPr lvl="1"/>
            <a:r>
              <a:rPr lang="cs-CZ" dirty="0" smtClean="0"/>
              <a:t>Zrcadlí sociální uspořádání – Van </a:t>
            </a:r>
            <a:r>
              <a:rPr lang="cs-CZ" dirty="0" err="1" smtClean="0"/>
              <a:t>Gennep</a:t>
            </a:r>
            <a:r>
              <a:rPr lang="cs-CZ" dirty="0" smtClean="0"/>
              <a:t> Přechodové rituály</a:t>
            </a:r>
          </a:p>
          <a:p>
            <a:pPr lvl="1"/>
            <a:r>
              <a:rPr lang="cs-CZ" dirty="0" err="1" smtClean="0"/>
              <a:t>Durkheim</a:t>
            </a:r>
            <a:r>
              <a:rPr lang="cs-CZ" dirty="0" smtClean="0"/>
              <a:t>: posiluje </a:t>
            </a:r>
            <a:r>
              <a:rPr lang="cs-CZ" dirty="0"/>
              <a:t>tradiční sociální </a:t>
            </a:r>
            <a:r>
              <a:rPr lang="cs-CZ" dirty="0" smtClean="0"/>
              <a:t>vazby, </a:t>
            </a:r>
            <a:r>
              <a:rPr lang="cs-CZ" dirty="0"/>
              <a:t>nebo vyjadřuje sociální </a:t>
            </a:r>
            <a:r>
              <a:rPr lang="cs-CZ" dirty="0" smtClean="0"/>
              <a:t>konflikty (karneval), zrcadlí nerovnosti (</a:t>
            </a:r>
            <a:r>
              <a:rPr lang="cs-CZ" dirty="0" err="1" smtClean="0"/>
              <a:t>Glucman</a:t>
            </a:r>
            <a:r>
              <a:rPr lang="cs-CZ" dirty="0" smtClean="0"/>
              <a:t>) nebo </a:t>
            </a:r>
            <a:r>
              <a:rPr lang="cs-CZ" dirty="0"/>
              <a:t>vymezuje sociální </a:t>
            </a:r>
            <a:r>
              <a:rPr lang="cs-CZ" dirty="0" smtClean="0"/>
              <a:t>role, </a:t>
            </a:r>
            <a:r>
              <a:rPr lang="cs-CZ" dirty="0" err="1" smtClean="0"/>
              <a:t>uvědoměnní</a:t>
            </a:r>
            <a:r>
              <a:rPr lang="cs-CZ" dirty="0" smtClean="0"/>
              <a:t> si sociální blízkosti (Turner):  cíl</a:t>
            </a:r>
            <a:r>
              <a:rPr lang="cs-CZ" dirty="0"/>
              <a:t> </a:t>
            </a:r>
            <a:r>
              <a:rPr lang="cs-CZ" dirty="0" smtClean="0"/>
              <a:t>solidarita</a:t>
            </a:r>
          </a:p>
          <a:p>
            <a:pPr lvl="1"/>
            <a:r>
              <a:rPr lang="cs-CZ" dirty="0" smtClean="0"/>
              <a:t>Rituál může dělat víc než zrcadlit existující sociální uspořádání a existující způsoby myšlení. </a:t>
            </a:r>
            <a:r>
              <a:rPr lang="cs-CZ" b="1" dirty="0" smtClean="0"/>
              <a:t>Může jednat o jejich reorganizaci nebo dokonce o jejich vytvoření</a:t>
            </a:r>
            <a:r>
              <a:rPr lang="cs-CZ" dirty="0" smtClean="0"/>
              <a:t>. </a:t>
            </a:r>
          </a:p>
          <a:p>
            <a:pPr lvl="1"/>
            <a:r>
              <a:rPr lang="en-GB" dirty="0" err="1" smtClean="0"/>
              <a:t>který</a:t>
            </a:r>
            <a:r>
              <a:rPr lang="en-GB" dirty="0" smtClean="0"/>
              <a:t> </a:t>
            </a:r>
            <a:r>
              <a:rPr lang="en-GB" dirty="0" err="1" smtClean="0"/>
              <a:t>udržuje</a:t>
            </a:r>
            <a:r>
              <a:rPr lang="en-GB" dirty="0" smtClean="0"/>
              <a:t> </a:t>
            </a:r>
            <a:r>
              <a:rPr lang="en-GB" dirty="0" err="1" smtClean="0"/>
              <a:t>sociální</a:t>
            </a:r>
            <a:r>
              <a:rPr lang="en-GB" dirty="0" smtClean="0"/>
              <a:t> </a:t>
            </a:r>
            <a:r>
              <a:rPr lang="en-GB" dirty="0" err="1" smtClean="0"/>
              <a:t>diskusi</a:t>
            </a:r>
            <a:r>
              <a:rPr lang="en-GB" dirty="0" smtClean="0"/>
              <a:t> [Leach 2004: 85]</a:t>
            </a:r>
            <a:endParaRPr lang="cs-CZ" dirty="0" smtClean="0"/>
          </a:p>
          <a:p>
            <a:pPr lvl="1"/>
            <a:r>
              <a:rPr lang="cs-CZ" dirty="0" err="1" smtClean="0"/>
              <a:t>Sennet</a:t>
            </a:r>
            <a:r>
              <a:rPr lang="cs-CZ" dirty="0" smtClean="0"/>
              <a:t> 2012 – rituál jako praktika – nácvik spolupráce</a:t>
            </a:r>
          </a:p>
          <a:p>
            <a:r>
              <a:rPr lang="cs-CZ" dirty="0" smtClean="0"/>
              <a:t>hodnoty</a:t>
            </a:r>
          </a:p>
          <a:p>
            <a:pPr lvl="1"/>
            <a:r>
              <a:rPr lang="cs-CZ" dirty="0" err="1" smtClean="0"/>
              <a:t>Durkheim</a:t>
            </a:r>
            <a:r>
              <a:rPr lang="cs-CZ" dirty="0" smtClean="0"/>
              <a:t>: upevňování hodnost x nastolování nových hodnot (</a:t>
            </a:r>
            <a:r>
              <a:rPr lang="cs-CZ" dirty="0" err="1" smtClean="0"/>
              <a:t>Moore</a:t>
            </a:r>
            <a:r>
              <a:rPr lang="cs-CZ" dirty="0" smtClean="0"/>
              <a:t> a </a:t>
            </a:r>
            <a:r>
              <a:rPr lang="cs-CZ" dirty="0" err="1" smtClean="0"/>
              <a:t>Myerhoff</a:t>
            </a:r>
            <a:r>
              <a:rPr lang="cs-CZ" dirty="0" smtClean="0"/>
              <a:t> 1977, </a:t>
            </a:r>
            <a:r>
              <a:rPr lang="cs-CZ" dirty="0" err="1" smtClean="0"/>
              <a:t>Henig</a:t>
            </a:r>
            <a:r>
              <a:rPr lang="cs-CZ" dirty="0" smtClean="0"/>
              <a:t> 2014?)</a:t>
            </a:r>
          </a:p>
          <a:p>
            <a:pPr lvl="1"/>
            <a:r>
              <a:rPr lang="cs-CZ" dirty="0" smtClean="0"/>
              <a:t>D. Miller: Vánoce jako rituál spotřeby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789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Povaha rituálu - </a:t>
            </a:r>
            <a:r>
              <a:rPr lang="cs-CZ" sz="2700" dirty="0" smtClean="0">
                <a:solidFill>
                  <a:srgbClr val="00B050"/>
                </a:solidFill>
              </a:rPr>
              <a:t>Rituál jako nástroj vyjednávání sociálního řádu či místa člověka v sociální realitě – jeden z přístupů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Rituál jako kulturní prvek v sobě zahrnuje sociální změny – je třeba ho nazírat historicky</a:t>
            </a:r>
            <a:endParaRPr lang="cs-CZ" dirty="0" smtClean="0"/>
          </a:p>
          <a:p>
            <a:r>
              <a:rPr lang="cs-CZ" dirty="0" smtClean="0"/>
              <a:t>Rituál jako praxe : Politický nástroj/ nástroj vyjednávání – představa dynamiky – performativní pojetí, individuální, kreativní (</a:t>
            </a:r>
            <a:r>
              <a:rPr lang="cs-CZ" b="1" dirty="0" smtClean="0"/>
              <a:t>účinnost x zábava</a:t>
            </a:r>
            <a:r>
              <a:rPr lang="cs-CZ" dirty="0" smtClean="0"/>
              <a:t>), rituál jako nástroj hegemonie (</a:t>
            </a:r>
            <a:r>
              <a:rPr lang="cs-CZ" dirty="0" err="1" smtClean="0"/>
              <a:t>Asad</a:t>
            </a:r>
            <a:r>
              <a:rPr lang="cs-CZ" dirty="0" smtClean="0"/>
              <a:t>), reprodukuje mocenské vztahy (Bell 1992) praxeologický předpoklad, že rituály je nutné zkoumat z hlediska toho, </a:t>
            </a:r>
            <a:r>
              <a:rPr lang="cs-CZ" b="1" dirty="0" smtClean="0"/>
              <a:t>co skutečně dělají a jaké mají důsledky. </a:t>
            </a:r>
          </a:p>
          <a:p>
            <a:r>
              <a:rPr lang="cs-CZ" dirty="0" smtClean="0"/>
              <a:t>Bell – rituál jako sociální kompetence (</a:t>
            </a:r>
            <a:r>
              <a:rPr lang="cs-CZ" dirty="0" err="1" smtClean="0"/>
              <a:t>Goffmanův</a:t>
            </a:r>
            <a:r>
              <a:rPr lang="cs-CZ" dirty="0" smtClean="0"/>
              <a:t> </a:t>
            </a:r>
            <a:r>
              <a:rPr lang="cs-CZ" dirty="0" err="1" smtClean="0"/>
              <a:t>interakcionalismus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Seligman</a:t>
            </a:r>
            <a:r>
              <a:rPr lang="cs-CZ" dirty="0" smtClean="0"/>
              <a:t>:  oddělení sebe samotného od rámce jednání neboli individuální hranici soukromé autonomie vůči veřejné </a:t>
            </a:r>
            <a:r>
              <a:rPr lang="cs-CZ" dirty="0" err="1" smtClean="0"/>
              <a:t>ritualitě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529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Rituál jako sám o sobě – opozice R jako zrcadla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Rituál byl podle těchto kritiků vnímán jako „okno“ do </a:t>
            </a:r>
            <a:r>
              <a:rPr lang="cs-CZ" dirty="0" smtClean="0"/>
              <a:t>povahy společnosti </a:t>
            </a:r>
            <a:r>
              <a:rPr lang="cs-CZ" dirty="0"/>
              <a:t>a kultury, jako výsostné místo pro zkoumání kulturních kódů a </a:t>
            </a:r>
            <a:r>
              <a:rPr lang="cs-CZ" dirty="0" smtClean="0"/>
              <a:t>procesů, jako </a:t>
            </a:r>
            <a:r>
              <a:rPr lang="cs-CZ" dirty="0"/>
              <a:t>privilegovaná a výjimečně přístupná forma jednání, která reprezentuje </a:t>
            </a:r>
            <a:r>
              <a:rPr lang="cs-CZ" dirty="0" smtClean="0"/>
              <a:t>společenský a </a:t>
            </a:r>
            <a:r>
              <a:rPr lang="cs-CZ" dirty="0"/>
              <a:t>kulturní řád</a:t>
            </a:r>
            <a:r>
              <a:rPr lang="cs-CZ" dirty="0" smtClean="0"/>
              <a:t>. </a:t>
            </a:r>
            <a:r>
              <a:rPr lang="cs-CZ" dirty="0"/>
              <a:t>(</a:t>
            </a:r>
            <a:r>
              <a:rPr lang="cs-CZ" dirty="0" err="1"/>
              <a:t>Handelman</a:t>
            </a:r>
            <a:r>
              <a:rPr lang="cs-CZ" dirty="0"/>
              <a:t>, </a:t>
            </a:r>
            <a:r>
              <a:rPr lang="cs-CZ" dirty="0" err="1"/>
              <a:t>Lindquist</a:t>
            </a:r>
            <a:r>
              <a:rPr lang="cs-CZ" dirty="0"/>
              <a:t> 2004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Proto – zkoumat rituál sám o sobě</a:t>
            </a:r>
          </a:p>
          <a:p>
            <a:r>
              <a:rPr lang="cs-CZ" dirty="0" smtClean="0"/>
              <a:t>Představa vnitřní dynamiky rituálu</a:t>
            </a:r>
          </a:p>
          <a:p>
            <a:r>
              <a:rPr lang="cs-CZ" dirty="0" smtClean="0"/>
              <a:t>Experiment</a:t>
            </a:r>
          </a:p>
          <a:p>
            <a:r>
              <a:rPr lang="cs-CZ" dirty="0" err="1" smtClean="0"/>
              <a:t>Samoorganizující</a:t>
            </a:r>
            <a:r>
              <a:rPr lang="cs-CZ" dirty="0" smtClean="0"/>
              <a:t> se entita</a:t>
            </a:r>
          </a:p>
          <a:p>
            <a:r>
              <a:rPr lang="cs-CZ" sz="1500" dirty="0" smtClean="0"/>
              <a:t>poměr </a:t>
            </a:r>
            <a:r>
              <a:rPr lang="cs-CZ" sz="1500" dirty="0"/>
              <a:t>mezi rituálem, jeho formou i obsahem, a vnější </a:t>
            </a:r>
            <a:r>
              <a:rPr lang="cs-CZ" sz="1500" dirty="0" smtClean="0"/>
              <a:t>skutečností je </a:t>
            </a:r>
            <a:r>
              <a:rPr lang="cs-CZ" sz="1500" dirty="0"/>
              <a:t>zde otázkou </a:t>
            </a:r>
            <a:r>
              <a:rPr lang="cs-CZ" sz="1500" dirty="0" smtClean="0"/>
              <a:t>empirickou, nikoliv teoretickou</a:t>
            </a:r>
            <a:endParaRPr lang="cs-CZ" sz="1500" i="1" dirty="0"/>
          </a:p>
        </p:txBody>
      </p:sp>
    </p:spTree>
    <p:extLst>
      <p:ext uri="{BB962C8B-B14F-4D97-AF65-F5344CB8AC3E}">
        <p14:creationId xmlns:p14="http://schemas.microsoft.com/office/powerpoint/2010/main" val="274804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Rituál a moderní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Durheimovské</a:t>
            </a:r>
            <a:r>
              <a:rPr lang="cs-CZ" dirty="0" smtClean="0"/>
              <a:t> tradice. Politický rituál je naplněn funkcemi, které společnost „drží pohromadě“ x Představa moderních rituálů že se odehrávají v stabilizované společnosti sdílených norem neplatí (</a:t>
            </a:r>
            <a:r>
              <a:rPr lang="cs-CZ" dirty="0" err="1" smtClean="0"/>
              <a:t>Lukes</a:t>
            </a:r>
            <a:r>
              <a:rPr lang="cs-CZ" dirty="0" smtClean="0"/>
              <a:t> 1975, in Šíma)</a:t>
            </a:r>
          </a:p>
          <a:p>
            <a:r>
              <a:rPr lang="cs-CZ" dirty="0" smtClean="0"/>
              <a:t>Problém v </a:t>
            </a:r>
            <a:r>
              <a:rPr lang="cs-CZ" dirty="0"/>
              <a:t>moderních společnostech empiricky prokázat takovou míru </a:t>
            </a:r>
            <a:r>
              <a:rPr lang="cs-CZ" dirty="0" smtClean="0"/>
              <a:t>konsensu</a:t>
            </a:r>
          </a:p>
          <a:p>
            <a:r>
              <a:rPr lang="cs-CZ" dirty="0"/>
              <a:t>V moderních společnostech existuje ale mnoho, ne-li </a:t>
            </a:r>
            <a:r>
              <a:rPr lang="cs-CZ" b="1" dirty="0" smtClean="0"/>
              <a:t>více politických </a:t>
            </a:r>
            <a:r>
              <a:rPr lang="cs-CZ" b="1" dirty="0"/>
              <a:t>rituálů</a:t>
            </a:r>
            <a:r>
              <a:rPr lang="cs-CZ" dirty="0"/>
              <a:t>, které jsou postaveny </a:t>
            </a:r>
            <a:r>
              <a:rPr lang="cs-CZ" b="1" dirty="0"/>
              <a:t>na rozdělování společnosti</a:t>
            </a:r>
            <a:r>
              <a:rPr lang="cs-CZ" dirty="0"/>
              <a:t>, na </a:t>
            </a:r>
            <a:r>
              <a:rPr lang="cs-CZ" dirty="0" smtClean="0"/>
              <a:t>zviditelnění nebo </a:t>
            </a:r>
            <a:r>
              <a:rPr lang="cs-CZ" dirty="0"/>
              <a:t>řešení společenských konfliktů, na boji proti sociálnímu a politickému </a:t>
            </a:r>
            <a:r>
              <a:rPr lang="cs-CZ" dirty="0" smtClean="0"/>
              <a:t>řádu, </a:t>
            </a:r>
            <a:r>
              <a:rPr lang="pl-PL" dirty="0" smtClean="0"/>
              <a:t>nebo </a:t>
            </a:r>
            <a:r>
              <a:rPr lang="pl-PL" dirty="0"/>
              <a:t>dokonce na snaze o jeho zrušení</a:t>
            </a:r>
            <a:r>
              <a:rPr lang="pl-PL" dirty="0" smtClean="0"/>
              <a:t>.</a:t>
            </a:r>
          </a:p>
          <a:p>
            <a:r>
              <a:rPr lang="pl-PL" dirty="0" smtClean="0"/>
              <a:t>Rituál jako politický nástroj – nikoliv koheze ale přenos ideí – </a:t>
            </a:r>
            <a:r>
              <a:rPr lang="pl-PL" b="1" dirty="0" smtClean="0"/>
              <a:t>kognitivní složka.</a:t>
            </a:r>
          </a:p>
          <a:p>
            <a:r>
              <a:rPr lang="cs-CZ" dirty="0" err="1" smtClean="0"/>
              <a:t>Seligman</a:t>
            </a:r>
            <a:r>
              <a:rPr lang="cs-CZ" dirty="0" smtClean="0"/>
              <a:t>:  oddělení sebe samotného od rámce jednání neboli individuální hranici soukromé autonomie vůči veřejné </a:t>
            </a:r>
            <a:r>
              <a:rPr lang="cs-CZ" dirty="0" err="1" smtClean="0"/>
              <a:t>ritualitě</a:t>
            </a:r>
            <a:r>
              <a:rPr lang="cs-CZ" dirty="0" smtClean="0"/>
              <a:t>. </a:t>
            </a:r>
            <a:r>
              <a:rPr lang="cs-CZ" b="1" dirty="0" smtClean="0"/>
              <a:t>Osobní </a:t>
            </a:r>
            <a:r>
              <a:rPr lang="cs-CZ" b="1" dirty="0"/>
              <a:t>upřímnost</a:t>
            </a:r>
            <a:r>
              <a:rPr lang="cs-CZ" dirty="0"/>
              <a:t>, a odsunula </a:t>
            </a:r>
            <a:r>
              <a:rPr lang="cs-CZ" dirty="0" smtClean="0"/>
              <a:t>tím rituál </a:t>
            </a:r>
            <a:r>
              <a:rPr lang="cs-CZ" dirty="0"/>
              <a:t>do oblasti symbolického jednání, které nastoluje problém vztahu mezi </a:t>
            </a:r>
            <a:r>
              <a:rPr lang="cs-CZ" b="1" dirty="0" smtClean="0"/>
              <a:t>osobním a </a:t>
            </a:r>
            <a:r>
              <a:rPr lang="cs-CZ" b="1" dirty="0"/>
              <a:t>kolektivním, jedinečným a věčným, horizontálním a </a:t>
            </a:r>
            <a:r>
              <a:rPr lang="cs-CZ" b="1" dirty="0" smtClean="0"/>
              <a:t>vertikálním </a:t>
            </a:r>
            <a:r>
              <a:rPr lang="cs-CZ" dirty="0" smtClean="0"/>
              <a:t>(Šíma 2017: 30)</a:t>
            </a:r>
          </a:p>
          <a:p>
            <a:pPr marL="0" indent="0">
              <a:buNone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594182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Hobsbawm</a:t>
            </a:r>
            <a:r>
              <a:rPr lang="cs-CZ" dirty="0" smtClean="0"/>
              <a:t> a vynalezená tradice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1973</a:t>
            </a:r>
          </a:p>
          <a:p>
            <a:r>
              <a:rPr lang="cs-CZ" dirty="0" smtClean="0"/>
              <a:t>Důsledek nacionalismu</a:t>
            </a:r>
          </a:p>
          <a:p>
            <a:r>
              <a:rPr lang="cs-CZ" dirty="0" smtClean="0"/>
              <a:t>Zvyk x tradice x rutina</a:t>
            </a:r>
          </a:p>
          <a:p>
            <a:r>
              <a:rPr lang="cs-CZ" dirty="0" smtClean="0"/>
              <a:t>Tradice neměnná, opakující se, iniciovaná elitami, prosazující </a:t>
            </a:r>
            <a:r>
              <a:rPr lang="cs-CZ" dirty="0" err="1" smtClean="0"/>
              <a:t>idee</a:t>
            </a:r>
            <a:r>
              <a:rPr lang="cs-CZ" dirty="0" smtClean="0"/>
              <a:t> elit a přispívající k soudržnosti</a:t>
            </a:r>
          </a:p>
          <a:p>
            <a:r>
              <a:rPr lang="cs-CZ" dirty="0" smtClean="0"/>
              <a:t>Forma pevně svázaná s obsahem má potenciál k iluzi sdílení, jistá míra stavu těla, který se opakuje</a:t>
            </a:r>
          </a:p>
          <a:p>
            <a:r>
              <a:rPr lang="cs-CZ" dirty="0" smtClean="0"/>
              <a:t>Na tomto principu interpretace řady rituálů, které posilovali národní vědomí, národní slavnosti – princip </a:t>
            </a:r>
            <a:r>
              <a:rPr lang="cs-CZ" b="1" dirty="0" smtClean="0"/>
              <a:t>my x oni </a:t>
            </a:r>
          </a:p>
          <a:p>
            <a:r>
              <a:rPr lang="cs-CZ" dirty="0" smtClean="0"/>
              <a:t>Zůstává zároveň přítomno mnoho zvyků, které nemají vztah k </a:t>
            </a:r>
            <a:r>
              <a:rPr lang="cs-CZ" dirty="0" err="1" smtClean="0"/>
              <a:t>etlitá</a:t>
            </a:r>
            <a:r>
              <a:rPr lang="cs-CZ" dirty="0" err="1"/>
              <a:t>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648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rituálů v moderní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Nahlížen jako </a:t>
            </a:r>
            <a:r>
              <a:rPr lang="cs-CZ" dirty="0"/>
              <a:t>praxe, která je důležitá, protože umožňuje </a:t>
            </a:r>
            <a:r>
              <a:rPr lang="cs-CZ" dirty="0" smtClean="0"/>
              <a:t>lidem navazovat </a:t>
            </a:r>
            <a:r>
              <a:rPr lang="cs-CZ" b="1" dirty="0"/>
              <a:t>vztahy </a:t>
            </a:r>
            <a:r>
              <a:rPr lang="cs-CZ" dirty="0"/>
              <a:t>a vyjednávat pozice. </a:t>
            </a:r>
            <a:r>
              <a:rPr lang="cs-CZ" sz="1200" dirty="0" smtClean="0"/>
              <a:t>Popření symbolické funkce a funkčně strukturálních modelů</a:t>
            </a:r>
          </a:p>
          <a:p>
            <a:r>
              <a:rPr lang="cs-CZ" dirty="0" smtClean="0"/>
              <a:t>praxe či praktik, které lidem slouží k </a:t>
            </a:r>
            <a:r>
              <a:rPr lang="cs-CZ" b="1" dirty="0" smtClean="0"/>
              <a:t>dorozumívání </a:t>
            </a:r>
            <a:r>
              <a:rPr lang="cs-CZ" sz="1200" dirty="0" smtClean="0"/>
              <a:t>Odmítnutí modernistického přístupu </a:t>
            </a:r>
            <a:r>
              <a:rPr lang="cs-CZ" sz="1200" dirty="0"/>
              <a:t>(což platí také o většině antropologické </a:t>
            </a:r>
            <a:r>
              <a:rPr lang="cs-CZ" sz="1200" dirty="0" smtClean="0"/>
              <a:t>tradice) vidět </a:t>
            </a:r>
            <a:r>
              <a:rPr lang="cs-CZ" sz="1200" dirty="0"/>
              <a:t>v rituálech dichotomii racionálního a </a:t>
            </a:r>
            <a:r>
              <a:rPr lang="cs-CZ" sz="1200" dirty="0" err="1"/>
              <a:t>afektuálního</a:t>
            </a:r>
            <a:r>
              <a:rPr lang="cs-CZ" sz="1200" dirty="0"/>
              <a:t>, a tím rituál stavět </a:t>
            </a:r>
            <a:r>
              <a:rPr lang="cs-CZ" sz="1200" dirty="0" smtClean="0"/>
              <a:t>do role </a:t>
            </a:r>
            <a:r>
              <a:rPr lang="cs-CZ" sz="1200" dirty="0"/>
              <a:t>jakéhosi prostředníka mezi duchovním a tělesným, mezi emocionálním a </a:t>
            </a:r>
            <a:r>
              <a:rPr lang="cs-CZ" sz="1200" dirty="0" smtClean="0"/>
              <a:t>rozumovým, transcendentním </a:t>
            </a:r>
            <a:r>
              <a:rPr lang="cs-CZ" sz="1200" dirty="0"/>
              <a:t>a pozemským atp</a:t>
            </a:r>
            <a:r>
              <a:rPr lang="cs-CZ" sz="1200" dirty="0" smtClean="0"/>
              <a:t>.</a:t>
            </a:r>
          </a:p>
          <a:p>
            <a:r>
              <a:rPr lang="cs-CZ" dirty="0" smtClean="0"/>
              <a:t>Rituál jako něco samozřejmého, co je součástí naší reality </a:t>
            </a:r>
            <a:r>
              <a:rPr lang="cs-CZ" sz="1200" dirty="0" smtClean="0"/>
              <a:t>(navzdory toho, že modernistické pojetí rituál přisoudilo kmenovým společnostem a vnutilo moderní společnosti pocit, že rituál je něco vnějšího) Šíma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63214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migrací a menšin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Slavnosti jako důsledek procesů transmise/akulturačních procesů: výzkum reziduí x kulturních přejímek (kulturní změna) a interpretace těchto jevů.</a:t>
            </a:r>
          </a:p>
          <a:p>
            <a:r>
              <a:rPr lang="cs-CZ" dirty="0" smtClean="0"/>
              <a:t>Slavnosti revitalizace (Tanec duchů) aktivující minority (</a:t>
            </a:r>
            <a:r>
              <a:rPr lang="cs-CZ" dirty="0" err="1" smtClean="0"/>
              <a:t>Buzalka</a:t>
            </a:r>
            <a:r>
              <a:rPr lang="cs-CZ" dirty="0" smtClean="0"/>
              <a:t> SS) – znovu ustanovující paměť na události</a:t>
            </a:r>
          </a:p>
          <a:p>
            <a:r>
              <a:rPr lang="cs-CZ" dirty="0" smtClean="0"/>
              <a:t>Slavnosti jako </a:t>
            </a:r>
            <a:r>
              <a:rPr lang="cs-CZ" dirty="0" err="1" smtClean="0"/>
              <a:t>identitní</a:t>
            </a:r>
            <a:r>
              <a:rPr lang="cs-CZ" dirty="0" smtClean="0"/>
              <a:t> záležitost – </a:t>
            </a:r>
            <a:r>
              <a:rPr lang="cs-CZ" dirty="0" err="1" smtClean="0"/>
              <a:t>etnoemancipační</a:t>
            </a:r>
            <a:r>
              <a:rPr lang="cs-CZ" dirty="0" smtClean="0"/>
              <a:t> proces</a:t>
            </a:r>
          </a:p>
          <a:p>
            <a:r>
              <a:rPr lang="cs-CZ" dirty="0" smtClean="0"/>
              <a:t>Slavnosti jako legitimizace - vztahování se k místu – procesy integrace, vyjednávání legitimity v prostoru dovnitř skupiny i ven</a:t>
            </a:r>
          </a:p>
          <a:p>
            <a:r>
              <a:rPr lang="cs-CZ" dirty="0" smtClean="0"/>
              <a:t>Rituály migrantů jako způsoby vyjednávání změny významů a pozic (</a:t>
            </a:r>
            <a:r>
              <a:rPr lang="cs-CZ" dirty="0" err="1" smtClean="0"/>
              <a:t>Salich</a:t>
            </a:r>
            <a:r>
              <a:rPr lang="cs-CZ" dirty="0" smtClean="0"/>
              <a:t>, </a:t>
            </a:r>
            <a:r>
              <a:rPr lang="cs-CZ" dirty="0" err="1" smtClean="0"/>
              <a:t>Henig</a:t>
            </a:r>
            <a:r>
              <a:rPr lang="cs-CZ" dirty="0" smtClean="0"/>
              <a:t>) – globalizace</a:t>
            </a:r>
          </a:p>
          <a:p>
            <a:r>
              <a:rPr lang="cs-CZ" dirty="0" smtClean="0"/>
              <a:t>Rituály jako aspekt udržování angažmá na dění v zemi původu – transnacionální vazby. </a:t>
            </a:r>
          </a:p>
          <a:p>
            <a:r>
              <a:rPr lang="cs-CZ" dirty="0" err="1" smtClean="0"/>
              <a:t>Festivalizace</a:t>
            </a:r>
            <a:r>
              <a:rPr lang="cs-CZ" dirty="0" smtClean="0"/>
              <a:t> – způsob zvýznamňování určitých hodnot, nikoliv soudržné skupině, ale právě divákům – získat je pro určité </a:t>
            </a:r>
            <a:r>
              <a:rPr lang="cs-CZ" dirty="0" err="1" smtClean="0"/>
              <a:t>idee</a:t>
            </a:r>
            <a:r>
              <a:rPr lang="cs-CZ" dirty="0" smtClean="0"/>
              <a:t>, důraz na atraktivitu, korespondence s očekáváními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675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Sally </a:t>
            </a:r>
            <a:r>
              <a:rPr lang="en-US" dirty="0" err="1"/>
              <a:t>F.Moore</a:t>
            </a:r>
            <a:r>
              <a:rPr lang="en-US" dirty="0"/>
              <a:t>, Barbara </a:t>
            </a:r>
            <a:r>
              <a:rPr lang="en-US" dirty="0" err="1" smtClean="0"/>
              <a:t>G.Myerhoff</a:t>
            </a:r>
            <a:r>
              <a:rPr lang="cs-CZ" dirty="0" smtClean="0"/>
              <a:t> (</a:t>
            </a:r>
            <a:r>
              <a:rPr lang="cs-CZ" dirty="0" err="1" smtClean="0"/>
              <a:t>eds</a:t>
            </a:r>
            <a:r>
              <a:rPr lang="cs-CZ" dirty="0" smtClean="0"/>
              <a:t>.): </a:t>
            </a:r>
            <a:r>
              <a:rPr lang="en-US" b="1" dirty="0" smtClean="0"/>
              <a:t>Secular Ritual</a:t>
            </a:r>
            <a:r>
              <a:rPr lang="cs-CZ" b="1" dirty="0" smtClean="0"/>
              <a:t>, </a:t>
            </a:r>
            <a:r>
              <a:rPr lang="cs-CZ" dirty="0" err="1" smtClean="0"/>
              <a:t>Uitgeverij</a:t>
            </a:r>
            <a:r>
              <a:rPr lang="cs-CZ" dirty="0" smtClean="0"/>
              <a:t> Van </a:t>
            </a:r>
            <a:r>
              <a:rPr lang="cs-CZ" dirty="0" err="1" smtClean="0"/>
              <a:t>Gorcum</a:t>
            </a:r>
            <a:r>
              <a:rPr lang="cs-CZ" dirty="0" smtClean="0"/>
              <a:t>, </a:t>
            </a:r>
            <a:r>
              <a:rPr lang="cs-CZ" b="1" dirty="0" smtClean="0"/>
              <a:t>1977, </a:t>
            </a:r>
            <a:endParaRPr lang="en-US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05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Sekulární svátek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Rituál: většinou v kontextu náboženství </a:t>
            </a:r>
          </a:p>
          <a:p>
            <a:r>
              <a:rPr lang="cs-CZ" dirty="0" smtClean="0"/>
              <a:t>Společenský život: </a:t>
            </a:r>
          </a:p>
          <a:p>
            <a:r>
              <a:rPr lang="cs-CZ" dirty="0"/>
              <a:t>velké množství </a:t>
            </a:r>
            <a:r>
              <a:rPr lang="cs-CZ" dirty="0" smtClean="0"/>
              <a:t>subtilních událostí </a:t>
            </a:r>
            <a:r>
              <a:rPr lang="cs-CZ" dirty="0"/>
              <a:t>mezi pravidelným a improvizovaným, pevným a flexibilním, opakující se a měnící se. Společenský život </a:t>
            </a:r>
            <a:r>
              <a:rPr lang="cs-CZ" dirty="0" smtClean="0"/>
              <a:t>probíhá </a:t>
            </a:r>
            <a:r>
              <a:rPr lang="cs-CZ" dirty="0"/>
              <a:t>někde mezi imaginárními extrémy absolutního řádu a absolutním chaotickým konfliktem a anarchickou improvizací. </a:t>
            </a:r>
            <a:r>
              <a:rPr lang="cs-CZ" dirty="0" smtClean="0"/>
              <a:t>(</a:t>
            </a:r>
            <a:r>
              <a:rPr lang="cs-CZ" dirty="0" err="1" smtClean="0"/>
              <a:t>Moore</a:t>
            </a:r>
            <a:r>
              <a:rPr lang="cs-CZ" dirty="0" smtClean="0"/>
              <a:t> a </a:t>
            </a:r>
            <a:r>
              <a:rPr lang="cs-CZ" dirty="0" err="1" smtClean="0"/>
              <a:t>Myerhoff</a:t>
            </a:r>
            <a:r>
              <a:rPr lang="cs-CZ" dirty="0" smtClean="0"/>
              <a:t> 1977)</a:t>
            </a:r>
          </a:p>
          <a:p>
            <a:r>
              <a:rPr lang="cs-CZ" dirty="0" smtClean="0"/>
              <a:t>Část života byla pod řádnou kontrolou</a:t>
            </a:r>
          </a:p>
          <a:p>
            <a:r>
              <a:rPr lang="cs-CZ" dirty="0"/>
              <a:t>Rituál nespočívá pouze ve strukturovanější straně společenského chování, ale může být také chápán jako pokus strukturovat</a:t>
            </a:r>
            <a:r>
              <a:rPr lang="cs-CZ" b="1" cap="small" dirty="0"/>
              <a:t> </a:t>
            </a:r>
            <a:r>
              <a:rPr lang="cs-CZ" dirty="0"/>
              <a:t>způsob, jakým lidé myslí o společenském </a:t>
            </a:r>
            <a:r>
              <a:rPr lang="cs-CZ" dirty="0" smtClean="0"/>
              <a:t>životě</a:t>
            </a:r>
          </a:p>
          <a:p>
            <a:pPr marL="0" indent="0">
              <a:buNone/>
            </a:pPr>
            <a:r>
              <a:rPr lang="cs-CZ" dirty="0" smtClean="0"/>
              <a:t>= legitimizují </a:t>
            </a:r>
            <a:r>
              <a:rPr lang="cs-CZ" dirty="0"/>
              <a:t>postavením určitých osob, organizací, příležitostí, morálních hodnot, pohledu na svět a podobně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2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 rituál, svátek, slavnost, obyčej………….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Pojmově </a:t>
            </a:r>
            <a:r>
              <a:rPr lang="cs-CZ" dirty="0" err="1" smtClean="0"/>
              <a:t>odkzující</a:t>
            </a:r>
            <a:r>
              <a:rPr lang="cs-CZ" dirty="0" smtClean="0"/>
              <a:t> k různým kontextům (oborovým diskurzům)</a:t>
            </a:r>
          </a:p>
          <a:p>
            <a:r>
              <a:rPr lang="cs-CZ" dirty="0" smtClean="0"/>
              <a:t>Kulturní praktika (kulturní = má nějaké distinkce, ustanovuje hranice mezi lidmi, situacemi, prostory)</a:t>
            </a:r>
          </a:p>
          <a:p>
            <a:r>
              <a:rPr lang="cs-CZ" dirty="0" smtClean="0"/>
              <a:t>od </a:t>
            </a:r>
            <a:r>
              <a:rPr lang="cs-CZ" dirty="0"/>
              <a:t>jednoduchých </a:t>
            </a:r>
            <a:r>
              <a:rPr lang="cs-CZ" dirty="0" smtClean="0"/>
              <a:t>každodenních aktů </a:t>
            </a:r>
            <a:r>
              <a:rPr lang="cs-CZ" dirty="0"/>
              <a:t>(podání ruky) až po komunitní veřejné události, které vyžadují spolupráci </a:t>
            </a:r>
            <a:r>
              <a:rPr lang="cs-CZ" dirty="0" smtClean="0"/>
              <a:t>velkého množství lidí (Šíma 2017: 30)</a:t>
            </a:r>
          </a:p>
          <a:p>
            <a:r>
              <a:rPr lang="cs-CZ" dirty="0" smtClean="0"/>
              <a:t>Murphy: opakující se </a:t>
            </a:r>
            <a:r>
              <a:rPr lang="cs-CZ" b="1" dirty="0" smtClean="0"/>
              <a:t>scénicky</a:t>
            </a:r>
            <a:r>
              <a:rPr lang="cs-CZ" dirty="0" smtClean="0"/>
              <a:t> ztvárněná událost.</a:t>
            </a:r>
          </a:p>
          <a:p>
            <a:r>
              <a:rPr lang="cs-CZ" dirty="0" smtClean="0"/>
              <a:t>Symbolický význam x mimořádná událost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71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Svátek a rituál – vývoj konceptu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Kořeny ve studiu rituálu jako součásti náboženství</a:t>
            </a:r>
          </a:p>
          <a:p>
            <a:r>
              <a:rPr lang="cs-CZ" dirty="0" smtClean="0"/>
              <a:t>rituál </a:t>
            </a:r>
            <a:r>
              <a:rPr lang="cs-CZ" dirty="0"/>
              <a:t>principiální prvek ustavování náboženství, který </a:t>
            </a:r>
            <a:r>
              <a:rPr lang="cs-CZ" dirty="0" err="1"/>
              <a:t>sakralizuje</a:t>
            </a:r>
            <a:r>
              <a:rPr lang="cs-CZ" dirty="0"/>
              <a:t> </a:t>
            </a:r>
            <a:r>
              <a:rPr lang="cs-CZ" dirty="0" smtClean="0"/>
              <a:t>komunitu a </a:t>
            </a:r>
            <a:r>
              <a:rPr lang="cs-CZ" dirty="0"/>
              <a:t>vytváří tak společenství solidarity (Smith </a:t>
            </a:r>
            <a:r>
              <a:rPr lang="cs-CZ" dirty="0" smtClean="0"/>
              <a:t>1894 in Šíma 2017).</a:t>
            </a:r>
          </a:p>
          <a:p>
            <a:r>
              <a:rPr lang="cs-CZ" dirty="0"/>
              <a:t>pro Jamese George </a:t>
            </a:r>
            <a:r>
              <a:rPr lang="cs-CZ" dirty="0" err="1" smtClean="0"/>
              <a:t>Frazera</a:t>
            </a:r>
            <a:r>
              <a:rPr lang="cs-CZ" dirty="0" smtClean="0"/>
              <a:t> byl </a:t>
            </a:r>
            <a:r>
              <a:rPr lang="cs-CZ" dirty="0"/>
              <a:t>rituál původní formou veškerého kulturního života a mýtus jeho </a:t>
            </a:r>
            <a:r>
              <a:rPr lang="cs-CZ" dirty="0" smtClean="0"/>
              <a:t>odvozenou podobou (Šíma 2017).</a:t>
            </a:r>
          </a:p>
          <a:p>
            <a:r>
              <a:rPr lang="cs-CZ" dirty="0" smtClean="0"/>
              <a:t>X (</a:t>
            </a:r>
            <a:r>
              <a:rPr lang="cs-CZ" dirty="0" err="1" smtClean="0"/>
              <a:t>Eliade</a:t>
            </a:r>
            <a:r>
              <a:rPr lang="cs-CZ" dirty="0" smtClean="0"/>
              <a:t> </a:t>
            </a:r>
            <a:r>
              <a:rPr lang="cs-CZ" dirty="0"/>
              <a:t>1994), odmítaly redukovat zkoumání </a:t>
            </a:r>
            <a:r>
              <a:rPr lang="cs-CZ" dirty="0" smtClean="0"/>
              <a:t>rituálu na </a:t>
            </a:r>
            <a:r>
              <a:rPr lang="cs-CZ" dirty="0"/>
              <a:t>jeho historický vývoj a jeho vztah k mýtu. Rituály podle něj byly pouze </a:t>
            </a:r>
            <a:r>
              <a:rPr lang="cs-CZ" dirty="0" smtClean="0"/>
              <a:t>prostředkem, </a:t>
            </a:r>
            <a:r>
              <a:rPr lang="cs-CZ" b="1" dirty="0" smtClean="0"/>
              <a:t>jak </a:t>
            </a:r>
            <a:r>
              <a:rPr lang="cs-CZ" b="1" dirty="0"/>
              <a:t>znovuprožívat mytické příběhy</a:t>
            </a:r>
            <a:r>
              <a:rPr lang="cs-CZ" dirty="0"/>
              <a:t>, které dávaly lidskému jednání smysl</a:t>
            </a:r>
            <a:r>
              <a:rPr lang="cs-CZ" dirty="0" smtClean="0"/>
              <a:t>. – </a:t>
            </a:r>
          </a:p>
          <a:p>
            <a:r>
              <a:rPr lang="cs-CZ" dirty="0" smtClean="0"/>
              <a:t>Sokol: každodennost x svátečnost – rytmy, které dávají člověku a společnosti smysl, činí ho člověkem, vyjímá ho z rutiny a nabízí </a:t>
            </a:r>
            <a:r>
              <a:rPr lang="cs-CZ" dirty="0" err="1" smtClean="0"/>
              <a:t>styvy</a:t>
            </a:r>
            <a:r>
              <a:rPr lang="cs-CZ" dirty="0" smtClean="0"/>
              <a:t> a situace, které ho překračují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98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konceptu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Durkheima</a:t>
            </a:r>
            <a:r>
              <a:rPr lang="cs-CZ" dirty="0"/>
              <a:t> nebylo základem náboženského jednání </a:t>
            </a:r>
            <a:r>
              <a:rPr lang="cs-CZ" dirty="0" smtClean="0"/>
              <a:t>individuální prožívání </a:t>
            </a:r>
            <a:r>
              <a:rPr lang="cs-CZ" dirty="0"/>
              <a:t>ať již rituálu nebo mýtu, ale </a:t>
            </a:r>
            <a:r>
              <a:rPr lang="cs-CZ" b="1" dirty="0"/>
              <a:t>zajištění kolektivní existence </a:t>
            </a:r>
            <a:r>
              <a:rPr lang="cs-CZ" b="1" dirty="0" smtClean="0"/>
              <a:t>skupiny jedinců</a:t>
            </a:r>
            <a:r>
              <a:rPr lang="cs-CZ" dirty="0"/>
              <a:t>. Pravidla jednání, která se vztahují odlišně k oblasti sakrální a profánní, </a:t>
            </a:r>
            <a:r>
              <a:rPr lang="cs-CZ" dirty="0" smtClean="0"/>
              <a:t>ustavují společenství </a:t>
            </a:r>
            <a:r>
              <a:rPr lang="cs-CZ" dirty="0"/>
              <a:t>jako homogenní celek a náboženské představy jsou tak </a:t>
            </a:r>
            <a:r>
              <a:rPr lang="cs-CZ" dirty="0" smtClean="0"/>
              <a:t>především </a:t>
            </a:r>
            <a:r>
              <a:rPr lang="cs-CZ" b="1" dirty="0" smtClean="0"/>
              <a:t>představami </a:t>
            </a:r>
            <a:r>
              <a:rPr lang="cs-CZ" b="1" dirty="0"/>
              <a:t>tohoto společenství o sobě samém</a:t>
            </a:r>
            <a:r>
              <a:rPr lang="cs-CZ" b="1" dirty="0" smtClean="0"/>
              <a:t>.</a:t>
            </a:r>
          </a:p>
          <a:p>
            <a:r>
              <a:rPr lang="cs-CZ" dirty="0"/>
              <a:t>Alfred Reginald </a:t>
            </a:r>
            <a:r>
              <a:rPr lang="cs-CZ" dirty="0" err="1"/>
              <a:t>Radcliffe</a:t>
            </a:r>
            <a:r>
              <a:rPr lang="cs-CZ" dirty="0"/>
              <a:t>-Brown </a:t>
            </a:r>
            <a:r>
              <a:rPr lang="cs-CZ" dirty="0" smtClean="0"/>
              <a:t>rozvedl </a:t>
            </a:r>
            <a:r>
              <a:rPr lang="cs-CZ" dirty="0" err="1" smtClean="0"/>
              <a:t>durkheimovské</a:t>
            </a:r>
            <a:r>
              <a:rPr lang="cs-CZ" dirty="0" smtClean="0"/>
              <a:t> </a:t>
            </a:r>
            <a:r>
              <a:rPr lang="cs-CZ" dirty="0"/>
              <a:t>pojetí společenské funkce rituálu do teze, že samotný rituál </a:t>
            </a:r>
            <a:r>
              <a:rPr lang="cs-CZ" dirty="0" smtClean="0"/>
              <a:t>ustavuje společenské </a:t>
            </a:r>
            <a:r>
              <a:rPr lang="cs-CZ" dirty="0"/>
              <a:t>struktury </a:t>
            </a:r>
            <a:r>
              <a:rPr lang="cs-CZ" dirty="0" smtClean="0"/>
              <a:t>komunity →</a:t>
            </a:r>
            <a:r>
              <a:rPr lang="cs-CZ" b="1" dirty="0" smtClean="0"/>
              <a:t>je </a:t>
            </a:r>
            <a:r>
              <a:rPr lang="cs-CZ" b="1" dirty="0"/>
              <a:t>udržován určitý společenský </a:t>
            </a:r>
            <a:r>
              <a:rPr lang="cs-CZ" b="1" dirty="0" smtClean="0"/>
              <a:t>řád</a:t>
            </a:r>
          </a:p>
          <a:p>
            <a:r>
              <a:rPr lang="cs-CZ" dirty="0" smtClean="0"/>
              <a:t>negace </a:t>
            </a:r>
            <a:r>
              <a:rPr lang="cs-CZ" dirty="0" err="1" smtClean="0"/>
              <a:t>rituality</a:t>
            </a:r>
            <a:r>
              <a:rPr lang="cs-CZ" dirty="0" smtClean="0"/>
              <a:t> jako </a:t>
            </a:r>
            <a:r>
              <a:rPr lang="cs-CZ" dirty="0"/>
              <a:t>takové v moderních společnostech </a:t>
            </a:r>
            <a:r>
              <a:rPr lang="cs-CZ" dirty="0" smtClean="0"/>
              <a:t>(Mary </a:t>
            </a:r>
            <a:r>
              <a:rPr lang="cs-CZ" dirty="0" err="1"/>
              <a:t>Douglas</a:t>
            </a:r>
            <a:r>
              <a:rPr lang="cs-CZ" dirty="0" smtClean="0"/>
              <a:t>) Šíma – asi v kontextu religiozity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2504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konceptu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R: jsou </a:t>
            </a:r>
            <a:r>
              <a:rPr lang="pl-PL" dirty="0"/>
              <a:t>obrazem stavu společnosti nejen v tom, co její členy </a:t>
            </a:r>
            <a:r>
              <a:rPr lang="pl-PL" dirty="0" smtClean="0"/>
              <a:t>spojuje, ale </a:t>
            </a:r>
            <a:r>
              <a:rPr lang="pl-PL" dirty="0"/>
              <a:t>i v tom, </a:t>
            </a:r>
            <a:r>
              <a:rPr lang="pl-PL" b="1" dirty="0"/>
              <a:t>co je rozděluje </a:t>
            </a:r>
            <a:r>
              <a:rPr lang="pl-PL" dirty="0"/>
              <a:t>(Gluckman 1962). Projevuje se tak v nich také sociální </a:t>
            </a:r>
            <a:r>
              <a:rPr lang="pl-PL" dirty="0" smtClean="0"/>
              <a:t>napětí </a:t>
            </a:r>
            <a:r>
              <a:rPr lang="cs-CZ" dirty="0" smtClean="0"/>
              <a:t>a </a:t>
            </a:r>
            <a:r>
              <a:rPr lang="cs-CZ" dirty="0"/>
              <a:t>konflikty, a nejsou tudíž prostým </a:t>
            </a:r>
            <a:r>
              <a:rPr lang="cs-CZ" dirty="0" smtClean="0"/>
              <a:t>výrazem společenské </a:t>
            </a:r>
            <a:r>
              <a:rPr lang="cs-CZ" dirty="0"/>
              <a:t>jednoty a homogenity</a:t>
            </a:r>
            <a:r>
              <a:rPr lang="cs-CZ" dirty="0" smtClean="0"/>
              <a:t>.</a:t>
            </a:r>
          </a:p>
          <a:p>
            <a:r>
              <a:rPr lang="pl-PL" dirty="0" smtClean="0"/>
              <a:t>(Gluckman 1962) – podstata přítomnosti přechodových rituálů v kmenových společnostech = </a:t>
            </a:r>
            <a:r>
              <a:rPr lang="cs-CZ" dirty="0"/>
              <a:t>konkrétní </a:t>
            </a:r>
            <a:r>
              <a:rPr lang="cs-CZ" dirty="0" smtClean="0"/>
              <a:t>sociální vztahy </a:t>
            </a:r>
            <a:r>
              <a:rPr lang="cs-CZ" dirty="0"/>
              <a:t>sloužit mnoha účelům, protože v nich neexistuje, tak jako v moderních </a:t>
            </a:r>
            <a:r>
              <a:rPr lang="cs-CZ" dirty="0" smtClean="0"/>
              <a:t>společnostech, současné </a:t>
            </a:r>
            <a:r>
              <a:rPr lang="cs-CZ" dirty="0"/>
              <a:t>zastávání několika sociálních rolí</a:t>
            </a:r>
            <a:r>
              <a:rPr lang="cs-CZ" dirty="0" smtClean="0"/>
              <a:t>. (Šíma 2017)</a:t>
            </a:r>
          </a:p>
          <a:p>
            <a:r>
              <a:rPr lang="cs-CZ" dirty="0" smtClean="0"/>
              <a:t>Turner – rituál jako nástroj sociálního řádu, </a:t>
            </a:r>
            <a:r>
              <a:rPr lang="cs-CZ" b="1" dirty="0" smtClean="0"/>
              <a:t>prožití rovnosti </a:t>
            </a:r>
            <a:r>
              <a:rPr lang="cs-CZ" dirty="0" smtClean="0"/>
              <a:t>(chaosu) x následné ustanovení hierarchií – </a:t>
            </a:r>
            <a:r>
              <a:rPr lang="cs-CZ" dirty="0" err="1" smtClean="0"/>
              <a:t>communitas</a:t>
            </a:r>
            <a:r>
              <a:rPr lang="cs-CZ" dirty="0" smtClean="0"/>
              <a:t> </a:t>
            </a:r>
          </a:p>
          <a:p>
            <a:r>
              <a:rPr lang="cs-CZ" dirty="0"/>
              <a:t>Podle </a:t>
            </a:r>
            <a:r>
              <a:rPr lang="cs-CZ" dirty="0" err="1"/>
              <a:t>Geertze</a:t>
            </a:r>
            <a:r>
              <a:rPr lang="cs-CZ" dirty="0"/>
              <a:t> (</a:t>
            </a:r>
            <a:r>
              <a:rPr lang="cs-CZ" dirty="0" err="1"/>
              <a:t>Geertz</a:t>
            </a:r>
            <a:r>
              <a:rPr lang="cs-CZ" dirty="0"/>
              <a:t> 2000) může tudíž rituál poskytovat lidem symbolické </a:t>
            </a:r>
            <a:r>
              <a:rPr lang="cs-CZ" dirty="0" smtClean="0"/>
              <a:t>nástroje pro </a:t>
            </a:r>
            <a:r>
              <a:rPr lang="cs-CZ" dirty="0"/>
              <a:t>pochopení a vyrovnávání se svou žitou zkušeností, resp. společenským kontextem.</a:t>
            </a:r>
          </a:p>
        </p:txBody>
      </p:sp>
    </p:spTree>
    <p:extLst>
      <p:ext uri="{BB962C8B-B14F-4D97-AF65-F5344CB8AC3E}">
        <p14:creationId xmlns:p14="http://schemas.microsoft.com/office/powerpoint/2010/main" val="96629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Performativní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Performativní teorie </a:t>
            </a:r>
            <a:r>
              <a:rPr lang="cs-CZ" dirty="0"/>
              <a:t>především zdůrazňuje aktivní roli </a:t>
            </a:r>
            <a:r>
              <a:rPr lang="cs-CZ" dirty="0" smtClean="0"/>
              <a:t>účastníků rituálu</a:t>
            </a:r>
            <a:r>
              <a:rPr lang="cs-CZ" dirty="0"/>
              <a:t>. Život jedinců je jimi neustále utvářen a přetvářen v interakci s </a:t>
            </a:r>
            <a:r>
              <a:rPr lang="cs-CZ" dirty="0" smtClean="0"/>
              <a:t>jinými tak</a:t>
            </a:r>
            <a:r>
              <a:rPr lang="cs-CZ" dirty="0"/>
              <a:t>, že </a:t>
            </a:r>
            <a:r>
              <a:rPr lang="cs-CZ" b="1" dirty="0"/>
              <a:t>změna</a:t>
            </a:r>
            <a:r>
              <a:rPr lang="cs-CZ" dirty="0"/>
              <a:t> je integrální součástí života a </a:t>
            </a:r>
            <a:r>
              <a:rPr lang="cs-CZ" b="1" dirty="0"/>
              <a:t>procesů kulturní reprodukce </a:t>
            </a:r>
            <a:r>
              <a:rPr lang="cs-CZ" dirty="0"/>
              <a:t>(Bell 2008</a:t>
            </a:r>
            <a:r>
              <a:rPr lang="cs-CZ" dirty="0" smtClean="0"/>
              <a:t>). - rituál </a:t>
            </a:r>
            <a:r>
              <a:rPr lang="cs-CZ" dirty="0"/>
              <a:t>jako dynamického </a:t>
            </a:r>
            <a:r>
              <a:rPr lang="cs-CZ" dirty="0" smtClean="0"/>
              <a:t>procesu</a:t>
            </a:r>
          </a:p>
          <a:p>
            <a:r>
              <a:rPr lang="cs-CZ" dirty="0" smtClean="0"/>
              <a:t>Nenásledují pouze </a:t>
            </a:r>
            <a:r>
              <a:rPr lang="cs-CZ" dirty="0"/>
              <a:t>stabilní rituální formy, ale že s nimi </a:t>
            </a:r>
            <a:r>
              <a:rPr lang="cs-CZ" b="1" dirty="0"/>
              <a:t>pracují kreativně a účelově.</a:t>
            </a:r>
            <a:endParaRPr lang="cs-CZ" b="1" dirty="0" smtClean="0"/>
          </a:p>
          <a:p>
            <a:r>
              <a:rPr lang="cs-CZ" dirty="0" smtClean="0"/>
              <a:t>propojuje </a:t>
            </a:r>
            <a:r>
              <a:rPr lang="cs-CZ" b="1" dirty="0" smtClean="0"/>
              <a:t>individuální a kolektivní </a:t>
            </a:r>
            <a:r>
              <a:rPr lang="cs-CZ" b="1" dirty="0" err="1" smtClean="0"/>
              <a:t>kreativita</a:t>
            </a:r>
            <a:r>
              <a:rPr lang="cs-CZ" dirty="0" err="1" smtClean="0"/>
              <a:t>,která</a:t>
            </a:r>
            <a:r>
              <a:rPr lang="cs-CZ" dirty="0" smtClean="0"/>
              <a:t> </a:t>
            </a:r>
            <a:r>
              <a:rPr lang="cs-CZ" dirty="0"/>
              <a:t>nastavuje zrcadlo existujícím vztahům a </a:t>
            </a:r>
            <a:r>
              <a:rPr lang="cs-CZ" dirty="0" smtClean="0"/>
              <a:t>představám</a:t>
            </a:r>
          </a:p>
          <a:p>
            <a:r>
              <a:rPr lang="cs-CZ" dirty="0" smtClean="0"/>
              <a:t>Rituál ve smyslu změny </a:t>
            </a:r>
            <a:r>
              <a:rPr lang="cs-CZ" dirty="0" err="1" smtClean="0"/>
              <a:t>stausu</a:t>
            </a:r>
            <a:r>
              <a:rPr lang="cs-CZ" dirty="0" smtClean="0"/>
              <a:t> x </a:t>
            </a:r>
            <a:r>
              <a:rPr lang="cs-CZ" b="1" dirty="0" smtClean="0"/>
              <a:t>divadelní performance </a:t>
            </a:r>
            <a:r>
              <a:rPr lang="cs-CZ" dirty="0" smtClean="0"/>
              <a:t>„transportování</a:t>
            </a:r>
            <a:r>
              <a:rPr lang="cs-CZ" dirty="0"/>
              <a:t>“ jedinců do určitých </a:t>
            </a:r>
            <a:r>
              <a:rPr lang="cs-CZ" dirty="0" smtClean="0"/>
              <a:t>rolí a </a:t>
            </a:r>
            <a:r>
              <a:rPr lang="cs-CZ" dirty="0"/>
              <a:t>jejich návrat do původních rolí či jejich další výměnu (</a:t>
            </a:r>
            <a:r>
              <a:rPr lang="cs-CZ" dirty="0" err="1"/>
              <a:t>Schechner</a:t>
            </a:r>
            <a:r>
              <a:rPr lang="cs-CZ" dirty="0"/>
              <a:t> 1985). </a:t>
            </a:r>
            <a:r>
              <a:rPr lang="cs-CZ" dirty="0" smtClean="0"/>
              <a:t>Rozpor : účinnost </a:t>
            </a:r>
            <a:r>
              <a:rPr lang="cs-CZ" dirty="0"/>
              <a:t>(</a:t>
            </a:r>
            <a:r>
              <a:rPr lang="cs-CZ" i="1" dirty="0" err="1"/>
              <a:t>efficacy</a:t>
            </a:r>
            <a:r>
              <a:rPr lang="cs-CZ" dirty="0"/>
              <a:t>) </a:t>
            </a:r>
            <a:r>
              <a:rPr lang="cs-CZ" dirty="0" smtClean="0"/>
              <a:t>x zábava </a:t>
            </a:r>
            <a:r>
              <a:rPr lang="cs-CZ" dirty="0"/>
              <a:t>(</a:t>
            </a:r>
            <a:r>
              <a:rPr lang="cs-CZ" i="1" dirty="0" err="1"/>
              <a:t>entertainment</a:t>
            </a:r>
            <a:r>
              <a:rPr lang="cs-CZ" dirty="0" smtClean="0"/>
              <a:t>) – póly na ose.</a:t>
            </a:r>
          </a:p>
          <a:p>
            <a:r>
              <a:rPr lang="cs-CZ" dirty="0" smtClean="0"/>
              <a:t>Vliv na přístup ke studiu =  </a:t>
            </a:r>
            <a:r>
              <a:rPr lang="cs-CZ" dirty="0"/>
              <a:t>obrat k jednání, tedy ke studiu pozorovatelných, fyzických a tělesných, </a:t>
            </a:r>
            <a:r>
              <a:rPr lang="cs-CZ" dirty="0" smtClean="0"/>
              <a:t>společenských aktů </a:t>
            </a:r>
            <a:r>
              <a:rPr lang="cs-CZ" dirty="0"/>
              <a:t>(</a:t>
            </a:r>
            <a:r>
              <a:rPr lang="cs-CZ" dirty="0" err="1"/>
              <a:t>Grimes</a:t>
            </a:r>
            <a:r>
              <a:rPr lang="cs-CZ" dirty="0"/>
              <a:t> 2006), </a:t>
            </a:r>
            <a:r>
              <a:rPr lang="cs-CZ" b="1" dirty="0"/>
              <a:t>jimiž se „něco dělá“ </a:t>
            </a:r>
            <a:r>
              <a:rPr lang="cs-CZ" dirty="0"/>
              <a:t>(Austin 2000).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47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Rituál jako reakce na události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Rituál již není možné </a:t>
            </a:r>
            <a:r>
              <a:rPr lang="cs-CZ" dirty="0" smtClean="0"/>
              <a:t>interpretovat bez </a:t>
            </a:r>
            <a:r>
              <a:rPr lang="cs-CZ" dirty="0"/>
              <a:t>toho, abychom zohlednili, že je součástí určitého procesu </a:t>
            </a:r>
            <a:r>
              <a:rPr lang="cs-CZ" dirty="0" smtClean="0"/>
              <a:t>apropriace kulturních </a:t>
            </a:r>
            <a:r>
              <a:rPr lang="cs-CZ" dirty="0"/>
              <a:t>tradic v konkrétních nových situacích, tj. </a:t>
            </a:r>
            <a:r>
              <a:rPr lang="cs-CZ" b="1" dirty="0"/>
              <a:t>historie samotné</a:t>
            </a:r>
            <a:r>
              <a:rPr lang="cs-CZ" dirty="0" smtClean="0"/>
              <a:t>. (dynamika rituálu reaguje na společenské změny a nutnost integrovat tyto okolnosti do jádra rituálu, resp. </a:t>
            </a:r>
            <a:r>
              <a:rPr lang="cs-CZ" b="1" dirty="0" smtClean="0"/>
              <a:t>skrze rituál tyto změny zahrnout</a:t>
            </a:r>
            <a:r>
              <a:rPr lang="cs-CZ" dirty="0" smtClean="0"/>
              <a:t>. (</a:t>
            </a:r>
            <a:r>
              <a:rPr lang="cs-CZ" dirty="0" err="1" smtClean="0"/>
              <a:t>Sahlins</a:t>
            </a:r>
            <a:r>
              <a:rPr lang="cs-CZ" dirty="0" smtClean="0"/>
              <a:t>)</a:t>
            </a:r>
          </a:p>
          <a:p>
            <a:r>
              <a:rPr lang="cs-CZ" dirty="0" err="1"/>
              <a:t>Asad</a:t>
            </a:r>
            <a:r>
              <a:rPr lang="cs-CZ" dirty="0"/>
              <a:t> tak chtěl </a:t>
            </a:r>
            <a:r>
              <a:rPr lang="cs-CZ" dirty="0" smtClean="0"/>
              <a:t>především ukázat</a:t>
            </a:r>
            <a:r>
              <a:rPr lang="cs-CZ" dirty="0"/>
              <a:t>, že pojem rituálu měl a má hegemonickou funkci, která politicky a </a:t>
            </a:r>
            <a:r>
              <a:rPr lang="cs-CZ" dirty="0" smtClean="0"/>
              <a:t>kulturně strukturuje </a:t>
            </a:r>
            <a:r>
              <a:rPr lang="cs-CZ" dirty="0"/>
              <a:t>mocenské vztahy mezi Západem a </a:t>
            </a:r>
            <a:r>
              <a:rPr lang="cs-CZ" dirty="0" smtClean="0"/>
              <a:t>ne-Západem – podobně </a:t>
            </a:r>
            <a:r>
              <a:rPr lang="cs-CZ" dirty="0" err="1" smtClean="0"/>
              <a:t>Hobsbawm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07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Bell (2008) a nový pohled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908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Vychází z protikladu </a:t>
            </a:r>
            <a:r>
              <a:rPr lang="cs-CZ" dirty="0"/>
              <a:t>myšlení versus jednání. Rituál </a:t>
            </a:r>
            <a:r>
              <a:rPr lang="cs-CZ" dirty="0" smtClean="0"/>
              <a:t>pak má </a:t>
            </a:r>
            <a:r>
              <a:rPr lang="cs-CZ" dirty="0"/>
              <a:t>být svorníkem, který spojuje tyto dva póly, stejně jako rozpor mezi </a:t>
            </a:r>
            <a:r>
              <a:rPr lang="cs-CZ" dirty="0" smtClean="0"/>
              <a:t>myšlenkami </a:t>
            </a:r>
            <a:r>
              <a:rPr lang="pl-PL" dirty="0" smtClean="0"/>
              <a:t>a </a:t>
            </a:r>
            <a:r>
              <a:rPr lang="pl-PL" dirty="0"/>
              <a:t>akty, mezi kulturou a </a:t>
            </a:r>
            <a:r>
              <a:rPr lang="pl-PL" dirty="0" smtClean="0"/>
              <a:t>společností (Šíma 2017)</a:t>
            </a:r>
          </a:p>
          <a:p>
            <a:r>
              <a:rPr lang="pl-PL" dirty="0" smtClean="0"/>
              <a:t>Kritika,  že R je považován </a:t>
            </a:r>
            <a:r>
              <a:rPr lang="cs-CZ" dirty="0" smtClean="0"/>
              <a:t>za </a:t>
            </a:r>
            <a:r>
              <a:rPr lang="cs-CZ" dirty="0"/>
              <a:t>distinktivní jednání v principu odlišné od ostatního </a:t>
            </a:r>
            <a:r>
              <a:rPr lang="cs-CZ" dirty="0" smtClean="0"/>
              <a:t>jednání x </a:t>
            </a:r>
            <a:r>
              <a:rPr lang="cs-CZ" dirty="0"/>
              <a:t>za soubor určitých kvalit, které je možné vztáhnout na jakékoli </a:t>
            </a:r>
            <a:r>
              <a:rPr lang="cs-CZ" dirty="0" smtClean="0"/>
              <a:t>jednání</a:t>
            </a:r>
          </a:p>
          <a:p>
            <a:r>
              <a:rPr lang="cs-CZ" dirty="0" smtClean="0"/>
              <a:t>Zaměření na praktiky: proces </a:t>
            </a:r>
            <a:r>
              <a:rPr lang="cs-CZ" dirty="0"/>
              <a:t>ritualizace, pomocí něhož se určité </a:t>
            </a:r>
            <a:r>
              <a:rPr lang="cs-CZ" dirty="0" smtClean="0"/>
              <a:t>jednání vymezuje </a:t>
            </a:r>
            <a:r>
              <a:rPr lang="cs-CZ" dirty="0"/>
              <a:t>jako rituální od jiného, ne-rituálního</a:t>
            </a:r>
            <a:r>
              <a:rPr lang="cs-CZ" dirty="0" smtClean="0"/>
              <a:t>.</a:t>
            </a:r>
          </a:p>
          <a:p>
            <a:r>
              <a:rPr lang="cs-CZ" dirty="0"/>
              <a:t>Jednání představuje v prvotním kroku především tělesný </a:t>
            </a:r>
            <a:r>
              <a:rPr lang="cs-CZ" dirty="0" smtClean="0"/>
              <a:t>pohyb v </a:t>
            </a:r>
            <a:r>
              <a:rPr lang="cs-CZ" dirty="0"/>
              <a:t>čase a prostoru, který se může specificky v určitých situacích stát </a:t>
            </a:r>
            <a:r>
              <a:rPr lang="cs-CZ" dirty="0" smtClean="0"/>
              <a:t>dominantním schématem.</a:t>
            </a:r>
          </a:p>
          <a:p>
            <a:r>
              <a:rPr lang="cs-CZ" dirty="0"/>
              <a:t>Cílem procesu ritualizace </a:t>
            </a:r>
            <a:r>
              <a:rPr lang="cs-CZ" dirty="0" smtClean="0"/>
              <a:t>tak podle </a:t>
            </a:r>
            <a:r>
              <a:rPr lang="cs-CZ" dirty="0"/>
              <a:t>Bell není porozumět obsahu rituálu či dokonce integrovat jedince do </a:t>
            </a:r>
            <a:r>
              <a:rPr lang="cs-CZ" dirty="0" smtClean="0"/>
              <a:t>nějakého koherentního </a:t>
            </a:r>
            <a:r>
              <a:rPr lang="cs-CZ" dirty="0"/>
              <a:t>kulturního či společenského rámce, ale prostě </a:t>
            </a:r>
            <a:r>
              <a:rPr lang="cs-CZ" b="1" dirty="0"/>
              <a:t>vytvořit aktéra </a:t>
            </a:r>
            <a:r>
              <a:rPr lang="cs-CZ" b="1" dirty="0" smtClean="0"/>
              <a:t>rituálu, který </a:t>
            </a:r>
            <a:r>
              <a:rPr lang="cs-CZ" b="1" dirty="0"/>
              <a:t>si osvojí určitá kulturní schémata a dokáže je flexibilně používat v </a:t>
            </a:r>
            <a:r>
              <a:rPr lang="cs-CZ" b="1" dirty="0" err="1" smtClean="0"/>
              <a:t>různých,i</a:t>
            </a:r>
            <a:r>
              <a:rPr lang="cs-CZ" b="1" dirty="0" smtClean="0"/>
              <a:t> </a:t>
            </a:r>
            <a:r>
              <a:rPr lang="cs-CZ" b="1" dirty="0"/>
              <a:t>nepředpokládaných situacích</a:t>
            </a:r>
            <a:r>
              <a:rPr lang="cs-CZ" b="1" dirty="0" smtClean="0"/>
              <a:t>. = </a:t>
            </a:r>
            <a:r>
              <a:rPr lang="cs-CZ" dirty="0" smtClean="0">
                <a:solidFill>
                  <a:srgbClr val="00B0F0"/>
                </a:solidFill>
              </a:rPr>
              <a:t>Rituál jako sociální kompetence</a:t>
            </a:r>
          </a:p>
          <a:p>
            <a:r>
              <a:rPr lang="cs-CZ" dirty="0"/>
              <a:t>studován v kontextu </a:t>
            </a:r>
            <a:r>
              <a:rPr lang="cs-CZ" dirty="0" smtClean="0"/>
              <a:t>veškerých praktik</a:t>
            </a:r>
            <a:r>
              <a:rPr lang="cs-CZ" dirty="0"/>
              <a:t>, které jsou v dané komunitě </a:t>
            </a:r>
            <a:r>
              <a:rPr lang="cs-CZ" dirty="0" smtClean="0"/>
              <a:t>využívány</a:t>
            </a:r>
          </a:p>
          <a:p>
            <a:r>
              <a:rPr lang="nl-NL" dirty="0"/>
              <a:t>Rituální jednání je pak specifické </a:t>
            </a:r>
            <a:r>
              <a:rPr lang="nl-NL" dirty="0" smtClean="0"/>
              <a:t>tím,</a:t>
            </a:r>
            <a:r>
              <a:rPr lang="cs-CZ" dirty="0" smtClean="0"/>
              <a:t> že </a:t>
            </a:r>
            <a:r>
              <a:rPr lang="cs-CZ" dirty="0"/>
              <a:t>aktéři považují své jednání za reakci na jisté vnější prostředí či podněty (ať už </a:t>
            </a:r>
            <a:r>
              <a:rPr lang="cs-CZ" dirty="0" smtClean="0"/>
              <a:t>se jedná </a:t>
            </a:r>
            <a:r>
              <a:rPr lang="cs-CZ" dirty="0"/>
              <a:t>o Boha, bohy, přírodu či sousední společenství), ve skutečnosti však právě </a:t>
            </a:r>
            <a:r>
              <a:rPr lang="cs-CZ" dirty="0" smtClean="0"/>
              <a:t>toto prostředí </a:t>
            </a:r>
            <a:r>
              <a:rPr lang="cs-CZ" dirty="0"/>
              <a:t>svým </a:t>
            </a:r>
            <a:r>
              <a:rPr lang="cs-CZ" b="1" dirty="0"/>
              <a:t>jednáním současně konstruují, definují a zažívají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R. Reprodukuje mocenské vztahy,  </a:t>
            </a:r>
            <a:r>
              <a:rPr lang="cs-CZ" dirty="0"/>
              <a:t>jejichž </a:t>
            </a:r>
            <a:r>
              <a:rPr lang="cs-CZ" dirty="0" smtClean="0"/>
              <a:t>prostřednictvím je </a:t>
            </a:r>
            <a:r>
              <a:rPr lang="cs-CZ" dirty="0"/>
              <a:t>moc odosobňována a odtržena od konkrétních mezilidských situací.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0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1901</Words>
  <Application>Microsoft Office PowerPoint</Application>
  <PresentationFormat>Vlastní</PresentationFormat>
  <Paragraphs>100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Office</vt:lpstr>
      <vt:lpstr>Svátečnost</vt:lpstr>
      <vt:lpstr>Sekulární svátek</vt:lpstr>
      <vt:lpstr>Co to je rituál, svátek, slavnost, obyčej………….</vt:lpstr>
      <vt:lpstr>Svátek a rituál – vývoj konceptu</vt:lpstr>
      <vt:lpstr>Vývoj konceptu</vt:lpstr>
      <vt:lpstr>Vývoj konceptu II</vt:lpstr>
      <vt:lpstr>Performativní teorie</vt:lpstr>
      <vt:lpstr>Rituál jako reakce na události</vt:lpstr>
      <vt:lpstr>Bell (2008) a nový pohled</vt:lpstr>
      <vt:lpstr>Povaha rituálu - Rituál jako nástroj vyjednávání sociálního řádu či místa člověka v sociální realitě – jeden z přístupů </vt:lpstr>
      <vt:lpstr>Povaha rituálu - Rituál jako nástroj vyjednávání sociálního řádu či místa člověka v sociální realitě – jeden z přístupů</vt:lpstr>
      <vt:lpstr>Rituál jako sám o sobě – opozice R jako zrcadla</vt:lpstr>
      <vt:lpstr>Rituál a moderní společnost</vt:lpstr>
      <vt:lpstr>Hobsbawm a vynalezená tradice</vt:lpstr>
      <vt:lpstr>Výzkum rituálů v moderní společnosti</vt:lpstr>
      <vt:lpstr>Kontext migrací a menšin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Svátečnost</dc:title>
  <dc:creator>DB</dc:creator>
  <cp:lastModifiedBy>Dana Bittnerová</cp:lastModifiedBy>
  <cp:revision>31</cp:revision>
  <cp:lastPrinted>2018-03-08T08:33:05Z</cp:lastPrinted>
  <dcterms:created xsi:type="dcterms:W3CDTF">2018-03-08T01:20:16Z</dcterms:created>
  <dcterms:modified xsi:type="dcterms:W3CDTF">2018-03-08T08:33:47Z</dcterms:modified>
</cp:coreProperties>
</file>