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76" r:id="rId4"/>
    <p:sldId id="266" r:id="rId5"/>
    <p:sldId id="269" r:id="rId6"/>
    <p:sldId id="264" r:id="rId7"/>
    <p:sldId id="265" r:id="rId8"/>
    <p:sldId id="270" r:id="rId9"/>
    <p:sldId id="275" r:id="rId10"/>
    <p:sldId id="272" r:id="rId11"/>
    <p:sldId id="274" r:id="rId12"/>
    <p:sldId id="278" r:id="rId13"/>
    <p:sldId id="279" r:id="rId14"/>
    <p:sldId id="280" r:id="rId15"/>
    <p:sldId id="281" r:id="rId16"/>
    <p:sldId id="271" r:id="rId17"/>
    <p:sldId id="277" r:id="rId18"/>
    <p:sldId id="27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4838" autoAdjust="0"/>
  </p:normalViewPr>
  <p:slideViewPr>
    <p:cSldViewPr snapToGrid="0" snapToObjects="1">
      <p:cViewPr>
        <p:scale>
          <a:sx n="60" d="100"/>
          <a:sy n="60" d="100"/>
        </p:scale>
        <p:origin x="-7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 – jak důležité je pro vás, aby váš partner</a:t>
            </a:r>
            <a:r>
              <a:rPr lang="cs-CZ" baseline="0" dirty="0" smtClean="0"/>
              <a:t> uměl dobře komunikovat? srovnejte to s jinými faktory, dle nichž posuzujete partnery. jaké specifické komunikační schopnosti považujete za důležité?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schématu chybí „proč?“ někdo něco někomu nějakým kanálem říká</a:t>
            </a:r>
            <a:r>
              <a:rPr lang="cs-CZ" baseline="0" dirty="0" smtClean="0"/>
              <a:t> a rovněž zpětná vazba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kam zařadit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youtubering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twitter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instagram</a:t>
            </a:r>
            <a:r>
              <a:rPr lang="cs-CZ" baseline="0" dirty="0" smtClean="0"/>
              <a:t>, posty na </a:t>
            </a:r>
            <a:r>
              <a:rPr lang="cs-CZ" baseline="0" dirty="0" err="1" smtClean="0"/>
              <a:t>fb</a:t>
            </a:r>
            <a:r>
              <a:rPr lang="cs-CZ" baseline="0" dirty="0" smtClean="0"/>
              <a:t>, chaty?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např.</a:t>
            </a:r>
            <a:r>
              <a:rPr lang="cs-CZ" baseline="0" dirty="0" smtClean="0"/>
              <a:t> řízení, </a:t>
            </a:r>
            <a:r>
              <a:rPr lang="cs-CZ" baseline="0" dirty="0" err="1" smtClean="0"/>
              <a:t>exhbibice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se mění význam sdělení dle důrazu</a:t>
            </a:r>
            <a:r>
              <a:rPr lang="cs-CZ" baseline="0" dirty="0" smtClean="0"/>
              <a:t> na různé slova?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/>
              <a:t>dorozumíváme se pouze slovy</a:t>
            </a:r>
            <a:r>
              <a:rPr lang="cs-CZ" i="1" dirty="0" smtClean="0"/>
              <a:t> -</a:t>
            </a:r>
            <a:r>
              <a:rPr lang="cs-CZ" dirty="0" smtClean="0"/>
              <a:t> slovní i mimoslovní složka komunikace mají svou váhu zejména v přímém osobním kontaktu, ale ani v telefonickém či elektronickém styku nejsou zanedbatelné,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slova a věty přesně vyjadřují myšlenky</a:t>
            </a:r>
            <a:r>
              <a:rPr lang="cs-CZ" dirty="0" smtClean="0"/>
              <a:t> - připomeňme základní prvky jednotlivého komunikativního aktu, ve kterém kromě věcného obsahu sdělení, hraje důležitou úlohu záměr a smysl sdělení pro původce i pro jeho příjemce, věty a slova jsou jen obrazem myšlenek,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nejdůležitější je to, CO říkáme</a:t>
            </a:r>
            <a:r>
              <a:rPr lang="cs-CZ" dirty="0" smtClean="0"/>
              <a:t> - avšak stejně významné je to </a:t>
            </a:r>
            <a:r>
              <a:rPr lang="cs-CZ" b="1" dirty="0" smtClean="0"/>
              <a:t>JAK to říkáme</a:t>
            </a:r>
            <a:r>
              <a:rPr lang="cs-CZ" dirty="0" smtClean="0"/>
              <a:t>; jak mluvíme zčásti vypovídá o našem prožívání a je účinnější než to, co říkáme; ostatně jistě si lze vzpomenout na výmluvné ticho - v kontaktu s druhým mohu být, i když nepromlouvám,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používáme-li stejný jazyk, musíme si rozumět</a:t>
            </a:r>
            <a:r>
              <a:rPr lang="cs-CZ" dirty="0" smtClean="0"/>
              <a:t> - komunikační partneři si rozumí zejména tehdy chtějí-li si porozumět, společný jazyk znamená používání podobných výrazů, příměrů apod. (odborný jazyk lékařů, právníků, ekonomů nebo "společný jazyk" teenagerů atd.),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slyšet je totéž co poslouchat</a:t>
            </a:r>
            <a:r>
              <a:rPr lang="cs-CZ" i="1" dirty="0" smtClean="0"/>
              <a:t> -</a:t>
            </a:r>
            <a:r>
              <a:rPr lang="cs-CZ" dirty="0" smtClean="0"/>
              <a:t> slyšet neznamená poslouchat a už vůbec ne naslouchat.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/>
              <a:pPr>
                <a:defRPr/>
              </a:pPr>
              <a:t>14.2.13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JBB2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>69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  <a:t>Sociální kontext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2. Základní pojmy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komunikace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co v schématu chybí?</a:t>
            </a:r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cs-CZ" dirty="0" smtClean="0"/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pomocí schématu popište rozdíly mezi osobní komunikací a textovou komunikací zprostředkovanou počítačem</a:t>
            </a:r>
          </a:p>
          <a:p>
            <a:pPr marL="738188" lvl="1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viz materiál na </a:t>
            </a:r>
            <a:r>
              <a:rPr lang="cs-CZ" dirty="0" err="1" smtClean="0"/>
              <a:t>moodle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komunikace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motivace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záměr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smysl sdělení pro zdroj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(rozhodování o podobě zprávy) kódování zdrojem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„promluva“ s věcným obsahem sdělení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dekódování příjemcem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smysl sdělení pro příjemce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odhad záměru či intence zdroje příjemcem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efekt sdělení na příjemce včetně jeho motivace</a:t>
            </a:r>
          </a:p>
          <a:p>
            <a:endParaRPr lang="cs-CZ" dirty="0" smtClean="0"/>
          </a:p>
          <a:p>
            <a:r>
              <a:rPr lang="cs-CZ" dirty="0" smtClean="0"/>
              <a:t>míra vědomé reflexe je </a:t>
            </a:r>
            <a:r>
              <a:rPr lang="cs-CZ" b="1" dirty="0" smtClean="0"/>
              <a:t>různá</a:t>
            </a:r>
            <a:r>
              <a:rPr lang="cs-CZ" dirty="0" smtClean="0"/>
              <a:t> v různých situacích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komunikace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nejen sdílet, ale i...</a:t>
            </a:r>
          </a:p>
          <a:p>
            <a:pPr lvl="1"/>
            <a:r>
              <a:rPr lang="cs-CZ" dirty="0" smtClean="0"/>
              <a:t>získávat informace</a:t>
            </a:r>
          </a:p>
          <a:p>
            <a:pPr lvl="1"/>
            <a:r>
              <a:rPr lang="cs-CZ" dirty="0" smtClean="0"/>
              <a:t>poskytovat informace</a:t>
            </a:r>
          </a:p>
          <a:p>
            <a:r>
              <a:rPr lang="cs-CZ" dirty="0" smtClean="0"/>
              <a:t>navazovat a udržovat vztahy</a:t>
            </a:r>
          </a:p>
          <a:p>
            <a:r>
              <a:rPr lang="cs-CZ" dirty="0" smtClean="0"/>
              <a:t>ovlivňovat</a:t>
            </a:r>
          </a:p>
          <a:p>
            <a:r>
              <a:rPr lang="cs-CZ" dirty="0" smtClean="0"/>
              <a:t>bavit se</a:t>
            </a:r>
          </a:p>
          <a:p>
            <a:r>
              <a:rPr lang="cs-CZ" dirty="0" smtClean="0"/>
              <a:t>...?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principy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viz materiál na </a:t>
            </a:r>
            <a:r>
              <a:rPr lang="cs-CZ" dirty="0" err="1" smtClean="0"/>
              <a:t>moodle</a:t>
            </a:r>
            <a:endParaRPr lang="cs-CZ" dirty="0" smtClean="0"/>
          </a:p>
          <a:p>
            <a:r>
              <a:rPr lang="cs-CZ" dirty="0" smtClean="0"/>
              <a:t>transakční</a:t>
            </a:r>
          </a:p>
          <a:p>
            <a:r>
              <a:rPr lang="cs-CZ" dirty="0" smtClean="0"/>
              <a:t>ve shlucích signálů (obsah+forma)</a:t>
            </a:r>
          </a:p>
          <a:p>
            <a:r>
              <a:rPr lang="cs-CZ" dirty="0" smtClean="0"/>
              <a:t>nutnost přizpůsobování</a:t>
            </a:r>
          </a:p>
          <a:p>
            <a:r>
              <a:rPr lang="cs-CZ" dirty="0" smtClean="0"/>
              <a:t>obsahová i vztahová rovina</a:t>
            </a:r>
          </a:p>
          <a:p>
            <a:r>
              <a:rPr lang="cs-CZ" dirty="0" smtClean="0"/>
              <a:t>nejednoznačnost</a:t>
            </a:r>
          </a:p>
          <a:p>
            <a:r>
              <a:rPr lang="cs-CZ" dirty="0" smtClean="0"/>
              <a:t>arbitrárně určeny kroky</a:t>
            </a:r>
          </a:p>
          <a:p>
            <a:r>
              <a:rPr lang="cs-CZ" dirty="0" smtClean="0"/>
              <a:t>nezvratná a neopakovatelná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Záměr zdroje</a:t>
            </a: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135117"/>
            <a:ext cx="7931478" cy="53895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Neutrální promluva může být vnímána jako útok</a:t>
            </a:r>
          </a:p>
          <a:p>
            <a:pPr eaLnBrk="1" hangingPunct="1"/>
            <a:r>
              <a:rPr lang="cs-CZ" sz="2400" b="1" dirty="0" smtClean="0"/>
              <a:t>„Vezmeš si ty náušnice?“</a:t>
            </a:r>
            <a:r>
              <a:rPr lang="cs-CZ" sz="2400" dirty="0" smtClean="0"/>
              <a:t> může komunikovat pouze obsahové sdělení ale i kritiku způsobu oblékání</a:t>
            </a:r>
          </a:p>
          <a:p>
            <a:pPr eaLnBrk="1" hangingPunct="1"/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Příklady z </a:t>
            </a:r>
            <a:r>
              <a:rPr lang="cs-CZ" sz="2400" dirty="0" err="1" smtClean="0"/>
              <a:t>DeVito</a:t>
            </a:r>
            <a:r>
              <a:rPr lang="cs-CZ" sz="2400" dirty="0" smtClean="0"/>
              <a:t> (2008):</a:t>
            </a:r>
          </a:p>
          <a:p>
            <a:pPr>
              <a:buNone/>
            </a:pPr>
            <a:r>
              <a:rPr lang="cs-CZ" sz="2400" dirty="0" smtClean="0"/>
              <a:t>Najděte obsahová a vztahová sdělení, která může příjemce pochopit z následujících otázek:</a:t>
            </a:r>
          </a:p>
          <a:p>
            <a:r>
              <a:rPr lang="cs-CZ" sz="2400" dirty="0" smtClean="0"/>
              <a:t>Ty mě voláš?</a:t>
            </a:r>
          </a:p>
          <a:p>
            <a:r>
              <a:rPr lang="cs-CZ" sz="2400" dirty="0" smtClean="0"/>
              <a:t>Voláš mě?</a:t>
            </a:r>
          </a:p>
          <a:p>
            <a:r>
              <a:rPr lang="cs-CZ" sz="2400" dirty="0" smtClean="0"/>
              <a:t>Řekl jsi, že se hlásíš na zdravotní školu?</a:t>
            </a:r>
          </a:p>
          <a:p>
            <a:r>
              <a:rPr lang="cs-CZ" sz="2400" dirty="0" smtClean="0"/>
              <a:t>Ty jsi zamilovaný?</a:t>
            </a:r>
          </a:p>
          <a:p>
            <a:r>
              <a:rPr lang="cs-CZ" sz="2400" dirty="0" smtClean="0"/>
              <a:t>Ty jsi ji za to zaplatil 1000 korun?</a:t>
            </a:r>
          </a:p>
          <a:p>
            <a:r>
              <a:rPr lang="cs-CZ" sz="2400" dirty="0" smtClean="0"/>
              <a:t>A to je všechno, co jsi udělal?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Nezbytnost, nevratnost a neopakovatelnost komunikace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doporučení byste na základě těchto charakteristik komunikace dali někomu:</a:t>
            </a:r>
          </a:p>
          <a:p>
            <a:pPr lvl="1"/>
            <a:r>
              <a:rPr lang="cs-CZ" dirty="0" smtClean="0"/>
              <a:t>v jeho první den na vysoké škole?</a:t>
            </a:r>
          </a:p>
          <a:p>
            <a:pPr lvl="1"/>
            <a:r>
              <a:rPr lang="cs-CZ" dirty="0" smtClean="0"/>
              <a:t>když </a:t>
            </a:r>
            <a:r>
              <a:rPr lang="cs-CZ" dirty="0" err="1" smtClean="0"/>
              <a:t>postuje</a:t>
            </a:r>
            <a:r>
              <a:rPr lang="cs-CZ" dirty="0" smtClean="0"/>
              <a:t> fotky z party na sociální síť?</a:t>
            </a:r>
          </a:p>
          <a:p>
            <a:pPr lvl="1"/>
            <a:r>
              <a:rPr lang="cs-CZ" dirty="0" smtClean="0"/>
              <a:t>když vede skupinu během brainstormingu?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platí o komunikaci?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884"/>
            <a:ext cx="8229600" cy="557059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Dobrým komunikátorem se člověk nestává, ale rodí.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Čím více spolu partneři komunikují, tím je jejich vztah lepší.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Když mají lidé dlouho blízký vztah, oba vždy vědí, co druhý chce i bez toho, aby to musel říkat.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Naprostá otevřenost by měla být cílem každého smysluplného vztahu mezi dvěma lidmi.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Strach z mluvení na veřejnosti má pouze negativní dopady a musí být zcela odstraněn.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komunikační mýty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+mj-lt"/>
              </a:rPr>
              <a:t>dorozumíváme se pouze slovy</a:t>
            </a:r>
          </a:p>
          <a:p>
            <a:r>
              <a:rPr lang="cs-CZ" sz="3600" dirty="0" smtClean="0">
                <a:latin typeface="+mj-lt"/>
              </a:rPr>
              <a:t>slova a věty přesně vyjadřují myšlenky </a:t>
            </a:r>
          </a:p>
          <a:p>
            <a:r>
              <a:rPr lang="cs-CZ" sz="3600" dirty="0" smtClean="0">
                <a:latin typeface="+mj-lt"/>
              </a:rPr>
              <a:t>nejdůležitější je to, co říkáme</a:t>
            </a:r>
          </a:p>
          <a:p>
            <a:r>
              <a:rPr lang="cs-CZ" sz="3600" dirty="0" smtClean="0">
                <a:latin typeface="+mj-lt"/>
              </a:rPr>
              <a:t>používáme-li stejný jazyk, musíme si porozumět</a:t>
            </a:r>
          </a:p>
          <a:p>
            <a:r>
              <a:rPr lang="cs-CZ" sz="3600" dirty="0" smtClean="0">
                <a:latin typeface="+mj-lt"/>
              </a:rPr>
              <a:t>slyšet a poslouchat je totéž </a:t>
            </a:r>
          </a:p>
          <a:p>
            <a:r>
              <a:rPr lang="cs-CZ" sz="3600" dirty="0" smtClean="0">
                <a:latin typeface="+mj-lt"/>
              </a:rPr>
              <a:t>další….?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http://zpravy.idnes.cz/nemecko-migranti-uprchlici-azyl-rvacka-d9m-/zahranicni.aspx?c=A161001_182547_zahranicni_ane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komunikace?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77863" indent="-677863">
              <a:buNone/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cs-CZ" dirty="0" smtClean="0"/>
              <a:t>„médium pozorovatelných manifestací lidských vztahů“ </a:t>
            </a:r>
          </a:p>
          <a:p>
            <a:pPr marL="677863" indent="-677863" algn="r">
              <a:buNone/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cs-CZ" sz="2800" dirty="0" smtClean="0"/>
              <a:t>(psychologické / terapeutické pojetí – </a:t>
            </a:r>
            <a:r>
              <a:rPr lang="cs-CZ" sz="2800" dirty="0" err="1" smtClean="0"/>
              <a:t>Watzlawick</a:t>
            </a:r>
            <a:r>
              <a:rPr lang="cs-CZ" sz="2800" dirty="0" smtClean="0"/>
              <a:t>)</a:t>
            </a:r>
          </a:p>
          <a:p>
            <a:pPr marL="677863" indent="-677863">
              <a:buNone/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cs-CZ" dirty="0" smtClean="0"/>
          </a:p>
          <a:p>
            <a:pPr marL="677863" indent="-677863" algn="ctr">
              <a:buNone/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cs-CZ" b="1" dirty="0" smtClean="0"/>
              <a:t>je možné nekomunikovat?</a:t>
            </a:r>
          </a:p>
          <a:p>
            <a:pPr marL="677863" indent="-677863">
              <a:buNone/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Mlčení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komunikuje, že...:</a:t>
            </a:r>
          </a:p>
          <a:p>
            <a:r>
              <a:rPr lang="cs-CZ" dirty="0" smtClean="0"/>
              <a:t>nechceme nic říct</a:t>
            </a:r>
          </a:p>
          <a:p>
            <a:pPr lvl="1"/>
            <a:r>
              <a:rPr lang="cs-CZ" dirty="0" smtClean="0"/>
              <a:t>nesmělost, ohrožení, nezájem</a:t>
            </a:r>
          </a:p>
          <a:p>
            <a:r>
              <a:rPr lang="cs-CZ" dirty="0" smtClean="0"/>
              <a:t>nemáme co říct</a:t>
            </a:r>
            <a:endParaRPr lang="cs-CZ" b="1" dirty="0" smtClean="0"/>
          </a:p>
          <a:p>
            <a:r>
              <a:rPr lang="cs-CZ" dirty="0" smtClean="0"/>
              <a:t>získání času na odpověď, vstřebání informací, poklesu emocí</a:t>
            </a:r>
          </a:p>
          <a:p>
            <a:r>
              <a:rPr lang="cs-CZ" dirty="0" smtClean="0"/>
              <a:t>odplata, potrestání druhé strany</a:t>
            </a:r>
          </a:p>
          <a:p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komunikace?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err="1" smtClean="0"/>
              <a:t>Communicare</a:t>
            </a:r>
            <a:r>
              <a:rPr lang="cs-CZ" dirty="0" smtClean="0"/>
              <a:t> – činit něco společným, společně něco sdílet (</a:t>
            </a:r>
            <a:r>
              <a:rPr lang="cs-CZ" dirty="0" err="1" smtClean="0"/>
              <a:t>Hausenblas</a:t>
            </a:r>
            <a:r>
              <a:rPr lang="cs-CZ" dirty="0" smtClean="0"/>
              <a:t>, 1971)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cs-CZ" dirty="0" smtClean="0"/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„Jednání, jehož cílem z hlediska komunikátora je přenos sdělení jedné či více osobám prostřednictvím symbolů“ (</a:t>
            </a:r>
            <a:r>
              <a:rPr lang="cs-CZ" dirty="0" err="1" smtClean="0"/>
              <a:t>Kunczik</a:t>
            </a:r>
            <a:r>
              <a:rPr lang="cs-CZ" dirty="0" smtClean="0"/>
              <a:t>, 1995)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(jenže jak definovat „sdělení“?)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úrovně analýzy komunikace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b="1" dirty="0" smtClean="0"/>
              <a:t>syntax 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	(kódování, kanály, kapacita, ruchy...)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b="1" dirty="0" smtClean="0"/>
              <a:t>sémantika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	(porozumění významu)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b="1" dirty="0" smtClean="0"/>
              <a:t>pragmatika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	(výsledky, ovlivňování, přesvědčování)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sz="2800" dirty="0" smtClean="0"/>
              <a:t>jak zařadit </a:t>
            </a:r>
            <a:r>
              <a:rPr lang="cs-CZ" sz="2800" dirty="0" err="1" smtClean="0"/>
              <a:t>Laswellovo</a:t>
            </a:r>
            <a:r>
              <a:rPr lang="cs-CZ" sz="2800" dirty="0" smtClean="0"/>
              <a:t> schéma „kdo říká co jakým kanálem ke komu s jakým účinkem“?  co případně chybí?</a:t>
            </a:r>
          </a:p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440" y="358721"/>
            <a:ext cx="3514772" cy="16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66716" y="1073697"/>
            <a:ext cx="4124545" cy="162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0979" y="2392909"/>
            <a:ext cx="3875199" cy="168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7828" y="3159648"/>
            <a:ext cx="4253658" cy="184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9768" y="4808483"/>
            <a:ext cx="4156410" cy="191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komunikace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>
              <a:spcAft>
                <a:spcPts val="1425"/>
              </a:spcAft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362" y="1860317"/>
            <a:ext cx="8935969" cy="320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948"/>
          </a:xfrm>
        </p:spPr>
        <p:txBody>
          <a:bodyPr/>
          <a:lstStyle/>
          <a:p>
            <a:r>
              <a:rPr lang="cs-CZ" dirty="0" smtClean="0"/>
              <a:t>Schéma komunikace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586"/>
            <a:ext cx="8229600" cy="5617889"/>
          </a:xfrm>
        </p:spPr>
        <p:txBody>
          <a:bodyPr>
            <a:normAutofit fontScale="85000" lnSpcReduction="10000"/>
          </a:bodyPr>
          <a:lstStyle/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fyzický (místo, vnější vlivy), </a:t>
            </a:r>
            <a:r>
              <a:rPr lang="cs-CZ" dirty="0" err="1" smtClean="0"/>
              <a:t>sociopsychologický</a:t>
            </a:r>
            <a:r>
              <a:rPr lang="cs-CZ" dirty="0" smtClean="0"/>
              <a:t> (postavení účastníků, mentální stavy), časový (1-čas a datum, 2-předchozí komunikace), kulturní (hodnoty, zvyky) kontext</a:t>
            </a:r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zdroj-vysílač (zdůrazňuje simultánní povahu kódování a dekódování)</a:t>
            </a:r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zpráva (1-</a:t>
            </a:r>
            <a:r>
              <a:rPr lang="cs-CZ" dirty="0" err="1" smtClean="0"/>
              <a:t>verbal</a:t>
            </a:r>
            <a:r>
              <a:rPr lang="cs-CZ" dirty="0" smtClean="0"/>
              <a:t>, </a:t>
            </a:r>
            <a:r>
              <a:rPr lang="cs-CZ" dirty="0" err="1" smtClean="0"/>
              <a:t>nonverbal</a:t>
            </a:r>
            <a:r>
              <a:rPr lang="cs-CZ" dirty="0" smtClean="0"/>
              <a:t> + 2-</a:t>
            </a:r>
            <a:r>
              <a:rPr lang="cs-CZ" dirty="0" err="1" smtClean="0"/>
              <a:t>metazpráva</a:t>
            </a:r>
            <a:r>
              <a:rPr lang="cs-CZ" dirty="0" smtClean="0"/>
              <a:t>, feedback, </a:t>
            </a:r>
            <a:r>
              <a:rPr lang="cs-CZ" dirty="0" err="1" smtClean="0"/>
              <a:t>feedforward</a:t>
            </a:r>
            <a:r>
              <a:rPr lang="cs-CZ" dirty="0" smtClean="0"/>
              <a:t>) </a:t>
            </a:r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kanál (médium)</a:t>
            </a:r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šum (fyzický, fyziologický, psychologický, sémantický)</a:t>
            </a:r>
          </a:p>
          <a:p>
            <a:pPr marL="338138" indent="-338138">
              <a:spcAft>
                <a:spcPts val="1425"/>
              </a:spcAft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cs-CZ" dirty="0" smtClean="0"/>
              <a:t>efekt (kognitivní, afektivní, motorický)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schéma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46" y="5727454"/>
            <a:ext cx="5265683" cy="797418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DeVito</a:t>
            </a:r>
            <a:r>
              <a:rPr lang="cs-CZ" dirty="0" smtClean="0"/>
              <a:t>, 2008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 descr="641BEFF4"/>
          <p:cNvPicPr>
            <a:picLocks noChangeAspect="1" noChangeArrowheads="1"/>
          </p:cNvPicPr>
          <p:nvPr/>
        </p:nvPicPr>
        <p:blipFill>
          <a:blip r:embed="rId2"/>
          <a:srcRect l="69044" t="39812" r="749" b="28276"/>
          <a:stretch>
            <a:fillRect/>
          </a:stretch>
        </p:blipFill>
        <p:spPr>
          <a:xfrm>
            <a:off x="2998788" y="1252538"/>
            <a:ext cx="5688012" cy="4873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16813</TotalTime>
  <Words>813</Words>
  <Application>Microsoft Office PowerPoint</Application>
  <PresentationFormat>On-screen Show (4:3)</PresentationFormat>
  <Paragraphs>136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Motiv systému Office</vt:lpstr>
      <vt:lpstr>JBB269  Sociální kontext komunikace  Přednášející: Ing. Mgr. Marek Vranka </vt:lpstr>
      <vt:lpstr>Co je komunikace?</vt:lpstr>
      <vt:lpstr>Mlčení</vt:lpstr>
      <vt:lpstr>Co je komunikace?</vt:lpstr>
      <vt:lpstr>3 úrovně analýzy komunikace</vt:lpstr>
      <vt:lpstr>Slide 6</vt:lpstr>
      <vt:lpstr>Schéma komunikace</vt:lpstr>
      <vt:lpstr>Schéma komunikace</vt:lpstr>
      <vt:lpstr>Alternativní schéma</vt:lpstr>
      <vt:lpstr>Schéma komunikace</vt:lpstr>
      <vt:lpstr>Proces komunikace</vt:lpstr>
      <vt:lpstr>Cíle komunikace</vt:lpstr>
      <vt:lpstr>Další principy </vt:lpstr>
      <vt:lpstr>Záměr zdroje</vt:lpstr>
      <vt:lpstr>Nezbytnost, nevratnost a neopakovatelnost komunikace</vt:lpstr>
      <vt:lpstr>Co platí o komunikaci?</vt:lpstr>
      <vt:lpstr>Další komunikační mýty</vt:lpstr>
      <vt:lpstr>Příklad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Vranka</cp:lastModifiedBy>
  <cp:revision>533</cp:revision>
  <dcterms:created xsi:type="dcterms:W3CDTF">2010-04-13T10:47:41Z</dcterms:created>
  <dcterms:modified xsi:type="dcterms:W3CDTF">2017-10-09T13:11:08Z</dcterms:modified>
</cp:coreProperties>
</file>