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Lst>
  <p:notesMasterIdLst>
    <p:notesMasterId r:id="rId48"/>
  </p:notesMasterIdLst>
  <p:handoutMasterIdLst>
    <p:handoutMasterId r:id="rId49"/>
  </p:handoutMasterIdLst>
  <p:sldIdLst>
    <p:sldId id="256" r:id="rId2"/>
    <p:sldId id="273" r:id="rId3"/>
    <p:sldId id="340" r:id="rId4"/>
    <p:sldId id="274" r:id="rId5"/>
    <p:sldId id="276" r:id="rId6"/>
    <p:sldId id="275" r:id="rId7"/>
    <p:sldId id="277" r:id="rId8"/>
    <p:sldId id="278" r:id="rId9"/>
    <p:sldId id="317" r:id="rId10"/>
    <p:sldId id="280" r:id="rId11"/>
    <p:sldId id="323" r:id="rId12"/>
    <p:sldId id="330" r:id="rId13"/>
    <p:sldId id="336" r:id="rId14"/>
    <p:sldId id="324" r:id="rId15"/>
    <p:sldId id="338" r:id="rId16"/>
    <p:sldId id="325" r:id="rId17"/>
    <p:sldId id="327" r:id="rId18"/>
    <p:sldId id="328" r:id="rId19"/>
    <p:sldId id="329" r:id="rId20"/>
    <p:sldId id="321" r:id="rId21"/>
    <p:sldId id="259" r:id="rId22"/>
    <p:sldId id="271" r:id="rId23"/>
    <p:sldId id="307" r:id="rId24"/>
    <p:sldId id="284" r:id="rId25"/>
    <p:sldId id="285" r:id="rId26"/>
    <p:sldId id="286" r:id="rId27"/>
    <p:sldId id="319" r:id="rId28"/>
    <p:sldId id="320" r:id="rId29"/>
    <p:sldId id="288" r:id="rId30"/>
    <p:sldId id="289" r:id="rId31"/>
    <p:sldId id="310" r:id="rId32"/>
    <p:sldId id="290" r:id="rId33"/>
    <p:sldId id="309" r:id="rId34"/>
    <p:sldId id="308" r:id="rId35"/>
    <p:sldId id="318" r:id="rId36"/>
    <p:sldId id="292" r:id="rId37"/>
    <p:sldId id="337" r:id="rId38"/>
    <p:sldId id="293" r:id="rId39"/>
    <p:sldId id="294" r:id="rId40"/>
    <p:sldId id="311" r:id="rId41"/>
    <p:sldId id="297" r:id="rId42"/>
    <p:sldId id="298" r:id="rId43"/>
    <p:sldId id="299" r:id="rId44"/>
    <p:sldId id="300" r:id="rId45"/>
    <p:sldId id="301" r:id="rId46"/>
    <p:sldId id="302" r:id="rId4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7" autoAdjust="0"/>
    <p:restoredTop sz="69922" autoAdjust="0"/>
  </p:normalViewPr>
  <p:slideViewPr>
    <p:cSldViewPr snapToGrid="0">
      <p:cViewPr varScale="1">
        <p:scale>
          <a:sx n="58" d="100"/>
          <a:sy n="58" d="100"/>
        </p:scale>
        <p:origin x="258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82DB301-8B3F-4E7E-8BC6-D4A38360B437}" type="datetimeFigureOut">
              <a:rPr lang="en-GB" smtClean="0"/>
              <a:t>02/10/2019</a:t>
            </a:fld>
            <a:endParaRPr lang="en-GB"/>
          </a:p>
        </p:txBody>
      </p:sp>
      <p:sp>
        <p:nvSpPr>
          <p:cNvPr id="4" name="Tijdelijke aanduiding voor voettekst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F137B974-118E-4F5D-94BF-BA9200CF5825}" type="slidenum">
              <a:rPr lang="en-GB" smtClean="0"/>
              <a:t>‹#›</a:t>
            </a:fld>
            <a:endParaRPr lang="en-GB"/>
          </a:p>
        </p:txBody>
      </p:sp>
    </p:spTree>
    <p:extLst>
      <p:ext uri="{BB962C8B-B14F-4D97-AF65-F5344CB8AC3E}">
        <p14:creationId xmlns:p14="http://schemas.microsoft.com/office/powerpoint/2010/main" val="398482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981B49D-FC22-4400-B143-9074F650AFCC}" type="datetimeFigureOut">
              <a:rPr lang="en-GB" smtClean="0"/>
              <a:t>02/10/2019</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99AC0E0-7EDC-48C0-8C1E-9CFA2B6C4C30}" type="slidenum">
              <a:rPr lang="en-GB" smtClean="0"/>
              <a:t>‹#›</a:t>
            </a:fld>
            <a:endParaRPr lang="en-GB"/>
          </a:p>
        </p:txBody>
      </p:sp>
    </p:spTree>
    <p:extLst>
      <p:ext uri="{BB962C8B-B14F-4D97-AF65-F5344CB8AC3E}">
        <p14:creationId xmlns:p14="http://schemas.microsoft.com/office/powerpoint/2010/main" val="219745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1-How to be practical and make the research paper an easy task</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2-Choosing the phenomenon (their specification), the thesis statement (problem understudies), then conceptual framework steps, and the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to make RQ matrix and synthesis matrix for the literature, it can be part of the assignment.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Besides, this course can help the attendees to go through their ladder of concept in order to enrich their research study with sufficient concepts and be able to conceptualize, then operationalize this concept according their research goal. Then, they can pick their research method to collect the data and the sample frame without going in too many details about tools of qualitative and qualitative methodologies.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99AC0E0-7EDC-48C0-8C1E-9CFA2B6C4C30}" type="slidenum">
              <a:rPr lang="en-GB" smtClean="0"/>
              <a:t>1</a:t>
            </a:fld>
            <a:endParaRPr lang="en-GB"/>
          </a:p>
        </p:txBody>
      </p:sp>
    </p:spTree>
    <p:extLst>
      <p:ext uri="{BB962C8B-B14F-4D97-AF65-F5344CB8AC3E}">
        <p14:creationId xmlns:p14="http://schemas.microsoft.com/office/powerpoint/2010/main" val="209068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Obesity seems to be a purely</a:t>
            </a:r>
            <a:r>
              <a:rPr lang="nl-BE" baseline="0" dirty="0"/>
              <a:t> individual feature, the outcome of an individual lifestyle, genetic and medical dispositions, etc.</a:t>
            </a:r>
          </a:p>
          <a:p>
            <a:pPr marL="171450" indent="-171450">
              <a:buFontTx/>
              <a:buChar char="-"/>
            </a:pPr>
            <a:r>
              <a:rPr lang="nl-BE" baseline="0" dirty="0"/>
              <a:t>Yet, there are quite a lot of sociologically meaningful features to this situation / sociologically interesting questions to ask :</a:t>
            </a:r>
            <a:endParaRPr lang="nl-BE" dirty="0"/>
          </a:p>
          <a:p>
            <a:pPr marL="628650" lvl="1" indent="-171450">
              <a:buFont typeface="Arial" panose="020B0604020202020204" pitchFamily="34" charset="0"/>
              <a:buChar char="•"/>
            </a:pPr>
            <a:r>
              <a:rPr lang="nl-BE" dirty="0"/>
              <a:t>‘norms</a:t>
            </a:r>
            <a:r>
              <a:rPr lang="nl-BE" baseline="0" dirty="0"/>
              <a:t> and values’ : there </a:t>
            </a:r>
            <a:r>
              <a:rPr lang="en-US" dirty="0"/>
              <a:t>is a fairly large consensus within</a:t>
            </a:r>
            <a:r>
              <a:rPr lang="en-US" baseline="0" dirty="0"/>
              <a:t> our society</a:t>
            </a:r>
            <a:r>
              <a:rPr lang="en-US" dirty="0"/>
              <a:t>, across different</a:t>
            </a:r>
            <a:r>
              <a:rPr lang="en-US" baseline="0" dirty="0"/>
              <a:t> social groups</a:t>
            </a:r>
            <a:r>
              <a:rPr lang="en-US" dirty="0"/>
              <a:t>, as to what constitutes the ‘legitimate’ and ‘illegitimate’ physique</a:t>
            </a:r>
          </a:p>
          <a:p>
            <a:pPr marL="628650" lvl="1" indent="-171450">
              <a:buFont typeface="Arial" panose="020B0604020202020204" pitchFamily="34" charset="0"/>
              <a:buChar char="•"/>
            </a:pPr>
            <a:r>
              <a:rPr lang="en-US" dirty="0"/>
              <a:t>‘social structure’</a:t>
            </a:r>
            <a:r>
              <a:rPr lang="en-US" baseline="0" dirty="0"/>
              <a:t> : obesity is not evenly distributed across different population groups</a:t>
            </a:r>
          </a:p>
          <a:p>
            <a:pPr marL="628650" lvl="1" indent="-171450">
              <a:buFont typeface="Arial" panose="020B0604020202020204" pitchFamily="34" charset="0"/>
              <a:buChar char="•"/>
            </a:pPr>
            <a:r>
              <a:rPr lang="en-US" baseline="0" dirty="0"/>
              <a:t>Possible causes: poverty (less money/means to buy healthy food), lack of knowledge, socialize into different eating behaviors</a:t>
            </a:r>
          </a:p>
          <a:p>
            <a:pPr marL="628650" lvl="1" indent="-171450">
              <a:buFont typeface="Arial" panose="020B0604020202020204" pitchFamily="34" charset="0"/>
              <a:buChar char="•"/>
            </a:pPr>
            <a:r>
              <a:rPr lang="en-US" baseline="0" dirty="0"/>
              <a:t>Effects? Consequences?</a:t>
            </a:r>
            <a:endParaRPr lang="nl-BE"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20</a:t>
            </a:fld>
            <a:endParaRPr lang="en-GB"/>
          </a:p>
        </p:txBody>
      </p:sp>
    </p:spTree>
    <p:extLst>
      <p:ext uri="{BB962C8B-B14F-4D97-AF65-F5344CB8AC3E}">
        <p14:creationId xmlns:p14="http://schemas.microsoft.com/office/powerpoint/2010/main" val="407883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A lot of people tell</a:t>
            </a:r>
            <a:r>
              <a:rPr lang="nl-BE" sz="1200" kern="1200" baseline="0" dirty="0">
                <a:solidFill>
                  <a:schemeClr val="tx1"/>
                </a:solidFill>
                <a:effectLst/>
                <a:latin typeface="+mn-lt"/>
                <a:ea typeface="+mn-ea"/>
                <a:cs typeface="+mn-cs"/>
              </a:rPr>
              <a:t> me that “I’m just not good in theory. It’s not my thing. Habitus, power, differentiation: those are all abstract concepts. I don’t know what to do with it, it’s difficult, it’s abstract, it’s boring.</a:t>
            </a:r>
          </a:p>
          <a:p>
            <a:endParaRPr lang="nl-BE" sz="1200" kern="1200" baseline="0" dirty="0">
              <a:solidFill>
                <a:schemeClr val="tx1"/>
              </a:solidFill>
              <a:effectLst/>
              <a:latin typeface="+mn-lt"/>
              <a:ea typeface="+mn-ea"/>
              <a:cs typeface="+mn-cs"/>
            </a:endParaRPr>
          </a:p>
          <a:p>
            <a:r>
              <a:rPr lang="nl-BE" sz="1200" kern="1200" baseline="0" dirty="0">
                <a:solidFill>
                  <a:schemeClr val="tx1"/>
                </a:solidFill>
                <a:effectLst/>
                <a:latin typeface="+mn-lt"/>
                <a:ea typeface="+mn-ea"/>
                <a:cs typeface="+mn-cs"/>
              </a:rPr>
              <a:t>If you think like that about theory, I’ve got good news for you and even better news. </a:t>
            </a:r>
          </a:p>
          <a:p>
            <a:r>
              <a:rPr lang="nl-BE" sz="1200" kern="1200" baseline="0" dirty="0">
                <a:solidFill>
                  <a:schemeClr val="tx1"/>
                </a:solidFill>
                <a:effectLst/>
                <a:latin typeface="+mn-lt"/>
                <a:ea typeface="+mn-ea"/>
                <a:cs typeface="+mn-cs"/>
              </a:rPr>
              <a:t>The good news is: this course is not about theory. </a:t>
            </a:r>
            <a:r>
              <a:rPr lang="nl-BE" sz="1200" b="1" kern="1200" baseline="0" dirty="0">
                <a:solidFill>
                  <a:schemeClr val="tx1"/>
                </a:solidFill>
                <a:effectLst/>
                <a:latin typeface="+mn-lt"/>
                <a:ea typeface="+mn-ea"/>
                <a:cs typeface="+mn-cs"/>
              </a:rPr>
              <a:t>You will not have to learn (a load) of new abstract concepts and reproduce their definitions</a:t>
            </a:r>
            <a:r>
              <a:rPr lang="nl-BE" sz="1200" kern="1200" baseline="0" dirty="0">
                <a:solidFill>
                  <a:schemeClr val="tx1"/>
                </a:solidFill>
                <a:effectLst/>
                <a:latin typeface="+mn-lt"/>
                <a:ea typeface="+mn-ea"/>
                <a:cs typeface="+mn-cs"/>
              </a:rPr>
              <a:t>. </a:t>
            </a:r>
          </a:p>
          <a:p>
            <a:endParaRPr lang="nl-BE" sz="1200" kern="1200" baseline="0" dirty="0">
              <a:solidFill>
                <a:schemeClr val="tx1"/>
              </a:solidFill>
              <a:effectLst/>
              <a:latin typeface="+mn-lt"/>
              <a:ea typeface="+mn-ea"/>
              <a:cs typeface="+mn-cs"/>
            </a:endParaRPr>
          </a:p>
          <a:p>
            <a:r>
              <a:rPr lang="nl-BE" sz="1200" kern="1200" baseline="0" dirty="0">
                <a:solidFill>
                  <a:schemeClr val="tx1"/>
                </a:solidFill>
                <a:effectLst/>
                <a:latin typeface="+mn-lt"/>
                <a:ea typeface="+mn-ea"/>
                <a:cs typeface="+mn-cs"/>
              </a:rPr>
              <a:t>The better news is: in this course </a:t>
            </a:r>
            <a:r>
              <a:rPr lang="nl-BE" sz="1200" b="1" kern="1200" baseline="0" dirty="0">
                <a:solidFill>
                  <a:schemeClr val="tx1"/>
                </a:solidFill>
                <a:effectLst/>
                <a:latin typeface="+mn-lt"/>
                <a:ea typeface="+mn-ea"/>
                <a:cs typeface="+mn-cs"/>
              </a:rPr>
              <a:t>you will theorise yourself! You will learn to think independently on social phenomena. You’ll learn to come up with explanations, ways in which you can turn interesting stuff into empirical research. And you’ll learn how you can usefully use existing theories</a:t>
            </a:r>
            <a:r>
              <a:rPr lang="nl-BE"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This</a:t>
            </a:r>
            <a:r>
              <a:rPr lang="nl-BE" sz="1200" kern="1200" baseline="0" dirty="0">
                <a:solidFill>
                  <a:schemeClr val="tx1"/>
                </a:solidFill>
                <a:effectLst/>
                <a:latin typeface="+mn-lt"/>
                <a:ea typeface="+mn-ea"/>
                <a:cs typeface="+mn-cs"/>
              </a:rPr>
              <a:t> course is about theorising as a practical, intellectual skills. As something you do. As something all good social scientists do, whether they are interested in “theories” or not…</a:t>
            </a:r>
            <a:r>
              <a:rPr lang="nl-B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Tijdelijke aanduiding voor dianummer 3"/>
          <p:cNvSpPr>
            <a:spLocks noGrp="1"/>
          </p:cNvSpPr>
          <p:nvPr>
            <p:ph type="sldNum" sz="quarter" idx="10"/>
          </p:nvPr>
        </p:nvSpPr>
        <p:spPr/>
        <p:txBody>
          <a:bodyPr/>
          <a:lstStyle/>
          <a:p>
            <a:fld id="{84692C7F-3493-47C2-B56F-DCDD1142DC59}" type="slidenum">
              <a:rPr lang="nl-BE" smtClean="0"/>
              <a:pPr/>
              <a:t>21</a:t>
            </a:fld>
            <a:endParaRPr lang="nl-BE"/>
          </a:p>
        </p:txBody>
      </p:sp>
    </p:spTree>
    <p:extLst>
      <p:ext uri="{BB962C8B-B14F-4D97-AF65-F5344CB8AC3E}">
        <p14:creationId xmlns:p14="http://schemas.microsoft.com/office/powerpoint/2010/main" val="343627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22</a:t>
            </a:fld>
            <a:endParaRPr lang="en-GB" dirty="0"/>
          </a:p>
        </p:txBody>
      </p:sp>
    </p:spTree>
    <p:extLst>
      <p:ext uri="{BB962C8B-B14F-4D97-AF65-F5344CB8AC3E}">
        <p14:creationId xmlns:p14="http://schemas.microsoft.com/office/powerpoint/2010/main" val="240089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23</a:t>
            </a:fld>
            <a:endParaRPr lang="en-GB" dirty="0"/>
          </a:p>
        </p:txBody>
      </p:sp>
    </p:spTree>
    <p:extLst>
      <p:ext uri="{BB962C8B-B14F-4D97-AF65-F5344CB8AC3E}">
        <p14:creationId xmlns:p14="http://schemas.microsoft.com/office/powerpoint/2010/main" val="254640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24</a:t>
            </a:fld>
            <a:endParaRPr lang="en-GB"/>
          </a:p>
        </p:txBody>
      </p:sp>
    </p:spTree>
    <p:extLst>
      <p:ext uri="{BB962C8B-B14F-4D97-AF65-F5344CB8AC3E}">
        <p14:creationId xmlns:p14="http://schemas.microsoft.com/office/powerpoint/2010/main" val="2311280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25</a:t>
            </a:fld>
            <a:endParaRPr lang="en-GB"/>
          </a:p>
        </p:txBody>
      </p:sp>
    </p:spTree>
    <p:extLst>
      <p:ext uri="{BB962C8B-B14F-4D97-AF65-F5344CB8AC3E}">
        <p14:creationId xmlns:p14="http://schemas.microsoft.com/office/powerpoint/2010/main" val="3383513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26</a:t>
            </a:fld>
            <a:endParaRPr lang="en-GB"/>
          </a:p>
        </p:txBody>
      </p:sp>
    </p:spTree>
    <p:extLst>
      <p:ext uri="{BB962C8B-B14F-4D97-AF65-F5344CB8AC3E}">
        <p14:creationId xmlns:p14="http://schemas.microsoft.com/office/powerpoint/2010/main" val="373960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27</a:t>
            </a:fld>
            <a:endParaRPr lang="en-GB"/>
          </a:p>
        </p:txBody>
      </p:sp>
    </p:spTree>
    <p:extLst>
      <p:ext uri="{BB962C8B-B14F-4D97-AF65-F5344CB8AC3E}">
        <p14:creationId xmlns:p14="http://schemas.microsoft.com/office/powerpoint/2010/main" val="4202620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28</a:t>
            </a:fld>
            <a:endParaRPr lang="en-GB"/>
          </a:p>
        </p:txBody>
      </p:sp>
    </p:spTree>
    <p:extLst>
      <p:ext uri="{BB962C8B-B14F-4D97-AF65-F5344CB8AC3E}">
        <p14:creationId xmlns:p14="http://schemas.microsoft.com/office/powerpoint/2010/main" val="428952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Not</a:t>
            </a:r>
            <a:r>
              <a:rPr lang="nl-BE" baseline="0" dirty="0"/>
              <a:t> just how individuals are determined by social structures or context. No, it works the other way around as well: how structures are often the result of individual actions and preferences…</a:t>
            </a:r>
          </a:p>
          <a:p>
            <a:r>
              <a:rPr lang="nl-BE" baseline="0" dirty="0"/>
              <a:t>e.g. Marriage: examining high divorce rates </a:t>
            </a:r>
            <a:r>
              <a:rPr lang="nl-BE" baseline="0" dirty="0">
                <a:sym typeface="Wingdings" panose="05000000000000000000" pitchFamily="2" charset="2"/>
              </a:rPr>
              <a:t>by conducting in-depth interviews, by listening to people’s stories. Maybe our requirements are changing of what we expect from a relationship… What does marriage mean to people? How does this result in rising divorce rates? </a:t>
            </a:r>
            <a:endParaRPr lang="en-US" dirty="0"/>
          </a:p>
        </p:txBody>
      </p:sp>
      <p:sp>
        <p:nvSpPr>
          <p:cNvPr id="4" name="Tijdelijke aanduiding voor dianummer 3"/>
          <p:cNvSpPr>
            <a:spLocks noGrp="1"/>
          </p:cNvSpPr>
          <p:nvPr>
            <p:ph type="sldNum" sz="quarter" idx="10"/>
          </p:nvPr>
        </p:nvSpPr>
        <p:spPr/>
        <p:txBody>
          <a:bodyPr/>
          <a:lstStyle/>
          <a:p>
            <a:fld id="{84692C7F-3493-47C2-B56F-DCDD1142DC59}" type="slidenum">
              <a:rPr lang="nl-BE" smtClean="0"/>
              <a:pPr/>
              <a:t>29</a:t>
            </a:fld>
            <a:endParaRPr lang="nl-BE"/>
          </a:p>
        </p:txBody>
      </p:sp>
    </p:spTree>
    <p:extLst>
      <p:ext uri="{BB962C8B-B14F-4D97-AF65-F5344CB8AC3E}">
        <p14:creationId xmlns:p14="http://schemas.microsoft.com/office/powerpoint/2010/main" val="150513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a:t>
            </a:fld>
            <a:endParaRPr lang="en-GB"/>
          </a:p>
        </p:txBody>
      </p:sp>
    </p:spTree>
    <p:extLst>
      <p:ext uri="{BB962C8B-B14F-4D97-AF65-F5344CB8AC3E}">
        <p14:creationId xmlns:p14="http://schemas.microsoft.com/office/powerpoint/2010/main" val="372052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What does it mean to look at things</a:t>
            </a:r>
            <a:r>
              <a:rPr lang="en-GB" baseline="0"/>
              <a:t> from a sociological perspective? And how do you develop this capacity?</a:t>
            </a:r>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30</a:t>
            </a:fld>
            <a:endParaRPr lang="en-GB"/>
          </a:p>
        </p:txBody>
      </p:sp>
    </p:spTree>
    <p:extLst>
      <p:ext uri="{BB962C8B-B14F-4D97-AF65-F5344CB8AC3E}">
        <p14:creationId xmlns:p14="http://schemas.microsoft.com/office/powerpoint/2010/main" val="2905613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31</a:t>
            </a:fld>
            <a:endParaRPr lang="en-GB"/>
          </a:p>
        </p:txBody>
      </p:sp>
    </p:spTree>
    <p:extLst>
      <p:ext uri="{BB962C8B-B14F-4D97-AF65-F5344CB8AC3E}">
        <p14:creationId xmlns:p14="http://schemas.microsoft.com/office/powerpoint/2010/main" val="2988875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32</a:t>
            </a:fld>
            <a:endParaRPr lang="en-GB"/>
          </a:p>
        </p:txBody>
      </p:sp>
    </p:spTree>
    <p:extLst>
      <p:ext uri="{BB962C8B-B14F-4D97-AF65-F5344CB8AC3E}">
        <p14:creationId xmlns:p14="http://schemas.microsoft.com/office/powerpoint/2010/main" val="1497207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33</a:t>
            </a:fld>
            <a:endParaRPr lang="en-GB"/>
          </a:p>
        </p:txBody>
      </p:sp>
    </p:spTree>
    <p:extLst>
      <p:ext uri="{BB962C8B-B14F-4D97-AF65-F5344CB8AC3E}">
        <p14:creationId xmlns:p14="http://schemas.microsoft.com/office/powerpoint/2010/main" val="2264008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34</a:t>
            </a:fld>
            <a:endParaRPr lang="en-GB"/>
          </a:p>
        </p:txBody>
      </p:sp>
    </p:spTree>
    <p:extLst>
      <p:ext uri="{BB962C8B-B14F-4D97-AF65-F5344CB8AC3E}">
        <p14:creationId xmlns:p14="http://schemas.microsoft.com/office/powerpoint/2010/main" val="1461555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35</a:t>
            </a:fld>
            <a:endParaRPr lang="en-GB"/>
          </a:p>
        </p:txBody>
      </p:sp>
    </p:spTree>
    <p:extLst>
      <p:ext uri="{BB962C8B-B14F-4D97-AF65-F5344CB8AC3E}">
        <p14:creationId xmlns:p14="http://schemas.microsoft.com/office/powerpoint/2010/main" val="499039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36</a:t>
            </a:fld>
            <a:endParaRPr lang="en-GB"/>
          </a:p>
        </p:txBody>
      </p:sp>
    </p:spTree>
    <p:extLst>
      <p:ext uri="{BB962C8B-B14F-4D97-AF65-F5344CB8AC3E}">
        <p14:creationId xmlns:p14="http://schemas.microsoft.com/office/powerpoint/2010/main" val="2393105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38</a:t>
            </a:fld>
            <a:endParaRPr lang="en-GB"/>
          </a:p>
        </p:txBody>
      </p:sp>
    </p:spTree>
    <p:extLst>
      <p:ext uri="{BB962C8B-B14F-4D97-AF65-F5344CB8AC3E}">
        <p14:creationId xmlns:p14="http://schemas.microsoft.com/office/powerpoint/2010/main" val="2725154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39</a:t>
            </a:fld>
            <a:endParaRPr lang="en-GB"/>
          </a:p>
        </p:txBody>
      </p:sp>
    </p:spTree>
    <p:extLst>
      <p:ext uri="{BB962C8B-B14F-4D97-AF65-F5344CB8AC3E}">
        <p14:creationId xmlns:p14="http://schemas.microsoft.com/office/powerpoint/2010/main" val="4202734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40</a:t>
            </a:fld>
            <a:endParaRPr lang="en-GB"/>
          </a:p>
        </p:txBody>
      </p:sp>
    </p:spTree>
    <p:extLst>
      <p:ext uri="{BB962C8B-B14F-4D97-AF65-F5344CB8AC3E}">
        <p14:creationId xmlns:p14="http://schemas.microsoft.com/office/powerpoint/2010/main" val="412479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a:t>
            </a:fld>
            <a:endParaRPr lang="en-GB"/>
          </a:p>
        </p:txBody>
      </p:sp>
    </p:spTree>
    <p:extLst>
      <p:ext uri="{BB962C8B-B14F-4D97-AF65-F5344CB8AC3E}">
        <p14:creationId xmlns:p14="http://schemas.microsoft.com/office/powerpoint/2010/main" val="395489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41</a:t>
            </a:fld>
            <a:endParaRPr lang="en-GB"/>
          </a:p>
        </p:txBody>
      </p:sp>
    </p:spTree>
    <p:extLst>
      <p:ext uri="{BB962C8B-B14F-4D97-AF65-F5344CB8AC3E}">
        <p14:creationId xmlns:p14="http://schemas.microsoft.com/office/powerpoint/2010/main" val="668390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42</a:t>
            </a:fld>
            <a:endParaRPr lang="en-GB"/>
          </a:p>
        </p:txBody>
      </p:sp>
    </p:spTree>
    <p:extLst>
      <p:ext uri="{BB962C8B-B14F-4D97-AF65-F5344CB8AC3E}">
        <p14:creationId xmlns:p14="http://schemas.microsoft.com/office/powerpoint/2010/main" val="194053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43</a:t>
            </a:fld>
            <a:endParaRPr lang="en-GB"/>
          </a:p>
        </p:txBody>
      </p:sp>
    </p:spTree>
    <p:extLst>
      <p:ext uri="{BB962C8B-B14F-4D97-AF65-F5344CB8AC3E}">
        <p14:creationId xmlns:p14="http://schemas.microsoft.com/office/powerpoint/2010/main" val="3049932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44</a:t>
            </a:fld>
            <a:endParaRPr lang="en-GB"/>
          </a:p>
        </p:txBody>
      </p:sp>
    </p:spTree>
    <p:extLst>
      <p:ext uri="{BB962C8B-B14F-4D97-AF65-F5344CB8AC3E}">
        <p14:creationId xmlns:p14="http://schemas.microsoft.com/office/powerpoint/2010/main" val="2185686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45</a:t>
            </a:fld>
            <a:endParaRPr lang="en-GB"/>
          </a:p>
        </p:txBody>
      </p:sp>
    </p:spTree>
    <p:extLst>
      <p:ext uri="{BB962C8B-B14F-4D97-AF65-F5344CB8AC3E}">
        <p14:creationId xmlns:p14="http://schemas.microsoft.com/office/powerpoint/2010/main" val="2883910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4692C7F-3493-47C2-B56F-DCDD1142DC59}" type="slidenum">
              <a:rPr lang="nl-BE" smtClean="0"/>
              <a:pPr/>
              <a:t>46</a:t>
            </a:fld>
            <a:endParaRPr lang="nl-BE"/>
          </a:p>
        </p:txBody>
      </p:sp>
    </p:spTree>
    <p:extLst>
      <p:ext uri="{BB962C8B-B14F-4D97-AF65-F5344CB8AC3E}">
        <p14:creationId xmlns:p14="http://schemas.microsoft.com/office/powerpoint/2010/main" val="63043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Heuristic means </a:t>
            </a:r>
            <a:r>
              <a:rPr lang="en-US" sz="1200" b="0" i="0" kern="1200" dirty="0">
                <a:solidFill>
                  <a:schemeClr val="tx1"/>
                </a:solidFill>
                <a:effectLst/>
                <a:latin typeface="+mn-lt"/>
                <a:ea typeface="+mn-ea"/>
                <a:cs typeface="+mn-cs"/>
              </a:rPr>
              <a:t>enabling a person to discover or learn something for themselves</a:t>
            </a:r>
            <a:endParaRPr lang="en-GB"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5</a:t>
            </a:fld>
            <a:endParaRPr lang="en-GB"/>
          </a:p>
        </p:txBody>
      </p:sp>
    </p:spTree>
    <p:extLst>
      <p:ext uri="{BB962C8B-B14F-4D97-AF65-F5344CB8AC3E}">
        <p14:creationId xmlns:p14="http://schemas.microsoft.com/office/powerpoint/2010/main" val="409270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6</a:t>
            </a:fld>
            <a:endParaRPr lang="en-GB"/>
          </a:p>
        </p:txBody>
      </p:sp>
    </p:spTree>
    <p:extLst>
      <p:ext uri="{BB962C8B-B14F-4D97-AF65-F5344CB8AC3E}">
        <p14:creationId xmlns:p14="http://schemas.microsoft.com/office/powerpoint/2010/main" val="344435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orientation of the lectures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Divide the lectures as per topic and after each topic a break for pairs or groups to talk by answering one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1-What do you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2-What do not you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3-How can you reflect this in your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Taking notes is overwhelming for some people, so we will share the lectures together and they are summaries for the reading, so for more details go to the same points in the reading materials and read more, if you did not understand, so come back to me</a:t>
            </a:r>
          </a:p>
          <a:p>
            <a:endParaRPr lang="en-GB"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7</a:t>
            </a:fld>
            <a:endParaRPr lang="en-GB"/>
          </a:p>
        </p:txBody>
      </p:sp>
    </p:spTree>
    <p:extLst>
      <p:ext uri="{BB962C8B-B14F-4D97-AF65-F5344CB8AC3E}">
        <p14:creationId xmlns:p14="http://schemas.microsoft.com/office/powerpoint/2010/main" val="84435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8</a:t>
            </a:fld>
            <a:endParaRPr lang="en-GB"/>
          </a:p>
        </p:txBody>
      </p:sp>
    </p:spTree>
    <p:extLst>
      <p:ext uri="{BB962C8B-B14F-4D97-AF65-F5344CB8AC3E}">
        <p14:creationId xmlns:p14="http://schemas.microsoft.com/office/powerpoint/2010/main" val="369224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9</a:t>
            </a:fld>
            <a:endParaRPr lang="en-GB"/>
          </a:p>
        </p:txBody>
      </p:sp>
    </p:spTree>
    <p:extLst>
      <p:ext uri="{BB962C8B-B14F-4D97-AF65-F5344CB8AC3E}">
        <p14:creationId xmlns:p14="http://schemas.microsoft.com/office/powerpoint/2010/main" val="121635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10</a:t>
            </a:fld>
            <a:endParaRPr lang="en-GB"/>
          </a:p>
        </p:txBody>
      </p:sp>
    </p:spTree>
    <p:extLst>
      <p:ext uri="{BB962C8B-B14F-4D97-AF65-F5344CB8AC3E}">
        <p14:creationId xmlns:p14="http://schemas.microsoft.com/office/powerpoint/2010/main" val="270002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87FE483-A83A-41B4-936C-F65AE172B052}" type="datetime1">
              <a:rPr lang="en-US" smtClean="0"/>
              <a:t>10/2/19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229045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8D7327-80D5-475E-8873-59C4FBCA5A35}" type="datetime1">
              <a:rPr lang="en-US" smtClean="0"/>
              <a:t>10/2/19</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3776342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8D7327-80D5-475E-8873-59C4FBCA5A35}" type="datetime1">
              <a:rPr lang="en-US" smtClean="0"/>
              <a:t>10/2/19</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320733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8D7327-80D5-475E-8873-59C4FBCA5A35}" type="datetime1">
              <a:rPr lang="en-US" smtClean="0"/>
              <a:t>10/2/19</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135871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3972AF2-4194-4D5E-9E4C-4EBCD99D9ACB}" type="datetime1">
              <a:rPr lang="en-US" smtClean="0"/>
              <a:t>10/2/19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746013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8D7327-80D5-475E-8873-59C4FBCA5A35}" type="datetime1">
              <a:rPr lang="en-US" smtClean="0"/>
              <a:t>10/2/19</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9678452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8D7327-80D5-475E-8873-59C4FBCA5A35}" type="datetime1">
              <a:rPr lang="en-US" smtClean="0"/>
              <a:t>10/2/19</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2066254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26A824-E7C5-464C-9A41-F964A6D257BC}" type="datetime1">
              <a:rPr lang="en-US" smtClean="0"/>
              <a:t>10/2/19</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1679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6276C-D293-43F7-8F1C-AB0F6DD8681E}" type="datetime1">
              <a:rPr lang="en-US" smtClean="0"/>
              <a:t>10/2/19</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8581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38D7327-80D5-475E-8873-59C4FBCA5A35}" type="datetime1">
              <a:rPr lang="en-US" smtClean="0"/>
              <a:t>10/2/19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78904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A3B1CFC-FE50-484F-9F77-1D41A8D5E08B}" type="datetime1">
              <a:rPr lang="en-US" smtClean="0"/>
              <a:t>10/2/19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112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38D7327-80D5-475E-8873-59C4FBCA5A35}" type="datetime1">
              <a:rPr lang="en-US" smtClean="0"/>
              <a:t>10/2/19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05272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73198435@fsv.cuni.cz"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sci-hub.s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ictionary.cambridge.org/grammar/british-grammar/" TargetMode="External"/><Relationship Id="rId2" Type="http://schemas.openxmlformats.org/officeDocument/2006/relationships/hyperlink" Target="https://awelu.srv.lu.se/the-writing-process/drafting/unity-and-clarity/linking-words-and-phras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FD04-3287-9D46-B7BB-6A7E7C9BEBFA}"/>
              </a:ext>
            </a:extLst>
          </p:cNvPr>
          <p:cNvSpPr>
            <a:spLocks noGrp="1"/>
          </p:cNvSpPr>
          <p:nvPr>
            <p:ph type="ctrTitle"/>
          </p:nvPr>
        </p:nvSpPr>
        <p:spPr/>
        <p:txBody>
          <a:bodyPr>
            <a:normAutofit/>
          </a:bodyPr>
          <a:lstStyle/>
          <a:p>
            <a:r>
              <a:rPr lang="en-US" dirty="0"/>
              <a:t>Theory Construction</a:t>
            </a:r>
          </a:p>
        </p:txBody>
      </p:sp>
      <p:sp>
        <p:nvSpPr>
          <p:cNvPr id="3" name="Subtitle 2">
            <a:extLst>
              <a:ext uri="{FF2B5EF4-FFF2-40B4-BE49-F238E27FC236}">
                <a16:creationId xmlns:a16="http://schemas.microsoft.com/office/drawing/2014/main" id="{0B30540C-81E0-D84E-91A7-58701735CF3D}"/>
              </a:ext>
            </a:extLst>
          </p:cNvPr>
          <p:cNvSpPr>
            <a:spLocks noGrp="1"/>
          </p:cNvSpPr>
          <p:nvPr>
            <p:ph type="subTitle" idx="1"/>
          </p:nvPr>
        </p:nvSpPr>
        <p:spPr/>
        <p:txBody>
          <a:bodyPr>
            <a:normAutofit fontScale="70000" lnSpcReduction="20000"/>
          </a:bodyPr>
          <a:lstStyle/>
          <a:p>
            <a:r>
              <a:rPr lang="en-US" dirty="0"/>
              <a:t>1. Introduction to the course and How to write a good research paper?</a:t>
            </a:r>
          </a:p>
          <a:p>
            <a:endParaRPr lang="en-US" dirty="0"/>
          </a:p>
          <a:p>
            <a:r>
              <a:rPr lang="en-US" dirty="0"/>
              <a:t>Dina Abdelhafez</a:t>
            </a:r>
          </a:p>
          <a:p>
            <a:endParaRPr lang="en-US" dirty="0"/>
          </a:p>
        </p:txBody>
      </p:sp>
    </p:spTree>
    <p:extLst>
      <p:ext uri="{BB962C8B-B14F-4D97-AF65-F5344CB8AC3E}">
        <p14:creationId xmlns:p14="http://schemas.microsoft.com/office/powerpoint/2010/main" val="78429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258" y="397782"/>
            <a:ext cx="10515600" cy="1325563"/>
          </a:xfrm>
        </p:spPr>
        <p:txBody>
          <a:bodyPr>
            <a:normAutofit/>
          </a:bodyPr>
          <a:lstStyle/>
          <a:p>
            <a:r>
              <a:rPr lang="fr-BE" sz="4400" err="1"/>
              <a:t>Any</a:t>
            </a:r>
            <a:r>
              <a:rPr lang="fr-BE" sz="4400"/>
              <a:t> </a:t>
            </a:r>
            <a:r>
              <a:rPr lang="fr-BE" sz="4400" err="1"/>
              <a:t>other</a:t>
            </a:r>
            <a:r>
              <a:rPr lang="fr-BE" sz="4400"/>
              <a:t> questions?</a:t>
            </a:r>
            <a:endParaRPr lang="nl-BE" sz="4400"/>
          </a:p>
        </p:txBody>
      </p:sp>
      <p:sp>
        <p:nvSpPr>
          <p:cNvPr id="3" name="Tijdelijke aanduiding voor inhoud 2"/>
          <p:cNvSpPr>
            <a:spLocks noGrp="1"/>
          </p:cNvSpPr>
          <p:nvPr>
            <p:ph idx="1"/>
          </p:nvPr>
        </p:nvSpPr>
        <p:spPr>
          <a:xfrm>
            <a:off x="1110343" y="1628800"/>
            <a:ext cx="9742714" cy="4726760"/>
          </a:xfrm>
        </p:spPr>
        <p:txBody>
          <a:bodyPr>
            <a:normAutofit/>
          </a:bodyPr>
          <a:lstStyle/>
          <a:p>
            <a:r>
              <a:rPr lang="nl-BE" dirty="0"/>
              <a:t>Please read the general information in the  syllabus</a:t>
            </a:r>
          </a:p>
          <a:p>
            <a:endParaRPr lang="nl-BE" dirty="0"/>
          </a:p>
          <a:p>
            <a:r>
              <a:rPr lang="nl-BE" dirty="0"/>
              <a:t>Questions:</a:t>
            </a:r>
          </a:p>
          <a:p>
            <a:pPr lvl="1"/>
            <a:r>
              <a:rPr lang="nl-BE" sz="2600" dirty="0"/>
              <a:t>Office hours before lectures on Wednesday, but send to me email to be there for you</a:t>
            </a:r>
          </a:p>
          <a:p>
            <a:pPr lvl="1"/>
            <a:r>
              <a:rPr lang="nl-BE" sz="2600" dirty="0"/>
              <a:t>Via email: </a:t>
            </a:r>
            <a:r>
              <a:rPr lang="en-US" dirty="0">
                <a:hlinkClick r:id="rId3"/>
              </a:rPr>
              <a:t>73198435@fsv.cuni.cz</a:t>
            </a:r>
            <a:endParaRPr lang="en-US" dirty="0"/>
          </a:p>
          <a:p>
            <a:pPr marL="457200" lvl="1" indent="0">
              <a:buNone/>
            </a:pPr>
            <a:endParaRPr lang="nl-BE" dirty="0"/>
          </a:p>
          <a:p>
            <a:r>
              <a:rPr lang="nl-BE" dirty="0"/>
              <a:t>You can ask me everything in person, before, during of after the lecture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420176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B48D-4A4C-7E4E-9D57-9F03327A2D2D}"/>
              </a:ext>
            </a:extLst>
          </p:cNvPr>
          <p:cNvSpPr>
            <a:spLocks noGrp="1"/>
          </p:cNvSpPr>
          <p:nvPr>
            <p:ph type="title"/>
          </p:nvPr>
        </p:nvSpPr>
        <p:spPr/>
        <p:txBody>
          <a:bodyPr/>
          <a:lstStyle/>
          <a:p>
            <a:r>
              <a:rPr lang="en-US" dirty="0"/>
              <a:t>2. Important techniques and Skills</a:t>
            </a:r>
          </a:p>
        </p:txBody>
      </p:sp>
      <p:sp>
        <p:nvSpPr>
          <p:cNvPr id="3" name="Content Placeholder 2">
            <a:extLst>
              <a:ext uri="{FF2B5EF4-FFF2-40B4-BE49-F238E27FC236}">
                <a16:creationId xmlns:a16="http://schemas.microsoft.com/office/drawing/2014/main" id="{C9452B9B-187F-4348-9877-97AD86C379DC}"/>
              </a:ext>
            </a:extLst>
          </p:cNvPr>
          <p:cNvSpPr>
            <a:spLocks noGrp="1"/>
          </p:cNvSpPr>
          <p:nvPr>
            <p:ph idx="1"/>
          </p:nvPr>
        </p:nvSpPr>
        <p:spPr/>
        <p:txBody>
          <a:bodyPr/>
          <a:lstStyle/>
          <a:p>
            <a:r>
              <a:rPr lang="en-US" dirty="0"/>
              <a:t>structure of the research paper</a:t>
            </a:r>
            <a:endParaRPr lang="en-US" sz="1600" dirty="0"/>
          </a:p>
          <a:p>
            <a:pPr lvl="3"/>
            <a:r>
              <a:rPr lang="en-US" dirty="0"/>
              <a:t>Searching for academic papers</a:t>
            </a:r>
            <a:endParaRPr lang="en-US" sz="1600" dirty="0"/>
          </a:p>
          <a:p>
            <a:pPr lvl="3"/>
            <a:r>
              <a:rPr lang="en-US" dirty="0"/>
              <a:t>Paraphrasing Vs plagiarism</a:t>
            </a:r>
            <a:endParaRPr lang="en-US" sz="1600" dirty="0"/>
          </a:p>
          <a:p>
            <a:pPr lvl="3"/>
            <a:r>
              <a:rPr lang="en-US" dirty="0"/>
              <a:t>Proofreading</a:t>
            </a:r>
            <a:endParaRPr lang="en-US" sz="1600" dirty="0"/>
          </a:p>
          <a:p>
            <a:pPr lvl="3"/>
            <a:r>
              <a:rPr lang="en-US" dirty="0"/>
              <a:t>Citation </a:t>
            </a:r>
          </a:p>
        </p:txBody>
      </p:sp>
    </p:spTree>
    <p:extLst>
      <p:ext uri="{BB962C8B-B14F-4D97-AF65-F5344CB8AC3E}">
        <p14:creationId xmlns:p14="http://schemas.microsoft.com/office/powerpoint/2010/main" val="26805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7439-D0AC-8545-B749-57A37AE2DFC7}"/>
              </a:ext>
            </a:extLst>
          </p:cNvPr>
          <p:cNvSpPr>
            <a:spLocks noGrp="1"/>
          </p:cNvSpPr>
          <p:nvPr>
            <p:ph type="title"/>
          </p:nvPr>
        </p:nvSpPr>
        <p:spPr/>
        <p:txBody>
          <a:bodyPr/>
          <a:lstStyle/>
          <a:p>
            <a:r>
              <a:rPr lang="en-US" dirty="0"/>
              <a:t>Paper structure </a:t>
            </a:r>
          </a:p>
        </p:txBody>
      </p:sp>
      <p:sp>
        <p:nvSpPr>
          <p:cNvPr id="3" name="Content Placeholder 2">
            <a:extLst>
              <a:ext uri="{FF2B5EF4-FFF2-40B4-BE49-F238E27FC236}">
                <a16:creationId xmlns:a16="http://schemas.microsoft.com/office/drawing/2014/main" id="{FC14304D-8F84-6A41-AD04-FF0CCA47CF86}"/>
              </a:ext>
            </a:extLst>
          </p:cNvPr>
          <p:cNvSpPr>
            <a:spLocks noGrp="1"/>
          </p:cNvSpPr>
          <p:nvPr>
            <p:ph idx="1"/>
          </p:nvPr>
        </p:nvSpPr>
        <p:spPr/>
        <p:txBody>
          <a:bodyPr/>
          <a:lstStyle/>
          <a:p>
            <a:r>
              <a:rPr lang="en-US" dirty="0"/>
              <a:t>For this course:</a:t>
            </a:r>
          </a:p>
          <a:p>
            <a:pPr lvl="1"/>
            <a:r>
              <a:rPr lang="en-US" dirty="0"/>
              <a:t>Introduction</a:t>
            </a:r>
          </a:p>
          <a:p>
            <a:pPr lvl="1"/>
            <a:r>
              <a:rPr lang="en-US" dirty="0"/>
              <a:t>Body</a:t>
            </a:r>
          </a:p>
          <a:p>
            <a:pPr lvl="1"/>
            <a:r>
              <a:rPr lang="en-US" dirty="0"/>
              <a:t>Conclusion.</a:t>
            </a:r>
          </a:p>
          <a:p>
            <a:pPr lvl="1"/>
            <a:r>
              <a:rPr lang="en-US" dirty="0"/>
              <a:t>The references </a:t>
            </a:r>
            <a:br>
              <a:rPr lang="en-US" dirty="0"/>
            </a:br>
            <a:endParaRPr lang="en-US" dirty="0"/>
          </a:p>
          <a:p>
            <a:endParaRPr lang="en-US" dirty="0"/>
          </a:p>
        </p:txBody>
      </p:sp>
    </p:spTree>
    <p:extLst>
      <p:ext uri="{BB962C8B-B14F-4D97-AF65-F5344CB8AC3E}">
        <p14:creationId xmlns:p14="http://schemas.microsoft.com/office/powerpoint/2010/main" val="229176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43000"/>
          </a:xfrm>
        </p:spPr>
        <p:txBody>
          <a:bodyPr>
            <a:normAutofit fontScale="90000"/>
          </a:bodyPr>
          <a:lstStyle/>
          <a:p>
            <a:pPr>
              <a:defRPr/>
            </a:pPr>
            <a:r>
              <a:rPr lang="en-US" dirty="0"/>
              <a:t>Research Paper structure</a:t>
            </a:r>
            <a:br>
              <a:rPr lang="en-US" dirty="0"/>
            </a:br>
            <a:endParaRPr lang="en-US" dirty="0"/>
          </a:p>
        </p:txBody>
      </p:sp>
      <p:sp>
        <p:nvSpPr>
          <p:cNvPr id="3" name="Content Placeholder 2"/>
          <p:cNvSpPr>
            <a:spLocks noGrp="1"/>
          </p:cNvSpPr>
          <p:nvPr>
            <p:ph sz="half" idx="1"/>
          </p:nvPr>
        </p:nvSpPr>
        <p:spPr>
          <a:xfrm>
            <a:off x="1981200" y="1628800"/>
            <a:ext cx="4038600" cy="4495800"/>
          </a:xfrm>
        </p:spPr>
        <p:txBody>
          <a:bodyPr>
            <a:normAutofit/>
          </a:bodyPr>
          <a:lstStyle/>
          <a:p>
            <a:pPr>
              <a:defRPr/>
            </a:pPr>
            <a:r>
              <a:rPr lang="en-US" sz="2400" dirty="0"/>
              <a:t>it consists of eight parts </a:t>
            </a:r>
          </a:p>
          <a:p>
            <a:pPr lvl="1">
              <a:defRPr/>
            </a:pPr>
            <a:r>
              <a:rPr lang="en-US" sz="2400" dirty="0"/>
              <a:t>A front title page</a:t>
            </a:r>
          </a:p>
          <a:p>
            <a:pPr lvl="1">
              <a:defRPr/>
            </a:pPr>
            <a:r>
              <a:rPr lang="en-US" sz="2400" dirty="0"/>
              <a:t>The introduction </a:t>
            </a:r>
          </a:p>
          <a:p>
            <a:pPr lvl="1">
              <a:defRPr/>
            </a:pPr>
            <a:r>
              <a:rPr lang="en-US" sz="2400" dirty="0"/>
              <a:t>The theory section</a:t>
            </a:r>
          </a:p>
          <a:p>
            <a:pPr lvl="1">
              <a:defRPr/>
            </a:pPr>
            <a:r>
              <a:rPr lang="en-US" sz="2400" dirty="0"/>
              <a:t>The methods section</a:t>
            </a:r>
          </a:p>
          <a:p>
            <a:pPr lvl="1">
              <a:defRPr/>
            </a:pPr>
            <a:r>
              <a:rPr lang="en-US" sz="2400" dirty="0"/>
              <a:t>The analysis/outcomes</a:t>
            </a:r>
          </a:p>
          <a:p>
            <a:pPr lvl="1">
              <a:defRPr/>
            </a:pPr>
            <a:r>
              <a:rPr lang="en-US" sz="2400" dirty="0"/>
              <a:t>Discussion</a:t>
            </a:r>
          </a:p>
          <a:p>
            <a:pPr lvl="1">
              <a:defRPr/>
            </a:pPr>
            <a:r>
              <a:rPr lang="en-US" sz="2400" dirty="0"/>
              <a:t>The conclusions</a:t>
            </a:r>
          </a:p>
          <a:p>
            <a:pPr lvl="1">
              <a:defRPr/>
            </a:pPr>
            <a:r>
              <a:rPr lang="en-US" sz="2400" dirty="0"/>
              <a:t>The references </a:t>
            </a:r>
          </a:p>
          <a:p>
            <a:pPr>
              <a:defRPr/>
            </a:pPr>
            <a:endParaRPr lang="en-US" dirty="0"/>
          </a:p>
        </p:txBody>
      </p:sp>
    </p:spTree>
    <p:extLst>
      <p:ext uri="{BB962C8B-B14F-4D97-AF65-F5344CB8AC3E}">
        <p14:creationId xmlns:p14="http://schemas.microsoft.com/office/powerpoint/2010/main" val="133677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F8F8-FD5B-CD42-9286-AB005A918F5A}"/>
              </a:ext>
            </a:extLst>
          </p:cNvPr>
          <p:cNvSpPr>
            <a:spLocks noGrp="1"/>
          </p:cNvSpPr>
          <p:nvPr>
            <p:ph type="title"/>
          </p:nvPr>
        </p:nvSpPr>
        <p:spPr/>
        <p:txBody>
          <a:bodyPr/>
          <a:lstStyle/>
          <a:p>
            <a:r>
              <a:rPr lang="en-US" dirty="0"/>
              <a:t>Searching for academic papers</a:t>
            </a:r>
          </a:p>
        </p:txBody>
      </p:sp>
      <p:sp>
        <p:nvSpPr>
          <p:cNvPr id="3" name="Content Placeholder 2">
            <a:extLst>
              <a:ext uri="{FF2B5EF4-FFF2-40B4-BE49-F238E27FC236}">
                <a16:creationId xmlns:a16="http://schemas.microsoft.com/office/drawing/2014/main" id="{D66EAE55-925A-4C42-9414-C782D0316BB9}"/>
              </a:ext>
            </a:extLst>
          </p:cNvPr>
          <p:cNvSpPr>
            <a:spLocks noGrp="1"/>
          </p:cNvSpPr>
          <p:nvPr>
            <p:ph idx="1"/>
          </p:nvPr>
        </p:nvSpPr>
        <p:spPr>
          <a:xfrm>
            <a:off x="873760" y="1605281"/>
            <a:ext cx="11102650" cy="5040846"/>
          </a:xfrm>
        </p:spPr>
        <p:txBody>
          <a:bodyPr>
            <a:normAutofit/>
          </a:bodyPr>
          <a:lstStyle/>
          <a:p>
            <a:r>
              <a:rPr lang="en-US" dirty="0"/>
              <a:t>Use </a:t>
            </a:r>
            <a:r>
              <a:rPr lang="en-US" b="1" i="1" dirty="0"/>
              <a:t>Google scholar</a:t>
            </a:r>
            <a:r>
              <a:rPr lang="en-US" dirty="0"/>
              <a:t> for searching for any academic paper.</a:t>
            </a:r>
          </a:p>
          <a:p>
            <a:r>
              <a:rPr lang="en-US" dirty="0"/>
              <a:t>Random articles or blogs are not considered a trusted reference.</a:t>
            </a:r>
          </a:p>
          <a:p>
            <a:r>
              <a:rPr lang="en-US" dirty="0"/>
              <a:t>If you can’t access the paper through our library access, so you can use </a:t>
            </a:r>
          </a:p>
          <a:p>
            <a:pPr lvl="1"/>
            <a:r>
              <a:rPr lang="en-US" dirty="0">
                <a:hlinkClick r:id="rId2"/>
              </a:rPr>
              <a:t>Www.sci-hub.se</a:t>
            </a:r>
            <a:endParaRPr lang="en-US" dirty="0"/>
          </a:p>
          <a:p>
            <a:pPr lvl="1"/>
            <a:r>
              <a:rPr lang="en-US" dirty="0"/>
              <a:t>After you go to the journal for this article’s website search for the </a:t>
            </a:r>
            <a:r>
              <a:rPr lang="en-US" dirty="0" err="1"/>
              <a:t>doi</a:t>
            </a:r>
            <a:r>
              <a:rPr lang="en-US" dirty="0"/>
              <a:t> for this article.</a:t>
            </a:r>
          </a:p>
          <a:p>
            <a:pPr lvl="1"/>
            <a:r>
              <a:rPr lang="en-US" dirty="0"/>
              <a:t>Copy this </a:t>
            </a:r>
            <a:r>
              <a:rPr lang="en-US" dirty="0" err="1"/>
              <a:t>doi</a:t>
            </a:r>
            <a:r>
              <a:rPr lang="en-US" dirty="0"/>
              <a:t> and paste it in the search bar for ”Sci-hub” to access this article and download it for free.</a:t>
            </a:r>
          </a:p>
          <a:p>
            <a:r>
              <a:rPr lang="en-US" dirty="0"/>
              <a:t>We do not read articles word by word, so we skim it by reading abstract, if the article is related to your topic, so read introduction, so if you feel that it is related to your topic, so go a head and read the conclusion, if find it is interesting, so going through each paragraph read first sentence to know what the paragraph idea, if it is related to your idea, so read in-depth.</a:t>
            </a:r>
          </a:p>
        </p:txBody>
      </p:sp>
    </p:spTree>
    <p:extLst>
      <p:ext uri="{BB962C8B-B14F-4D97-AF65-F5344CB8AC3E}">
        <p14:creationId xmlns:p14="http://schemas.microsoft.com/office/powerpoint/2010/main" val="423268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635694E-567A-A64D-8100-368B97C52AAC}"/>
              </a:ext>
            </a:extLst>
          </p:cNvPr>
          <p:cNvPicPr>
            <a:picLocks noGrp="1" noChangeAspect="1"/>
          </p:cNvPicPr>
          <p:nvPr>
            <p:ph idx="1"/>
          </p:nvPr>
        </p:nvPicPr>
        <p:blipFill>
          <a:blip r:embed="rId2"/>
          <a:stretch>
            <a:fillRect/>
          </a:stretch>
        </p:blipFill>
        <p:spPr>
          <a:xfrm>
            <a:off x="0" y="0"/>
            <a:ext cx="12192000" cy="8087360"/>
          </a:xfrm>
        </p:spPr>
      </p:pic>
      <p:sp>
        <p:nvSpPr>
          <p:cNvPr id="4" name="Slide Number Placeholder 3">
            <a:extLst>
              <a:ext uri="{FF2B5EF4-FFF2-40B4-BE49-F238E27FC236}">
                <a16:creationId xmlns:a16="http://schemas.microsoft.com/office/drawing/2014/main" id="{9C9B5FF8-6CC4-1E4D-A5F4-121E6B82E72E}"/>
              </a:ext>
            </a:extLst>
          </p:cNvPr>
          <p:cNvSpPr>
            <a:spLocks noGrp="1"/>
          </p:cNvSpPr>
          <p:nvPr>
            <p:ph type="sldNum" sz="quarter" idx="12"/>
          </p:nvPr>
        </p:nvSpPr>
        <p:spPr/>
        <p:txBody>
          <a:bodyPr/>
          <a:lstStyle/>
          <a:p>
            <a:fld id="{6D22F896-40B5-4ADD-8801-0D06FADFA095}" type="slidenum">
              <a:rPr lang="en-US" smtClean="0"/>
              <a:pPr/>
              <a:t>15</a:t>
            </a:fld>
            <a:endParaRPr lang="en-US"/>
          </a:p>
        </p:txBody>
      </p:sp>
    </p:spTree>
    <p:extLst>
      <p:ext uri="{BB962C8B-B14F-4D97-AF65-F5344CB8AC3E}">
        <p14:creationId xmlns:p14="http://schemas.microsoft.com/office/powerpoint/2010/main" val="429117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9035-5B56-BC4B-8A34-6935D91B7E99}"/>
              </a:ext>
            </a:extLst>
          </p:cNvPr>
          <p:cNvSpPr>
            <a:spLocks noGrp="1"/>
          </p:cNvSpPr>
          <p:nvPr>
            <p:ph type="title"/>
          </p:nvPr>
        </p:nvSpPr>
        <p:spPr/>
        <p:txBody>
          <a:bodyPr/>
          <a:lstStyle/>
          <a:p>
            <a:r>
              <a:rPr lang="en-US" dirty="0"/>
              <a:t>Searching for a phenomenon</a:t>
            </a:r>
          </a:p>
        </p:txBody>
      </p:sp>
      <p:sp>
        <p:nvSpPr>
          <p:cNvPr id="3" name="Content Placeholder 2">
            <a:extLst>
              <a:ext uri="{FF2B5EF4-FFF2-40B4-BE49-F238E27FC236}">
                <a16:creationId xmlns:a16="http://schemas.microsoft.com/office/drawing/2014/main" id="{DA8BEA21-5613-C24E-B6D7-1D21478409F4}"/>
              </a:ext>
            </a:extLst>
          </p:cNvPr>
          <p:cNvSpPr>
            <a:spLocks noGrp="1"/>
          </p:cNvSpPr>
          <p:nvPr>
            <p:ph idx="1"/>
          </p:nvPr>
        </p:nvSpPr>
        <p:spPr/>
        <p:txBody>
          <a:bodyPr/>
          <a:lstStyle/>
          <a:p>
            <a:r>
              <a:rPr lang="en-US" dirty="0"/>
              <a:t>Choose the area you are interested to study.</a:t>
            </a:r>
          </a:p>
          <a:p>
            <a:r>
              <a:rPr lang="en-US" dirty="0"/>
              <a:t>Find the specific topic them by finding</a:t>
            </a:r>
          </a:p>
          <a:p>
            <a:pPr lvl="1"/>
            <a:r>
              <a:rPr lang="en-US" dirty="0"/>
              <a:t>Glossary for…</a:t>
            </a:r>
          </a:p>
          <a:p>
            <a:pPr lvl="1"/>
            <a:r>
              <a:rPr lang="en-US" dirty="0"/>
              <a:t>Review on literature for…</a:t>
            </a:r>
          </a:p>
          <a:p>
            <a:pPr lvl="1"/>
            <a:r>
              <a:rPr lang="en-US" dirty="0"/>
              <a:t>Literature review about (your idea/ topic).</a:t>
            </a:r>
          </a:p>
          <a:p>
            <a:endParaRPr lang="en-US" dirty="0"/>
          </a:p>
        </p:txBody>
      </p:sp>
    </p:spTree>
    <p:extLst>
      <p:ext uri="{BB962C8B-B14F-4D97-AF65-F5344CB8AC3E}">
        <p14:creationId xmlns:p14="http://schemas.microsoft.com/office/powerpoint/2010/main" val="137575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A57E-05F6-D441-AF66-9ED1C1D836EC}"/>
              </a:ext>
            </a:extLst>
          </p:cNvPr>
          <p:cNvSpPr>
            <a:spLocks noGrp="1"/>
          </p:cNvSpPr>
          <p:nvPr>
            <p:ph type="title"/>
          </p:nvPr>
        </p:nvSpPr>
        <p:spPr/>
        <p:txBody>
          <a:bodyPr/>
          <a:lstStyle/>
          <a:p>
            <a:r>
              <a:rPr lang="en-US" dirty="0"/>
              <a:t>Paraphrasing Vs plagiarism</a:t>
            </a:r>
          </a:p>
        </p:txBody>
      </p:sp>
      <p:sp>
        <p:nvSpPr>
          <p:cNvPr id="3" name="Content Placeholder 2">
            <a:extLst>
              <a:ext uri="{FF2B5EF4-FFF2-40B4-BE49-F238E27FC236}">
                <a16:creationId xmlns:a16="http://schemas.microsoft.com/office/drawing/2014/main" id="{BD3EDAB1-2271-B048-9476-AF48C9BB2B64}"/>
              </a:ext>
            </a:extLst>
          </p:cNvPr>
          <p:cNvSpPr>
            <a:spLocks noGrp="1"/>
          </p:cNvSpPr>
          <p:nvPr>
            <p:ph idx="1"/>
          </p:nvPr>
        </p:nvSpPr>
        <p:spPr>
          <a:xfrm>
            <a:off x="1371599" y="1564640"/>
            <a:ext cx="10409583" cy="5154212"/>
          </a:xfrm>
        </p:spPr>
        <p:txBody>
          <a:bodyPr>
            <a:normAutofit/>
          </a:bodyPr>
          <a:lstStyle/>
          <a:p>
            <a:r>
              <a:rPr lang="en-US" dirty="0"/>
              <a:t>We do not copy and paste from articles because copying more than two successive words is plagiarism.</a:t>
            </a:r>
          </a:p>
          <a:p>
            <a:r>
              <a:rPr lang="en-US" dirty="0"/>
              <a:t>We read the sentence and write it by our own words, so if you do not understand the sentence, translate it in your mother tongue language and then write it with your English.</a:t>
            </a:r>
          </a:p>
          <a:p>
            <a:r>
              <a:rPr lang="en-US" dirty="0"/>
              <a:t>If you use an article from your language and you only translate-copy-paste without paraphrasing, this is plagiarism and cheating.</a:t>
            </a:r>
          </a:p>
          <a:p>
            <a:r>
              <a:rPr lang="en-US" dirty="0"/>
              <a:t>Academic writing encompasses using transaction/linking words to make your paper easy to follow. Use these links</a:t>
            </a:r>
          </a:p>
          <a:p>
            <a:pPr lvl="1"/>
            <a:r>
              <a:rPr lang="en-US" dirty="0">
                <a:hlinkClick r:id="rId2"/>
              </a:rPr>
              <a:t>https://awelu.srv.lu.se/the-writing-process/drafting/unity-and-clarity/linking-words-and-phrases/</a:t>
            </a:r>
            <a:endParaRPr lang="en-US" dirty="0"/>
          </a:p>
          <a:p>
            <a:pPr lvl="1"/>
            <a:r>
              <a:rPr lang="en-US" dirty="0">
                <a:hlinkClick r:id="rId3"/>
              </a:rPr>
              <a:t>https://dictionary.cambridge.org/grammar/british-grammar/</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16445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1612-B069-4941-A452-0FB00055044E}"/>
              </a:ext>
            </a:extLst>
          </p:cNvPr>
          <p:cNvSpPr>
            <a:spLocks noGrp="1"/>
          </p:cNvSpPr>
          <p:nvPr>
            <p:ph type="title"/>
          </p:nvPr>
        </p:nvSpPr>
        <p:spPr/>
        <p:txBody>
          <a:bodyPr/>
          <a:lstStyle/>
          <a:p>
            <a:r>
              <a:rPr lang="en-US" dirty="0"/>
              <a:t>Proofreading</a:t>
            </a:r>
          </a:p>
        </p:txBody>
      </p:sp>
      <p:sp>
        <p:nvSpPr>
          <p:cNvPr id="3" name="Content Placeholder 2">
            <a:extLst>
              <a:ext uri="{FF2B5EF4-FFF2-40B4-BE49-F238E27FC236}">
                <a16:creationId xmlns:a16="http://schemas.microsoft.com/office/drawing/2014/main" id="{8680F9EE-2496-154B-A770-B95C7CEF4C31}"/>
              </a:ext>
            </a:extLst>
          </p:cNvPr>
          <p:cNvSpPr>
            <a:spLocks noGrp="1"/>
          </p:cNvSpPr>
          <p:nvPr>
            <p:ph idx="1"/>
          </p:nvPr>
        </p:nvSpPr>
        <p:spPr/>
        <p:txBody>
          <a:bodyPr/>
          <a:lstStyle/>
          <a:p>
            <a:r>
              <a:rPr lang="en-US" dirty="0"/>
              <a:t>After finish writing your paper use your free access as student in UK for</a:t>
            </a:r>
          </a:p>
          <a:p>
            <a:pPr lvl="1"/>
            <a:r>
              <a:rPr lang="en-US" dirty="0" err="1"/>
              <a:t>Grammarly.com</a:t>
            </a:r>
            <a:endParaRPr lang="en-US" dirty="0"/>
          </a:p>
          <a:p>
            <a:pPr marL="530352" lvl="1" indent="0">
              <a:buNone/>
            </a:pPr>
            <a:endParaRPr lang="en-US" dirty="0"/>
          </a:p>
          <a:p>
            <a:endParaRPr lang="en-US" dirty="0"/>
          </a:p>
        </p:txBody>
      </p:sp>
    </p:spTree>
    <p:extLst>
      <p:ext uri="{BB962C8B-B14F-4D97-AF65-F5344CB8AC3E}">
        <p14:creationId xmlns:p14="http://schemas.microsoft.com/office/powerpoint/2010/main" val="166588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CBBA-3320-1D45-AA34-A0FADB979651}"/>
              </a:ext>
            </a:extLst>
          </p:cNvPr>
          <p:cNvSpPr>
            <a:spLocks noGrp="1"/>
          </p:cNvSpPr>
          <p:nvPr>
            <p:ph type="title"/>
          </p:nvPr>
        </p:nvSpPr>
        <p:spPr/>
        <p:txBody>
          <a:bodyPr/>
          <a:lstStyle/>
          <a:p>
            <a:r>
              <a:rPr lang="en-US" dirty="0"/>
              <a:t>Citation</a:t>
            </a:r>
          </a:p>
        </p:txBody>
      </p:sp>
      <p:sp>
        <p:nvSpPr>
          <p:cNvPr id="3" name="Content Placeholder 2">
            <a:extLst>
              <a:ext uri="{FF2B5EF4-FFF2-40B4-BE49-F238E27FC236}">
                <a16:creationId xmlns:a16="http://schemas.microsoft.com/office/drawing/2014/main" id="{B9ED77D7-8287-D74E-B902-51CDF5FA492C}"/>
              </a:ext>
            </a:extLst>
          </p:cNvPr>
          <p:cNvSpPr>
            <a:spLocks noGrp="1"/>
          </p:cNvSpPr>
          <p:nvPr>
            <p:ph idx="1"/>
          </p:nvPr>
        </p:nvSpPr>
        <p:spPr/>
        <p:txBody>
          <a:bodyPr/>
          <a:lstStyle/>
          <a:p>
            <a:r>
              <a:rPr lang="en-US" dirty="0"/>
              <a:t>Mention all the articles you use to write this paper by following the citation style</a:t>
            </a:r>
          </a:p>
          <a:p>
            <a:r>
              <a:rPr lang="en-US" dirty="0"/>
              <a:t>Do not forget the in-text citation and References at the end of the paper.</a:t>
            </a:r>
          </a:p>
          <a:p>
            <a:pPr lvl="1"/>
            <a:endParaRPr lang="en-US" dirty="0"/>
          </a:p>
          <a:p>
            <a:pPr marL="987552" lvl="2" indent="0">
              <a:buNone/>
            </a:pPr>
            <a:endParaRPr lang="en-US" dirty="0"/>
          </a:p>
        </p:txBody>
      </p:sp>
    </p:spTree>
    <p:extLst>
      <p:ext uri="{BB962C8B-B14F-4D97-AF65-F5344CB8AC3E}">
        <p14:creationId xmlns:p14="http://schemas.microsoft.com/office/powerpoint/2010/main" val="151652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4143" y="644956"/>
            <a:ext cx="8817429" cy="642942"/>
          </a:xfrm>
        </p:spPr>
        <p:txBody>
          <a:bodyPr>
            <a:normAutofit fontScale="90000"/>
          </a:bodyPr>
          <a:lstStyle/>
          <a:p>
            <a:r>
              <a:rPr lang="en-US" sz="4400" dirty="0"/>
              <a:t>Overview</a:t>
            </a:r>
          </a:p>
        </p:txBody>
      </p:sp>
      <p:sp>
        <p:nvSpPr>
          <p:cNvPr id="3" name="Tijdelijke aanduiding voor inhoud 2"/>
          <p:cNvSpPr>
            <a:spLocks noGrp="1"/>
          </p:cNvSpPr>
          <p:nvPr>
            <p:ph idx="1"/>
          </p:nvPr>
        </p:nvSpPr>
        <p:spPr>
          <a:xfrm>
            <a:off x="1458686" y="1931176"/>
            <a:ext cx="9176657" cy="4926824"/>
          </a:xfrm>
        </p:spPr>
        <p:txBody>
          <a:bodyPr>
            <a:normAutofit/>
          </a:bodyPr>
          <a:lstStyle/>
          <a:p>
            <a:pPr marL="582930" indent="-514350">
              <a:buFont typeface="+mj-lt"/>
              <a:buAutoNum type="arabicPeriod"/>
            </a:pPr>
            <a:r>
              <a:rPr lang="fr-BE" dirty="0"/>
              <a:t>Introduction &amp; Course goals and </a:t>
            </a:r>
            <a:r>
              <a:rPr lang="fr-BE" dirty="0" err="1"/>
              <a:t>practical</a:t>
            </a:r>
            <a:r>
              <a:rPr lang="fr-BE" dirty="0"/>
              <a:t> arrangements</a:t>
            </a:r>
          </a:p>
          <a:p>
            <a:pPr marL="582930" indent="-514350">
              <a:buFont typeface="+mj-lt"/>
              <a:buAutoNum type="arabicPeriod"/>
            </a:pPr>
            <a:r>
              <a:rPr lang="en-US" dirty="0"/>
              <a:t>structure of the paper</a:t>
            </a:r>
            <a:endParaRPr lang="en-US" sz="1600" dirty="0"/>
          </a:p>
          <a:p>
            <a:pPr lvl="3"/>
            <a:r>
              <a:rPr lang="en-US" dirty="0"/>
              <a:t>Searching for academic papers</a:t>
            </a:r>
            <a:endParaRPr lang="en-US" sz="1600" dirty="0"/>
          </a:p>
          <a:p>
            <a:pPr lvl="3"/>
            <a:r>
              <a:rPr lang="en-US" dirty="0"/>
              <a:t>Paraphrasing and proofreading</a:t>
            </a:r>
            <a:endParaRPr lang="en-US" sz="1600" dirty="0"/>
          </a:p>
          <a:p>
            <a:pPr lvl="3"/>
            <a:r>
              <a:rPr lang="en-US" dirty="0"/>
              <a:t>Citation and plagiarism</a:t>
            </a:r>
          </a:p>
          <a:p>
            <a:pPr marL="582930" indent="-514350">
              <a:buFont typeface="+mj-lt"/>
              <a:buAutoNum type="arabicPeriod"/>
            </a:pPr>
            <a:r>
              <a:rPr lang="fr-BE" dirty="0"/>
              <a:t>Theory Vs </a:t>
            </a:r>
            <a:r>
              <a:rPr lang="fr-BE" dirty="0" err="1"/>
              <a:t>Theorizing</a:t>
            </a:r>
            <a:r>
              <a:rPr lang="fr-BE" dirty="0"/>
              <a:t> </a:t>
            </a:r>
          </a:p>
          <a:p>
            <a:pPr marL="582930" indent="-514350">
              <a:buFont typeface="+mj-lt"/>
              <a:buAutoNum type="arabicPeriod"/>
            </a:pPr>
            <a:r>
              <a:rPr lang="fr-BE" dirty="0"/>
              <a:t>The </a:t>
            </a:r>
            <a:r>
              <a:rPr lang="fr-BE" dirty="0" err="1"/>
              <a:t>sociological</a:t>
            </a:r>
            <a:r>
              <a:rPr lang="fr-BE" dirty="0"/>
              <a:t> imagination</a:t>
            </a:r>
          </a:p>
          <a:p>
            <a:pPr marL="582930" indent="-514350">
              <a:buFont typeface="+mj-lt"/>
              <a:buAutoNum type="arabicPeriod"/>
            </a:pPr>
            <a:r>
              <a:rPr lang="fr-BE" dirty="0" err="1"/>
              <a:t>What</a:t>
            </a:r>
            <a:r>
              <a:rPr lang="fr-BE" dirty="0"/>
              <a:t> </a:t>
            </a:r>
            <a:r>
              <a:rPr lang="fr-BE" dirty="0" err="1"/>
              <a:t>you</a:t>
            </a:r>
            <a:r>
              <a:rPr lang="fr-BE" dirty="0"/>
              <a:t> </a:t>
            </a:r>
            <a:r>
              <a:rPr lang="fr-BE" dirty="0" err="1"/>
              <a:t>need</a:t>
            </a:r>
            <a:r>
              <a:rPr lang="fr-BE" dirty="0"/>
              <a:t> to </a:t>
            </a:r>
            <a:r>
              <a:rPr lang="fr-BE" dirty="0" err="1"/>
              <a:t>theorise</a:t>
            </a:r>
            <a:endParaRPr lang="fr-BE" dirty="0"/>
          </a:p>
          <a:p>
            <a:pPr marL="582930" indent="-514350">
              <a:buFont typeface="+mj-lt"/>
              <a:buAutoNum type="arabicPeriod"/>
            </a:pPr>
            <a:r>
              <a:rPr lang="nl-BE" dirty="0"/>
              <a:t>Theorizing as a Social scientist</a:t>
            </a:r>
            <a:endParaRPr lang="fr-BE" dirty="0"/>
          </a:p>
          <a:p>
            <a:pPr marL="68580" indent="0">
              <a:buNone/>
            </a:pPr>
            <a:endParaRPr lang="fr-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18518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6474" y="661554"/>
            <a:ext cx="9601200" cy="1144944"/>
          </a:xfrm>
        </p:spPr>
        <p:txBody>
          <a:bodyPr/>
          <a:lstStyle/>
          <a:p>
            <a:r>
              <a:rPr lang="nl-BE" dirty="0"/>
              <a:t>3. What would a sociologist say?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71" y="2147454"/>
            <a:ext cx="5990407" cy="398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6D22F896-40B5-4ADD-8801-0D06FADFA095}" type="slidenum">
              <a:rPr lang="en-US" smtClean="0"/>
              <a:t>20</a:t>
            </a:fld>
            <a:endParaRPr lang="en-US"/>
          </a:p>
        </p:txBody>
      </p:sp>
    </p:spTree>
    <p:extLst>
      <p:ext uri="{BB962C8B-B14F-4D97-AF65-F5344CB8AC3E}">
        <p14:creationId xmlns:p14="http://schemas.microsoft.com/office/powerpoint/2010/main" val="117587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6369" y="1019006"/>
            <a:ext cx="4865914" cy="1152128"/>
          </a:xfrm>
        </p:spPr>
        <p:txBody>
          <a:bodyPr>
            <a:normAutofit/>
          </a:bodyPr>
          <a:lstStyle/>
          <a:p>
            <a:pPr algn="ctr"/>
            <a:r>
              <a:rPr lang="nl-BE" sz="4400" dirty="0"/>
              <a:t>Theory?</a:t>
            </a:r>
          </a:p>
        </p:txBody>
      </p:sp>
      <p:sp>
        <p:nvSpPr>
          <p:cNvPr id="3" name="Ondertitel 2"/>
          <p:cNvSpPr>
            <a:spLocks noGrp="1"/>
          </p:cNvSpPr>
          <p:nvPr>
            <p:ph type="subTitle" idx="1"/>
          </p:nvPr>
        </p:nvSpPr>
        <p:spPr>
          <a:xfrm>
            <a:off x="5671457" y="976724"/>
            <a:ext cx="6400800" cy="864096"/>
          </a:xfrm>
        </p:spPr>
        <p:txBody>
          <a:bodyPr>
            <a:normAutofit/>
          </a:bodyPr>
          <a:lstStyle/>
          <a:p>
            <a:pPr algn="ctr"/>
            <a:r>
              <a:rPr lang="nl-BE" sz="4400" b="1" dirty="0">
                <a:solidFill>
                  <a:schemeClr val="tx1"/>
                </a:solidFill>
              </a:rPr>
              <a:t>Theorising? </a:t>
            </a:r>
          </a:p>
        </p:txBody>
      </p:sp>
      <p:sp>
        <p:nvSpPr>
          <p:cNvPr id="6" name="Tijdelijke aanduiding voor dianummer 5"/>
          <p:cNvSpPr>
            <a:spLocks noGrp="1"/>
          </p:cNvSpPr>
          <p:nvPr>
            <p:ph type="sldNum" sz="quarter" idx="12"/>
          </p:nvPr>
        </p:nvSpPr>
        <p:spPr>
          <a:xfrm>
            <a:off x="8610600" y="6129338"/>
            <a:ext cx="2990850" cy="592137"/>
          </a:xfrm>
        </p:spPr>
        <p:txBody>
          <a:bodyPr/>
          <a:lstStyle/>
          <a:p>
            <a:fld id="{6D22F896-40B5-4ADD-8801-0D06FADFA095}" type="slidenum">
              <a:rPr lang="en-US" smtClean="0"/>
              <a:pPr/>
              <a:t>21</a:t>
            </a:fld>
            <a:endParaRPr lang="en-US" dirty="0"/>
          </a:p>
        </p:txBody>
      </p:sp>
      <p:sp>
        <p:nvSpPr>
          <p:cNvPr id="4" name="Tekstvak 3"/>
          <p:cNvSpPr txBox="1"/>
          <p:nvPr/>
        </p:nvSpPr>
        <p:spPr>
          <a:xfrm>
            <a:off x="1426029" y="2374602"/>
            <a:ext cx="4865914" cy="3046988"/>
          </a:xfrm>
          <a:prstGeom prst="rect">
            <a:avLst/>
          </a:prstGeom>
          <a:noFill/>
        </p:spPr>
        <p:txBody>
          <a:bodyPr wrap="square" rtlCol="0">
            <a:spAutoFit/>
          </a:bodyPr>
          <a:lstStyle/>
          <a:p>
            <a:pPr algn="ctr"/>
            <a:r>
              <a:rPr lang="nl-BE" sz="2400" dirty="0"/>
              <a:t>“abstract”, “technical” and “philosophical”</a:t>
            </a:r>
          </a:p>
          <a:p>
            <a:pPr algn="ctr"/>
            <a:endParaRPr lang="nl-BE" sz="2400" dirty="0"/>
          </a:p>
          <a:p>
            <a:pPr algn="ctr"/>
            <a:r>
              <a:rPr lang="nl-BE" sz="2400" dirty="0"/>
              <a:t>Concepts and definitions</a:t>
            </a:r>
            <a:br>
              <a:rPr lang="nl-BE" sz="2400" dirty="0"/>
            </a:br>
            <a:endParaRPr lang="nl-BE" sz="2400" dirty="0"/>
          </a:p>
          <a:p>
            <a:pPr algn="ctr"/>
            <a:r>
              <a:rPr lang="nl-BE" sz="2400" dirty="0"/>
              <a:t>A body of ideas on how the social world works</a:t>
            </a:r>
          </a:p>
          <a:p>
            <a:pPr algn="ctr"/>
            <a:endParaRPr lang="nl-BE" sz="2400" dirty="0"/>
          </a:p>
        </p:txBody>
      </p:sp>
      <p:sp>
        <p:nvSpPr>
          <p:cNvPr id="5" name="Tekstvak 4"/>
          <p:cNvSpPr txBox="1"/>
          <p:nvPr/>
        </p:nvSpPr>
        <p:spPr>
          <a:xfrm>
            <a:off x="6422571" y="2374602"/>
            <a:ext cx="4609864" cy="4007251"/>
          </a:xfrm>
          <a:prstGeom prst="rect">
            <a:avLst/>
          </a:prstGeom>
          <a:noFill/>
        </p:spPr>
        <p:txBody>
          <a:bodyPr wrap="square" rtlCol="0">
            <a:spAutoFit/>
          </a:bodyPr>
          <a:lstStyle/>
          <a:p>
            <a:pPr algn="ctr">
              <a:spcBef>
                <a:spcPct val="20000"/>
              </a:spcBef>
            </a:pPr>
            <a:r>
              <a:rPr lang="nl-BE" sz="2400" dirty="0"/>
              <a:t>A practical, intellectual skill</a:t>
            </a:r>
          </a:p>
          <a:p>
            <a:pPr lvl="0" algn="ctr">
              <a:spcBef>
                <a:spcPct val="20000"/>
              </a:spcBef>
            </a:pPr>
            <a:endParaRPr lang="nl-BE" sz="2400" dirty="0"/>
          </a:p>
          <a:p>
            <a:pPr lvl="0" algn="ctr">
              <a:spcBef>
                <a:spcPct val="20000"/>
              </a:spcBef>
            </a:pPr>
            <a:endParaRPr lang="nl-BE" sz="2400" dirty="0"/>
          </a:p>
          <a:p>
            <a:pPr lvl="0" algn="ctr">
              <a:spcBef>
                <a:spcPct val="20000"/>
              </a:spcBef>
            </a:pPr>
            <a:r>
              <a:rPr lang="nl-BE" sz="2400" dirty="0"/>
              <a:t>Trying to understand social phenomena by thinking about possible descriptions/interpretations and explanations</a:t>
            </a:r>
          </a:p>
          <a:p>
            <a:br>
              <a:rPr lang="nl-BE" sz="2400" dirty="0"/>
            </a:br>
            <a:endParaRPr lang="en-US" sz="2400" dirty="0"/>
          </a:p>
        </p:txBody>
      </p:sp>
      <p:sp>
        <p:nvSpPr>
          <p:cNvPr id="7" name="TextBox 6">
            <a:extLst>
              <a:ext uri="{FF2B5EF4-FFF2-40B4-BE49-F238E27FC236}">
                <a16:creationId xmlns:a16="http://schemas.microsoft.com/office/drawing/2014/main" id="{DAF59114-46AC-D244-A161-EC2EB6697FE7}"/>
              </a:ext>
            </a:extLst>
          </p:cNvPr>
          <p:cNvSpPr txBox="1"/>
          <p:nvPr/>
        </p:nvSpPr>
        <p:spPr>
          <a:xfrm>
            <a:off x="4036741" y="252381"/>
            <a:ext cx="6802245" cy="769441"/>
          </a:xfrm>
          <a:prstGeom prst="rect">
            <a:avLst/>
          </a:prstGeom>
          <a:noFill/>
        </p:spPr>
        <p:txBody>
          <a:bodyPr wrap="square" rtlCol="0">
            <a:spAutoFit/>
          </a:bodyPr>
          <a:lstStyle/>
          <a:p>
            <a:r>
              <a:rPr lang="en-US" sz="4400" dirty="0">
                <a:solidFill>
                  <a:schemeClr val="tx2"/>
                </a:solidFill>
                <a:latin typeface="+mj-lt"/>
                <a:ea typeface="+mj-ea"/>
                <a:cs typeface="+mj-cs"/>
              </a:rPr>
              <a:t>3. Theory</a:t>
            </a:r>
            <a:r>
              <a:rPr lang="en-US" dirty="0"/>
              <a:t>  </a:t>
            </a:r>
            <a:r>
              <a:rPr lang="en-US" sz="4400" dirty="0">
                <a:solidFill>
                  <a:schemeClr val="tx2"/>
                </a:solidFill>
                <a:latin typeface="+mj-lt"/>
                <a:ea typeface="+mj-ea"/>
                <a:cs typeface="+mj-cs"/>
              </a:rPr>
              <a:t>Vs </a:t>
            </a:r>
            <a:r>
              <a:rPr lang="en-US" sz="4400" dirty="0" err="1">
                <a:solidFill>
                  <a:schemeClr val="tx2"/>
                </a:solidFill>
                <a:latin typeface="+mj-lt"/>
                <a:ea typeface="+mj-ea"/>
                <a:cs typeface="+mj-cs"/>
              </a:rPr>
              <a:t>Theorising</a:t>
            </a:r>
            <a:endParaRPr lang="en-US" sz="4400" dirty="0">
              <a:solidFill>
                <a:schemeClr val="tx2"/>
              </a:solidFill>
              <a:latin typeface="+mj-lt"/>
              <a:ea typeface="+mj-ea"/>
              <a:cs typeface="+mj-cs"/>
            </a:endParaRPr>
          </a:p>
        </p:txBody>
      </p:sp>
    </p:spTree>
    <p:extLst>
      <p:ext uri="{BB962C8B-B14F-4D97-AF65-F5344CB8AC3E}">
        <p14:creationId xmlns:p14="http://schemas.microsoft.com/office/powerpoint/2010/main" val="282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400" err="1"/>
              <a:t>Theorising</a:t>
            </a:r>
            <a:endParaRPr lang="nl-BE" sz="4400"/>
          </a:p>
        </p:txBody>
      </p:sp>
      <p:sp>
        <p:nvSpPr>
          <p:cNvPr id="3" name="Tijdelijke aanduiding voor inhoud 2"/>
          <p:cNvSpPr>
            <a:spLocks noGrp="1"/>
          </p:cNvSpPr>
          <p:nvPr>
            <p:ph idx="1"/>
          </p:nvPr>
        </p:nvSpPr>
        <p:spPr>
          <a:xfrm>
            <a:off x="1366157" y="1503214"/>
            <a:ext cx="9459685" cy="4853136"/>
          </a:xfrm>
        </p:spPr>
        <p:txBody>
          <a:bodyPr>
            <a:normAutofit/>
          </a:bodyPr>
          <a:lstStyle/>
          <a:p>
            <a:pPr marL="468630" lvl="1" indent="0">
              <a:buNone/>
            </a:pPr>
            <a:endParaRPr lang="en-GB" dirty="0"/>
          </a:p>
          <a:p>
            <a:pPr marL="525780" indent="-457200"/>
            <a:r>
              <a:rPr lang="en-GB" dirty="0"/>
              <a:t>Trying to understand particular social phenomena by thinking about possible descriptions/explanations</a:t>
            </a:r>
          </a:p>
          <a:p>
            <a:pPr marL="525780" indent="-457200"/>
            <a:endParaRPr lang="en-GB" dirty="0"/>
          </a:p>
          <a:p>
            <a:pPr marL="525780" indent="-457200"/>
            <a:r>
              <a:rPr lang="en-GB" dirty="0"/>
              <a:t>A set of practical, intellectual skills, rather than knowledge of existing ideas and concepts (yet, some knowledge of sociological concepts will come in handy)</a:t>
            </a:r>
          </a:p>
          <a:p>
            <a:pPr marL="525780" indent="-457200"/>
            <a:endParaRPr lang="en-GB" dirty="0"/>
          </a:p>
          <a:p>
            <a:pPr marL="525780" indent="-457200"/>
            <a:r>
              <a:rPr lang="en-GB" dirty="0"/>
              <a:t>You can use existing theories and concepts, but the key point is that you do it yourself!</a:t>
            </a:r>
          </a:p>
          <a:p>
            <a:pPr marL="68580" indent="0">
              <a:buNone/>
            </a:pPr>
            <a:endParaRPr lang="en-GB" dirty="0"/>
          </a:p>
          <a:p>
            <a:pPr marL="525780" indent="-457200"/>
            <a:r>
              <a:rPr lang="en-GB" dirty="0"/>
              <a:t>Is more like a puzzle, emerges from whatever fascinates you, start your imagination, or draws you in…</a:t>
            </a:r>
          </a:p>
          <a:p>
            <a:pPr marL="525780" indent="-457200"/>
            <a:endParaRPr lang="en-GB" dirty="0"/>
          </a:p>
          <a:p>
            <a:pPr marL="0" indent="0">
              <a:buNone/>
            </a:pPr>
            <a:endParaRPr lang="en-GB" baseline="-25000" dirty="0"/>
          </a:p>
          <a:p>
            <a:endParaRPr lang="en-GB" dirty="0"/>
          </a:p>
          <a:p>
            <a:endParaRPr lang="en-GB" dirty="0"/>
          </a:p>
          <a:p>
            <a:pPr marL="0" indent="0">
              <a:buNone/>
            </a:pPr>
            <a:endParaRPr lang="en-GB"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62337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1092543" cy="625475"/>
          </a:xfrm>
        </p:spPr>
        <p:txBody>
          <a:bodyPr>
            <a:normAutofit/>
          </a:bodyPr>
          <a:lstStyle/>
          <a:p>
            <a:r>
              <a:rPr lang="nl-BE" sz="2800" dirty="0"/>
              <a:t>R. Swedberg, </a:t>
            </a:r>
            <a:r>
              <a:rPr lang="nl-BE" sz="2800" i="1" dirty="0"/>
              <a:t>The art of social theory</a:t>
            </a:r>
            <a:r>
              <a:rPr lang="nl-BE" sz="2800" dirty="0"/>
              <a:t>, pp16-28.</a:t>
            </a:r>
          </a:p>
        </p:txBody>
      </p:sp>
      <p:sp>
        <p:nvSpPr>
          <p:cNvPr id="3" name="Tijdelijke aanduiding voor inhoud 2"/>
          <p:cNvSpPr>
            <a:spLocks noGrp="1"/>
          </p:cNvSpPr>
          <p:nvPr>
            <p:ph idx="1"/>
          </p:nvPr>
        </p:nvSpPr>
        <p:spPr>
          <a:xfrm>
            <a:off x="359229" y="1541761"/>
            <a:ext cx="5976257" cy="1637887"/>
          </a:xfrm>
        </p:spPr>
        <p:txBody>
          <a:bodyPr>
            <a:normAutofit/>
          </a:bodyPr>
          <a:lstStyle/>
          <a:p>
            <a:pPr marL="525780" indent="-457200"/>
            <a:endParaRPr lang="en-GB" dirty="0"/>
          </a:p>
          <a:p>
            <a:pPr marL="525780" indent="-457200"/>
            <a:r>
              <a:rPr lang="en-GB" dirty="0"/>
              <a:t>Theory: “a statement about the explanation of a phenomenon”</a:t>
            </a:r>
          </a:p>
          <a:p>
            <a:pPr marL="525780" indent="-457200"/>
            <a:endParaRPr lang="en-GB" dirty="0"/>
          </a:p>
          <a:p>
            <a:pPr marL="0" indent="0">
              <a:buNone/>
            </a:pPr>
            <a:endParaRPr lang="en-GB"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23</a:t>
            </a:fld>
            <a:endParaRPr lang="en-US" dirty="0"/>
          </a:p>
        </p:txBody>
      </p:sp>
      <p:sp>
        <p:nvSpPr>
          <p:cNvPr id="5" name="Tekstvak 4"/>
          <p:cNvSpPr txBox="1"/>
          <p:nvPr/>
        </p:nvSpPr>
        <p:spPr>
          <a:xfrm>
            <a:off x="6738257" y="1948542"/>
            <a:ext cx="5040086" cy="2523768"/>
          </a:xfrm>
          <a:prstGeom prst="rect">
            <a:avLst/>
          </a:prstGeom>
          <a:noFill/>
        </p:spPr>
        <p:txBody>
          <a:bodyPr wrap="square" rtlCol="0">
            <a:spAutoFit/>
          </a:bodyPr>
          <a:lstStyle/>
          <a:p>
            <a:r>
              <a:rPr lang="en-GB" sz="2800" dirty="0"/>
              <a:t>Theorising: “the process through which a theory is produced.”</a:t>
            </a:r>
          </a:p>
          <a:p>
            <a:endParaRPr lang="en-GB" sz="2800" dirty="0"/>
          </a:p>
          <a:p>
            <a:r>
              <a:rPr lang="en-GB" sz="2800" dirty="0"/>
              <a:t>“to see, to observe, and to contemplate”</a:t>
            </a:r>
          </a:p>
          <a:p>
            <a:r>
              <a:rPr lang="en-GB" dirty="0"/>
              <a:t> </a:t>
            </a:r>
          </a:p>
        </p:txBody>
      </p:sp>
    </p:spTree>
    <p:extLst>
      <p:ext uri="{BB962C8B-B14F-4D97-AF65-F5344CB8AC3E}">
        <p14:creationId xmlns:p14="http://schemas.microsoft.com/office/powerpoint/2010/main" val="3471361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38" y="582400"/>
            <a:ext cx="7772400" cy="648072"/>
          </a:xfrm>
        </p:spPr>
        <p:txBody>
          <a:bodyPr>
            <a:noAutofit/>
          </a:bodyPr>
          <a:lstStyle/>
          <a:p>
            <a:r>
              <a:rPr lang="nl-BE" sz="4400" dirty="0"/>
              <a:t>The sociological imagination</a:t>
            </a:r>
          </a:p>
        </p:txBody>
      </p:sp>
      <p:sp>
        <p:nvSpPr>
          <p:cNvPr id="3" name="Tijdelijke aanduiding voor inhoud 2"/>
          <p:cNvSpPr>
            <a:spLocks noGrp="1"/>
          </p:cNvSpPr>
          <p:nvPr>
            <p:ph idx="1"/>
          </p:nvPr>
        </p:nvSpPr>
        <p:spPr>
          <a:xfrm>
            <a:off x="642258" y="1577961"/>
            <a:ext cx="6335485" cy="5230816"/>
          </a:xfrm>
        </p:spPr>
        <p:txBody>
          <a:bodyPr>
            <a:normAutofit/>
          </a:bodyPr>
          <a:lstStyle/>
          <a:p>
            <a:pPr marL="68580" indent="0">
              <a:buNone/>
            </a:pPr>
            <a:endParaRPr lang="nl-BE" dirty="0"/>
          </a:p>
          <a:p>
            <a:pPr marL="68580" indent="0">
              <a:buNone/>
            </a:pPr>
            <a:r>
              <a:rPr lang="nl-BE" sz="2400" dirty="0"/>
              <a:t>All sciences try to describe/explain particular phenomena (as accurately as possible)</a:t>
            </a:r>
          </a:p>
          <a:p>
            <a:pPr marL="68580" indent="0">
              <a:buNone/>
            </a:pPr>
            <a:endParaRPr lang="nl-BE" sz="2400" dirty="0"/>
          </a:p>
          <a:p>
            <a:pPr marL="68580" indent="0">
              <a:buNone/>
            </a:pPr>
            <a:r>
              <a:rPr lang="nl-BE" sz="2400" dirty="0"/>
              <a:t>What is specific about the social sciences is the sociological imagination…</a:t>
            </a:r>
          </a:p>
          <a:p>
            <a:pPr marL="68580" indent="0">
              <a:buNone/>
            </a:pPr>
            <a:endParaRPr lang="nl-BE" dirty="0"/>
          </a:p>
          <a:p>
            <a:pPr marL="68580" indent="0">
              <a:buNone/>
            </a:pPr>
            <a:endParaRPr lang="nl-BE" dirty="0"/>
          </a:p>
          <a:p>
            <a:pPr marL="68580" indent="0">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24</a:t>
            </a:fld>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604" y="1785257"/>
            <a:ext cx="5040396" cy="3465272"/>
          </a:xfrm>
          <a:prstGeom prst="rect">
            <a:avLst/>
          </a:prstGeom>
        </p:spPr>
      </p:pic>
    </p:spTree>
    <p:extLst>
      <p:ext uri="{BB962C8B-B14F-4D97-AF65-F5344CB8AC3E}">
        <p14:creationId xmlns:p14="http://schemas.microsoft.com/office/powerpoint/2010/main" val="5123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9506"/>
            <a:ext cx="7772400" cy="648072"/>
          </a:xfrm>
        </p:spPr>
        <p:txBody>
          <a:bodyPr>
            <a:normAutofit/>
          </a:bodyPr>
          <a:lstStyle/>
          <a:p>
            <a:r>
              <a:rPr lang="nl-BE" sz="2400" dirty="0"/>
              <a:t>C.W. Mills, </a:t>
            </a:r>
            <a:r>
              <a:rPr lang="nl-BE" sz="2400" b="1" i="1" dirty="0"/>
              <a:t>The sociological imagination</a:t>
            </a:r>
            <a:r>
              <a:rPr lang="nl-BE" sz="2400" dirty="0"/>
              <a:t>, pp5-11.</a:t>
            </a:r>
          </a:p>
        </p:txBody>
      </p:sp>
      <p:sp>
        <p:nvSpPr>
          <p:cNvPr id="3" name="Tijdelijke aanduiding voor inhoud 2"/>
          <p:cNvSpPr>
            <a:spLocks noGrp="1"/>
          </p:cNvSpPr>
          <p:nvPr>
            <p:ph idx="1"/>
          </p:nvPr>
        </p:nvSpPr>
        <p:spPr>
          <a:xfrm>
            <a:off x="936171" y="1627184"/>
            <a:ext cx="6246642" cy="5230816"/>
          </a:xfrm>
        </p:spPr>
        <p:txBody>
          <a:bodyPr>
            <a:normAutofit/>
          </a:bodyPr>
          <a:lstStyle/>
          <a:p>
            <a:pPr marL="68580" indent="0">
              <a:buNone/>
            </a:pPr>
            <a:r>
              <a:rPr lang="nl-BE" sz="2400" dirty="0"/>
              <a:t>“</a:t>
            </a:r>
            <a:r>
              <a:rPr lang="nl-BE" sz="2400" i="1" dirty="0"/>
              <a:t>the capacity to range from the most impersonal and remote transformations to the most intimate features of the human self – and to see the relations between the two</a:t>
            </a:r>
            <a:r>
              <a:rPr lang="nl-BE" sz="2400" dirty="0"/>
              <a:t>”</a:t>
            </a:r>
          </a:p>
          <a:p>
            <a:pPr marL="68580" indent="0">
              <a:buNone/>
            </a:pPr>
            <a:endParaRPr lang="nl-BE" sz="2400" dirty="0"/>
          </a:p>
          <a:p>
            <a:pPr marL="68580" indent="0">
              <a:buNone/>
            </a:pPr>
            <a:r>
              <a:rPr lang="nl-BE" sz="2400" dirty="0"/>
              <a:t>The ability to “grasp history and biography and the relations between the two”</a:t>
            </a:r>
          </a:p>
          <a:p>
            <a:pPr marL="68580" indent="0">
              <a:buNone/>
            </a:pPr>
            <a:endParaRPr lang="nl-BE" sz="2400" dirty="0"/>
          </a:p>
          <a:p>
            <a:pPr marL="68580" indent="0">
              <a:buNone/>
            </a:pPr>
            <a:r>
              <a:rPr lang="nl-BE" sz="2400" dirty="0"/>
              <a:t>So that “the individual can understand his own experience and gauge his own fate only by locating himself within his period”</a:t>
            </a:r>
          </a:p>
          <a:p>
            <a:pPr marL="68580" indent="0">
              <a:buNone/>
            </a:pPr>
            <a:endParaRPr lang="nl-BE" sz="2400" dirty="0"/>
          </a:p>
          <a:p>
            <a:pPr marL="68580" indent="0">
              <a:buNone/>
            </a:pPr>
            <a:endParaRPr lang="nl-BE" sz="2400" dirty="0"/>
          </a:p>
          <a:p>
            <a:pPr marL="68580" indent="0">
              <a:buNone/>
            </a:pPr>
            <a:endParaRPr lang="nl-BE" sz="2400" dirty="0"/>
          </a:p>
          <a:p>
            <a:pPr marL="68580" indent="0">
              <a:buNone/>
            </a:pPr>
            <a:endParaRPr lang="nl-BE" sz="2400" dirty="0"/>
          </a:p>
          <a:p>
            <a:endParaRPr lang="nl-BE" sz="2400"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25</a:t>
            </a:fld>
            <a:endParaRPr lang="en-US"/>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287" y="1627184"/>
            <a:ext cx="3171825" cy="4762500"/>
          </a:xfrm>
          <a:prstGeom prst="rect">
            <a:avLst/>
          </a:prstGeom>
        </p:spPr>
      </p:pic>
    </p:spTree>
    <p:extLst>
      <p:ext uri="{BB962C8B-B14F-4D97-AF65-F5344CB8AC3E}">
        <p14:creationId xmlns:p14="http://schemas.microsoft.com/office/powerpoint/2010/main" val="25072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7880" y="428067"/>
            <a:ext cx="7772400" cy="648072"/>
          </a:xfrm>
        </p:spPr>
        <p:txBody>
          <a:bodyPr>
            <a:noAutofit/>
          </a:bodyPr>
          <a:lstStyle/>
          <a:p>
            <a:r>
              <a:rPr lang="nl-BE" sz="4400" dirty="0"/>
              <a:t>E.g. your favourite lunch…</a:t>
            </a:r>
          </a:p>
        </p:txBody>
      </p:sp>
      <p:sp>
        <p:nvSpPr>
          <p:cNvPr id="3" name="Tijdelijke aanduiding voor inhoud 2"/>
          <p:cNvSpPr>
            <a:spLocks noGrp="1"/>
          </p:cNvSpPr>
          <p:nvPr>
            <p:ph idx="1"/>
          </p:nvPr>
        </p:nvSpPr>
        <p:spPr>
          <a:xfrm>
            <a:off x="620485" y="1308096"/>
            <a:ext cx="5431972" cy="5230816"/>
          </a:xfrm>
        </p:spPr>
        <p:txBody>
          <a:bodyPr>
            <a:normAutofit/>
          </a:bodyPr>
          <a:lstStyle/>
          <a:p>
            <a:pPr marL="68580" indent="0">
              <a:buNone/>
            </a:pPr>
            <a:endParaRPr lang="nl-BE" sz="2400" dirty="0"/>
          </a:p>
          <a:p>
            <a:pPr marL="411480" indent="-342900"/>
            <a:r>
              <a:rPr lang="nl-BE" sz="2400" dirty="0"/>
              <a:t>May seem a matter of personal taste…</a:t>
            </a:r>
          </a:p>
          <a:p>
            <a:pPr marL="411480" indent="-342900"/>
            <a:endParaRPr lang="nl-BE" sz="2400" dirty="0"/>
          </a:p>
          <a:p>
            <a:pPr marL="411480" indent="-342900"/>
            <a:r>
              <a:rPr lang="nl-BE" sz="2400" dirty="0"/>
              <a:t>Yet it is strongly related to your social identity: subcultures among peers, media consumption, where you live,…</a:t>
            </a:r>
          </a:p>
          <a:p>
            <a:pPr marL="411480" indent="-342900"/>
            <a:endParaRPr lang="nl-BE" sz="2400" dirty="0"/>
          </a:p>
          <a:p>
            <a:pPr marL="411480" indent="-342900"/>
            <a:r>
              <a:rPr lang="nl-BE" sz="2400" dirty="0"/>
              <a:t>And to your level of education, class, ethnic background, age, gender, the time you live in…</a:t>
            </a:r>
          </a:p>
          <a:p>
            <a:pPr marL="68580" indent="0">
              <a:buNone/>
            </a:pPr>
            <a:endParaRPr lang="nl-BE" sz="2400" dirty="0"/>
          </a:p>
          <a:p>
            <a:pPr marL="68580" indent="0">
              <a:buNone/>
            </a:pPr>
            <a:endParaRPr lang="nl-BE" sz="2400" dirty="0"/>
          </a:p>
          <a:p>
            <a:pPr marL="68580" indent="0">
              <a:buNone/>
            </a:pPr>
            <a:endParaRPr lang="nl-BE" sz="2400" dirty="0"/>
          </a:p>
          <a:p>
            <a:endParaRPr lang="nl-BE" sz="2400" dirty="0"/>
          </a:p>
        </p:txBody>
      </p:sp>
      <p:sp>
        <p:nvSpPr>
          <p:cNvPr id="6" name="Tijdelijke aanduiding voor dianummer 5"/>
          <p:cNvSpPr>
            <a:spLocks noGrp="1"/>
          </p:cNvSpPr>
          <p:nvPr>
            <p:ph type="sldNum" sz="quarter" idx="12"/>
          </p:nvPr>
        </p:nvSpPr>
        <p:spPr/>
        <p:txBody>
          <a:bodyPr/>
          <a:lstStyle/>
          <a:p>
            <a:fld id="{6D22F896-40B5-4ADD-8801-0D06FADFA095}" type="slidenum">
              <a:rPr lang="en-US" smtClean="0"/>
              <a:t>26</a:t>
            </a:fld>
            <a:endParaRPr lang="en-US"/>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284" y="0"/>
            <a:ext cx="4882716" cy="5521778"/>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800350"/>
            <a:ext cx="5410200" cy="4057650"/>
          </a:xfrm>
          <a:prstGeom prst="rect">
            <a:avLst/>
          </a:prstGeom>
        </p:spPr>
      </p:pic>
    </p:spTree>
    <p:extLst>
      <p:ext uri="{BB962C8B-B14F-4D97-AF65-F5344CB8AC3E}">
        <p14:creationId xmlns:p14="http://schemas.microsoft.com/office/powerpoint/2010/main" val="1405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21667" y="164985"/>
            <a:ext cx="7670332" cy="627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6D22F896-40B5-4ADD-8801-0D06FADFA095}" type="slidenum">
              <a:rPr lang="en-US" smtClean="0"/>
              <a:t>27</a:t>
            </a:fld>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72" y="183141"/>
            <a:ext cx="4090297"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1" y="4046394"/>
            <a:ext cx="261594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745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noAutofit/>
          </a:bodyPr>
          <a:lstStyle/>
          <a:p>
            <a:br>
              <a:rPr lang="en-US" sz="2000" dirty="0"/>
            </a:br>
            <a:endParaRPr lang="nl-BE" sz="2000" dirty="0"/>
          </a:p>
        </p:txBody>
      </p:sp>
      <p:sp>
        <p:nvSpPr>
          <p:cNvPr id="3" name="Tijdelijke aanduiding voor inhoud 2"/>
          <p:cNvSpPr>
            <a:spLocks noGrp="1"/>
          </p:cNvSpPr>
          <p:nvPr>
            <p:ph sz="half" idx="1"/>
          </p:nvPr>
        </p:nvSpPr>
        <p:spPr>
          <a:xfrm>
            <a:off x="920601" y="235527"/>
            <a:ext cx="5854271" cy="6622473"/>
          </a:xfrm>
        </p:spPr>
        <p:txBody>
          <a:bodyPr>
            <a:normAutofit fontScale="92500" lnSpcReduction="10000"/>
          </a:bodyPr>
          <a:lstStyle/>
          <a:p>
            <a:r>
              <a:rPr lang="en-US" dirty="0"/>
              <a:t>Differences in class-habitus do not just translate in different cultural, consumer, food, etc. preferences, but effectively become materialized in the physical contours of the body, its size and shape </a:t>
            </a:r>
          </a:p>
          <a:p>
            <a:r>
              <a:rPr lang="en-US" dirty="0"/>
              <a:t>Drawing on survey-data (on weight and weight-concern, food preferences, sporting practices, </a:t>
            </a:r>
            <a:r>
              <a:rPr lang="en-US" dirty="0" err="1"/>
              <a:t>etc</a:t>
            </a:r>
            <a:r>
              <a:rPr lang="en-US" dirty="0"/>
              <a:t>) , we can learn (</a:t>
            </a:r>
            <a:r>
              <a:rPr lang="en-US" dirty="0" err="1"/>
              <a:t>Vandebroeck</a:t>
            </a:r>
            <a:r>
              <a:rPr lang="en-US" dirty="0"/>
              <a:t>, 2016) </a:t>
            </a:r>
          </a:p>
          <a:p>
            <a:pPr marL="0" indent="0">
              <a:buNone/>
            </a:pPr>
            <a:r>
              <a:rPr lang="en-US" dirty="0"/>
              <a:t>a) that the probability of effectively ‘embodying’ culturally legitimate/ideal body-types is unequally distributed across social space; </a:t>
            </a:r>
          </a:p>
          <a:p>
            <a:pPr marL="0" indent="0">
              <a:buNone/>
            </a:pPr>
            <a:r>
              <a:rPr lang="en-US" dirty="0"/>
              <a:t>b) that people more readily attribute the most stigmatized (i.e. corpulent) body-types to dominated social categories (i.e. the ‘unemployed’ and ‘workers’), while disproportionately assigning the most valorized body-types (i.e. slim, toned) to dominant categories (i.e. business[wo]men and artists) </a:t>
            </a:r>
          </a:p>
          <a:p>
            <a:pPr marL="0" indent="0">
              <a:buNone/>
            </a:pPr>
            <a:r>
              <a:rPr lang="en-US" dirty="0"/>
              <a:t>c) that physical differences are not only imbued with an aesthetic, but also a moral significance and deemed indicative of traits like ambition, intelligence and self-control. </a:t>
            </a:r>
          </a:p>
          <a:p>
            <a:pPr marL="0" indent="0">
              <a:buNone/>
            </a:pPr>
            <a:r>
              <a:rPr lang="en-US" dirty="0"/>
              <a:t>In sum, “bodies not only function as key markers of class-differences, but also help to naturalize and legitimize such differences“ (</a:t>
            </a:r>
            <a:r>
              <a:rPr lang="en-US" dirty="0" err="1"/>
              <a:t>Vandebroeck</a:t>
            </a:r>
            <a:r>
              <a:rPr lang="en-US" dirty="0"/>
              <a:t>)</a:t>
            </a:r>
          </a:p>
          <a:p>
            <a:pPr marL="0" indent="0">
              <a:buNone/>
            </a:pPr>
            <a:endParaRPr lang="nl-BE" dirty="0"/>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367601" y="0"/>
            <a:ext cx="2903798" cy="350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6D22F896-40B5-4ADD-8801-0D06FADFA095}" type="slidenum">
              <a:rPr lang="en-US" smtClean="0"/>
              <a:t>28</a:t>
            </a:fld>
            <a:endParaRPr 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096" y="3712308"/>
            <a:ext cx="3796808" cy="252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60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1999" y="260647"/>
            <a:ext cx="10746060" cy="1211314"/>
          </a:xfrm>
        </p:spPr>
        <p:txBody>
          <a:bodyPr>
            <a:noAutofit/>
          </a:bodyPr>
          <a:lstStyle/>
          <a:p>
            <a:r>
              <a:rPr lang="nl-BE" sz="4000" dirty="0"/>
              <a:t>4. Sociological imagination: connecting personal troubles with public issues (Mills)</a:t>
            </a:r>
          </a:p>
        </p:txBody>
      </p:sp>
      <p:sp>
        <p:nvSpPr>
          <p:cNvPr id="3" name="Tijdelijke aanduiding voor inhoud 2"/>
          <p:cNvSpPr>
            <a:spLocks noGrp="1"/>
          </p:cNvSpPr>
          <p:nvPr>
            <p:ph idx="1"/>
          </p:nvPr>
        </p:nvSpPr>
        <p:spPr>
          <a:xfrm>
            <a:off x="1284514" y="1222715"/>
            <a:ext cx="9612086" cy="5230816"/>
          </a:xfrm>
        </p:spPr>
        <p:txBody>
          <a:bodyPr>
            <a:normAutofit fontScale="92500" lnSpcReduction="10000"/>
          </a:bodyPr>
          <a:lstStyle/>
          <a:p>
            <a:pPr marL="525780" indent="-457200"/>
            <a:endParaRPr lang="nl-BE" b="1" dirty="0"/>
          </a:p>
          <a:p>
            <a:pPr marL="525780" indent="-457200"/>
            <a:r>
              <a:rPr lang="nl-BE" b="1" dirty="0"/>
              <a:t>Troubles</a:t>
            </a:r>
            <a:r>
              <a:rPr lang="nl-BE" dirty="0"/>
              <a:t>: individual, personal, singular, immediate relations, private affairs</a:t>
            </a:r>
          </a:p>
          <a:p>
            <a:pPr marL="525780" indent="-457200"/>
            <a:endParaRPr lang="nl-BE" dirty="0"/>
          </a:p>
          <a:p>
            <a:pPr marL="525780" indent="-457200"/>
            <a:r>
              <a:rPr lang="nl-BE" b="1" dirty="0"/>
              <a:t>Issues</a:t>
            </a:r>
            <a:r>
              <a:rPr lang="nl-BE" dirty="0"/>
              <a:t>: organisation of personal milieux, institutions, public matters…</a:t>
            </a:r>
          </a:p>
          <a:p>
            <a:pPr marL="525780" indent="-457200"/>
            <a:endParaRPr lang="nl-BE" dirty="0"/>
          </a:p>
          <a:p>
            <a:pPr marL="525780" indent="-457200"/>
            <a:r>
              <a:rPr lang="nl-BE" dirty="0"/>
              <a:t>e.g. unemployment</a:t>
            </a:r>
          </a:p>
          <a:p>
            <a:pPr marL="925830" lvl="1" indent="-457200"/>
            <a:r>
              <a:rPr lang="nl-BE" dirty="0"/>
              <a:t>10 unemployed men and women in a city with high employment is  a matter of personal trouble: we look at his mentality, his skills and the immediate opportunities for solving the problem</a:t>
            </a:r>
          </a:p>
          <a:p>
            <a:pPr marL="925830" lvl="1" indent="-457200"/>
            <a:r>
              <a:rPr lang="nl-BE" dirty="0"/>
              <a:t>100,000 unemployed men and women in a small city is a public issue: we examine the labour market, education system, welfare support, government regulation,…</a:t>
            </a:r>
          </a:p>
          <a:p>
            <a:pPr marL="525780" indent="-457200"/>
            <a:endParaRPr lang="nl-BE" dirty="0"/>
          </a:p>
          <a:p>
            <a:pPr marL="525780" indent="-457200"/>
            <a:r>
              <a:rPr lang="nl-BE" dirty="0"/>
              <a:t>e.g. marriage</a:t>
            </a:r>
          </a:p>
          <a:p>
            <a:pPr marL="925830" lvl="1" indent="-457200"/>
            <a:r>
              <a:rPr lang="nl-BE" dirty="0"/>
              <a:t>Personal troubles among married couples</a:t>
            </a:r>
          </a:p>
          <a:p>
            <a:pPr marL="925830" lvl="1" indent="-457200"/>
            <a:r>
              <a:rPr lang="nl-BE" dirty="0"/>
              <a:t>Public issues: rising divorce rates</a:t>
            </a:r>
          </a:p>
          <a:p>
            <a:pPr marL="68580" indent="0">
              <a:buNone/>
            </a:pPr>
            <a:endParaRPr lang="nl-BE" dirty="0"/>
          </a:p>
          <a:p>
            <a:pPr marL="68580" indent="0">
              <a:buNone/>
            </a:pPr>
            <a:endParaRPr lang="nl-BE" dirty="0"/>
          </a:p>
          <a:p>
            <a:pPr marL="68580" indent="0">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29</a:t>
            </a:fld>
            <a:endParaRPr lang="en-US"/>
          </a:p>
        </p:txBody>
      </p:sp>
    </p:spTree>
    <p:extLst>
      <p:ext uri="{BB962C8B-B14F-4D97-AF65-F5344CB8AC3E}">
        <p14:creationId xmlns:p14="http://schemas.microsoft.com/office/powerpoint/2010/main" val="8080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E421B33-A165-4347-A2B6-30341D1A8FBC}"/>
              </a:ext>
            </a:extLst>
          </p:cNvPr>
          <p:cNvPicPr>
            <a:picLocks noChangeAspect="1"/>
          </p:cNvPicPr>
          <p:nvPr/>
        </p:nvPicPr>
        <p:blipFill rotWithShape="1">
          <a:blip r:embed="rId2"/>
          <a:srcRect r="11111"/>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20B1E293-F4A7-DE41-BDA1-48F116277251}"/>
              </a:ext>
            </a:extLst>
          </p:cNvPr>
          <p:cNvSpPr>
            <a:spLocks noGrp="1"/>
          </p:cNvSpPr>
          <p:nvPr>
            <p:ph type="sldNum" sz="quarter" idx="12"/>
          </p:nvPr>
        </p:nvSpPr>
        <p:spPr>
          <a:xfrm>
            <a:off x="9472736" y="6453386"/>
            <a:ext cx="1596292" cy="404614"/>
          </a:xfrm>
        </p:spPr>
        <p:txBody>
          <a:bodyPr>
            <a:normAutofit/>
          </a:bodyPr>
          <a:lstStyle/>
          <a:p>
            <a:pPr>
              <a:spcAft>
                <a:spcPts val="600"/>
              </a:spcAft>
            </a:pPr>
            <a:fld id="{6D22F896-40B5-4ADD-8801-0D06FADFA095}"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343366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2886" y="260648"/>
            <a:ext cx="9437914" cy="648072"/>
          </a:xfrm>
        </p:spPr>
        <p:txBody>
          <a:bodyPr>
            <a:noAutofit/>
          </a:bodyPr>
          <a:lstStyle/>
          <a:p>
            <a:r>
              <a:rPr lang="nl-BE" sz="4400" dirty="0"/>
              <a:t>What you need to theorise</a:t>
            </a:r>
          </a:p>
        </p:txBody>
      </p:sp>
      <p:sp>
        <p:nvSpPr>
          <p:cNvPr id="3" name="Tijdelijke aanduiding voor inhoud 2"/>
          <p:cNvSpPr>
            <a:spLocks noGrp="1"/>
          </p:cNvSpPr>
          <p:nvPr>
            <p:ph idx="1"/>
          </p:nvPr>
        </p:nvSpPr>
        <p:spPr>
          <a:xfrm>
            <a:off x="1001486" y="1124744"/>
            <a:ext cx="6836228" cy="5230816"/>
          </a:xfrm>
        </p:spPr>
        <p:txBody>
          <a:bodyPr>
            <a:normAutofit/>
          </a:bodyPr>
          <a:lstStyle/>
          <a:p>
            <a:pPr marL="68580" indent="0">
              <a:buNone/>
            </a:pPr>
            <a:r>
              <a:rPr lang="nl-BE" dirty="0"/>
              <a:t>R. Swedberg,</a:t>
            </a:r>
            <a:r>
              <a:rPr lang="nl-BE" b="1" i="1" dirty="0"/>
              <a:t>The art of social theory, </a:t>
            </a:r>
            <a:r>
              <a:rPr lang="nl-BE" i="1" dirty="0"/>
              <a:t>pp169-180. </a:t>
            </a:r>
          </a:p>
          <a:p>
            <a:pPr marL="68580" indent="0">
              <a:buNone/>
            </a:pPr>
            <a:endParaRPr lang="nl-BE" dirty="0"/>
          </a:p>
          <a:p>
            <a:pPr marL="582930" indent="-514350">
              <a:buAutoNum type="arabicParenR"/>
            </a:pPr>
            <a:r>
              <a:rPr lang="nl-BE" dirty="0"/>
              <a:t>A deep knowledge of what makes something social </a:t>
            </a:r>
          </a:p>
          <a:p>
            <a:pPr marL="68580" indent="0">
              <a:buNone/>
            </a:pPr>
            <a:r>
              <a:rPr lang="nl-BE" dirty="0"/>
              <a:t> </a:t>
            </a:r>
          </a:p>
          <a:p>
            <a:pPr marL="582930" indent="-514350">
              <a:buAutoNum type="arabicParenR" startAt="2"/>
            </a:pPr>
            <a:r>
              <a:rPr lang="nl-BE" dirty="0"/>
              <a:t>Being familiar with a number of concepts and theories</a:t>
            </a:r>
          </a:p>
          <a:p>
            <a:pPr marL="68580" indent="0">
              <a:buNone/>
            </a:pPr>
            <a:endParaRPr lang="nl-BE" dirty="0"/>
          </a:p>
          <a:p>
            <a:pPr marL="68580" indent="0">
              <a:buNone/>
            </a:pPr>
            <a:endParaRPr lang="nl-BE" dirty="0"/>
          </a:p>
          <a:p>
            <a:pPr marL="68580" indent="0">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30</a:t>
            </a:fld>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108" y="1234830"/>
            <a:ext cx="3289548" cy="5120730"/>
          </a:xfrm>
          <a:prstGeom prst="rect">
            <a:avLst/>
          </a:prstGeom>
        </p:spPr>
      </p:pic>
    </p:spTree>
    <p:extLst>
      <p:ext uri="{BB962C8B-B14F-4D97-AF65-F5344CB8AC3E}">
        <p14:creationId xmlns:p14="http://schemas.microsoft.com/office/powerpoint/2010/main" val="4332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4802" y="497816"/>
            <a:ext cx="11179629" cy="648072"/>
          </a:xfrm>
        </p:spPr>
        <p:txBody>
          <a:bodyPr>
            <a:noAutofit/>
          </a:bodyPr>
          <a:lstStyle/>
          <a:p>
            <a:r>
              <a:rPr lang="nl-BE" sz="3800" dirty="0"/>
              <a:t>4.1. A deep knowledge of what makes something social</a:t>
            </a:r>
          </a:p>
        </p:txBody>
      </p:sp>
      <p:sp>
        <p:nvSpPr>
          <p:cNvPr id="3" name="Tijdelijke aanduiding voor inhoud 2"/>
          <p:cNvSpPr>
            <a:spLocks noGrp="1"/>
          </p:cNvSpPr>
          <p:nvPr>
            <p:ph idx="1"/>
          </p:nvPr>
        </p:nvSpPr>
        <p:spPr>
          <a:xfrm>
            <a:off x="990599" y="1627184"/>
            <a:ext cx="5421087" cy="4729166"/>
          </a:xfrm>
        </p:spPr>
        <p:txBody>
          <a:bodyPr>
            <a:noAutofit/>
          </a:bodyPr>
          <a:lstStyle/>
          <a:p>
            <a:pPr marL="68580" indent="0">
              <a:buNone/>
            </a:pPr>
            <a:r>
              <a:rPr lang="nl-BE" sz="2000" b="1" dirty="0"/>
              <a:t>What is the social? </a:t>
            </a:r>
          </a:p>
          <a:p>
            <a:pPr marL="525780" indent="-457200"/>
            <a:endParaRPr lang="nl-BE" sz="2000" dirty="0"/>
          </a:p>
          <a:p>
            <a:pPr marL="68580" indent="0">
              <a:buNone/>
            </a:pPr>
            <a:r>
              <a:rPr lang="nl-BE" sz="2000" b="1" dirty="0"/>
              <a:t>What are the causes and effects of the social? </a:t>
            </a:r>
          </a:p>
          <a:p>
            <a:pPr marL="68580" indent="0">
              <a:buNone/>
            </a:pPr>
            <a:endParaRPr lang="nl-BE" sz="2000" b="1" dirty="0"/>
          </a:p>
          <a:p>
            <a:pPr marL="68580" indent="0">
              <a:buNone/>
            </a:pPr>
            <a:r>
              <a:rPr lang="nl-BE" sz="2000" b="1" dirty="0"/>
              <a:t>How does the social change? </a:t>
            </a:r>
          </a:p>
          <a:p>
            <a:pPr marL="68580" indent="0">
              <a:buNone/>
            </a:pPr>
            <a:endParaRPr lang="nl-BE" sz="2000" b="1" dirty="0"/>
          </a:p>
          <a:p>
            <a:pPr marL="68580" indent="0">
              <a:buNone/>
            </a:pPr>
            <a:r>
              <a:rPr lang="nl-BE" sz="2000" b="1" dirty="0"/>
              <a:t>What makes a particular topic important?</a:t>
            </a:r>
          </a:p>
          <a:p>
            <a:pPr marL="68580" indent="0">
              <a:buNone/>
            </a:pPr>
            <a:endParaRPr lang="nl-BE" sz="2000" b="1" dirty="0"/>
          </a:p>
          <a:p>
            <a:pPr marL="68580" indent="0">
              <a:buNone/>
            </a:pPr>
            <a:endParaRPr lang="nl-BE" sz="2000" dirty="0"/>
          </a:p>
          <a:p>
            <a:pPr marL="68580" indent="0">
              <a:buNone/>
            </a:pPr>
            <a:endParaRPr lang="nl-BE" sz="2000" dirty="0"/>
          </a:p>
          <a:p>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31</a:t>
            </a:fld>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617" y="1709058"/>
            <a:ext cx="4823982" cy="3617987"/>
          </a:xfrm>
          <a:prstGeom prst="rect">
            <a:avLst/>
          </a:prstGeom>
        </p:spPr>
      </p:pic>
    </p:spTree>
    <p:extLst>
      <p:ext uri="{BB962C8B-B14F-4D97-AF65-F5344CB8AC3E}">
        <p14:creationId xmlns:p14="http://schemas.microsoft.com/office/powerpoint/2010/main" val="24297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7571" y="502132"/>
            <a:ext cx="11179629" cy="648072"/>
          </a:xfrm>
        </p:spPr>
        <p:txBody>
          <a:bodyPr>
            <a:noAutofit/>
          </a:bodyPr>
          <a:lstStyle/>
          <a:p>
            <a:r>
              <a:rPr lang="nl-BE" sz="3800" dirty="0"/>
              <a:t>4.1. A deep knowledge of what makes something social</a:t>
            </a:r>
          </a:p>
        </p:txBody>
      </p:sp>
      <p:sp>
        <p:nvSpPr>
          <p:cNvPr id="3" name="Tijdelijke aanduiding voor inhoud 2"/>
          <p:cNvSpPr>
            <a:spLocks noGrp="1"/>
          </p:cNvSpPr>
          <p:nvPr>
            <p:ph idx="1"/>
          </p:nvPr>
        </p:nvSpPr>
        <p:spPr>
          <a:xfrm>
            <a:off x="707571" y="1490659"/>
            <a:ext cx="9274629" cy="4541173"/>
          </a:xfrm>
        </p:spPr>
        <p:txBody>
          <a:bodyPr>
            <a:noAutofit/>
          </a:bodyPr>
          <a:lstStyle/>
          <a:p>
            <a:pPr marL="68580" indent="0">
              <a:buNone/>
            </a:pPr>
            <a:r>
              <a:rPr lang="nl-BE" sz="2000" b="1" dirty="0">
                <a:solidFill>
                  <a:srgbClr val="FF0000"/>
                </a:solidFill>
              </a:rPr>
              <a:t>What is the social? </a:t>
            </a:r>
          </a:p>
          <a:p>
            <a:pPr marL="525780" indent="-457200"/>
            <a:endParaRPr lang="nl-BE" sz="2000" dirty="0"/>
          </a:p>
          <a:p>
            <a:pPr marL="525780" indent="-457200"/>
            <a:r>
              <a:rPr lang="nl-BE" sz="2000" dirty="0"/>
              <a:t>Durkheim: Activities related to groups or categories of people</a:t>
            </a:r>
          </a:p>
          <a:p>
            <a:pPr marL="525780" indent="-457200"/>
            <a:r>
              <a:rPr lang="nl-BE" sz="2000" dirty="0"/>
              <a:t>Weber: Undertaking actions that are meaningfully oriented to the behaviour of other actors</a:t>
            </a:r>
          </a:p>
          <a:p>
            <a:pPr marL="525780" indent="-457200"/>
            <a:r>
              <a:rPr lang="nl-BE" sz="2000" dirty="0"/>
              <a:t>E.g: donating money to “music for life”</a:t>
            </a:r>
          </a:p>
          <a:p>
            <a:pPr marL="982980" lvl="1" indent="-457200"/>
            <a:r>
              <a:rPr lang="nl-BE" sz="2000" dirty="0"/>
              <a:t>Durkheim: Examine the correlation of donating with class, ethnic background, age and gender</a:t>
            </a:r>
          </a:p>
          <a:p>
            <a:pPr marL="982980" lvl="1" indent="-457200"/>
            <a:r>
              <a:rPr lang="nl-BE" sz="2000" dirty="0"/>
              <a:t>Durkheim: Researching it as a form of “social integration” </a:t>
            </a:r>
          </a:p>
          <a:p>
            <a:pPr marL="982980" lvl="1" indent="-457200"/>
            <a:r>
              <a:rPr lang="nl-BE" sz="2000" dirty="0"/>
              <a:t>Weber: an individual strategy to improve one’s social status… </a:t>
            </a:r>
          </a:p>
          <a:p>
            <a:pPr marL="68580" indent="0">
              <a:buNone/>
            </a:pPr>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32</a:t>
            </a:fld>
            <a:endParaRPr lang="en-US"/>
          </a:p>
        </p:txBody>
      </p:sp>
    </p:spTree>
    <p:extLst>
      <p:ext uri="{BB962C8B-B14F-4D97-AF65-F5344CB8AC3E}">
        <p14:creationId xmlns:p14="http://schemas.microsoft.com/office/powerpoint/2010/main" val="384825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7571" y="478894"/>
            <a:ext cx="11179629" cy="648072"/>
          </a:xfrm>
        </p:spPr>
        <p:txBody>
          <a:bodyPr>
            <a:noAutofit/>
          </a:bodyPr>
          <a:lstStyle/>
          <a:p>
            <a:r>
              <a:rPr lang="nl-BE" sz="3800" dirty="0"/>
              <a:t>4.1. A deep knowledge of what makes something social</a:t>
            </a:r>
          </a:p>
        </p:txBody>
      </p:sp>
      <p:sp>
        <p:nvSpPr>
          <p:cNvPr id="3" name="Tijdelijke aanduiding voor inhoud 2"/>
          <p:cNvSpPr>
            <a:spLocks noGrp="1"/>
          </p:cNvSpPr>
          <p:nvPr>
            <p:ph idx="1"/>
          </p:nvPr>
        </p:nvSpPr>
        <p:spPr>
          <a:xfrm>
            <a:off x="707571" y="1490659"/>
            <a:ext cx="9274629" cy="5230816"/>
          </a:xfrm>
        </p:spPr>
        <p:txBody>
          <a:bodyPr>
            <a:noAutofit/>
          </a:bodyPr>
          <a:lstStyle/>
          <a:p>
            <a:pPr marL="68580" indent="0">
              <a:buNone/>
            </a:pPr>
            <a:r>
              <a:rPr lang="nl-BE" sz="2000" b="1" dirty="0"/>
              <a:t>What is the social? </a:t>
            </a:r>
          </a:p>
          <a:p>
            <a:pPr marL="525780" indent="-457200"/>
            <a:endParaRPr lang="nl-BE" sz="2000" dirty="0"/>
          </a:p>
          <a:p>
            <a:pPr marL="68580" indent="0">
              <a:buNone/>
            </a:pPr>
            <a:r>
              <a:rPr lang="nl-BE" sz="2000" b="1" dirty="0">
                <a:solidFill>
                  <a:srgbClr val="FF0000"/>
                </a:solidFill>
              </a:rPr>
              <a:t>What are the causes and effects of the social? </a:t>
            </a:r>
          </a:p>
          <a:p>
            <a:pPr marL="68580" indent="0">
              <a:buNone/>
            </a:pPr>
            <a:endParaRPr lang="nl-BE" sz="2000" b="1" dirty="0"/>
          </a:p>
          <a:p>
            <a:pPr marL="525780" indent="-457200"/>
            <a:r>
              <a:rPr lang="nl-BE" sz="2000" dirty="0"/>
              <a:t>Durkheim: explain the social by means of the social </a:t>
            </a:r>
          </a:p>
          <a:p>
            <a:pPr marL="925830" lvl="1" indent="-457200"/>
            <a:r>
              <a:rPr lang="nl-BE" sz="2000" dirty="0"/>
              <a:t>e.g. suicide rates: disintegrated, individualistic societies with loss of meaningful social contact…</a:t>
            </a:r>
          </a:p>
          <a:p>
            <a:pPr marL="468630" lvl="1" indent="0">
              <a:buNone/>
            </a:pPr>
            <a:endParaRPr lang="nl-BE" sz="2000" dirty="0"/>
          </a:p>
          <a:p>
            <a:pPr marL="525780" indent="-457200"/>
            <a:r>
              <a:rPr lang="nl-BE" sz="2000" dirty="0"/>
              <a:t>Weber: explain the social by examining individual, yet culturally motivated actions and their consequences (Weber)</a:t>
            </a:r>
          </a:p>
          <a:p>
            <a:pPr marL="925830" lvl="1" indent="-457200"/>
            <a:r>
              <a:rPr lang="nl-BE" sz="2000" dirty="0"/>
              <a:t>e.g. a desire for individual wealth produces a competitive cultural mentality…</a:t>
            </a:r>
          </a:p>
          <a:p>
            <a:pPr marL="68580" indent="0">
              <a:buNone/>
            </a:pPr>
            <a:endParaRPr lang="nl-BE" sz="2000" dirty="0"/>
          </a:p>
          <a:p>
            <a:pPr marL="68580" indent="0">
              <a:buNone/>
            </a:pPr>
            <a:endParaRPr lang="nl-BE" sz="2000" dirty="0"/>
          </a:p>
          <a:p>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33</a:t>
            </a:fld>
            <a:endParaRPr lang="en-US"/>
          </a:p>
        </p:txBody>
      </p:sp>
    </p:spTree>
    <p:extLst>
      <p:ext uri="{BB962C8B-B14F-4D97-AF65-F5344CB8AC3E}">
        <p14:creationId xmlns:p14="http://schemas.microsoft.com/office/powerpoint/2010/main" val="37174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902" y="501650"/>
            <a:ext cx="11179629" cy="648072"/>
          </a:xfrm>
        </p:spPr>
        <p:txBody>
          <a:bodyPr>
            <a:noAutofit/>
          </a:bodyPr>
          <a:lstStyle/>
          <a:p>
            <a:r>
              <a:rPr lang="nl-BE" sz="3800" dirty="0"/>
              <a:t>4.1. A deep knowledge of what makes something social</a:t>
            </a:r>
          </a:p>
        </p:txBody>
      </p:sp>
      <p:sp>
        <p:nvSpPr>
          <p:cNvPr id="3" name="Tijdelijke aanduiding voor inhoud 2"/>
          <p:cNvSpPr>
            <a:spLocks noGrp="1"/>
          </p:cNvSpPr>
          <p:nvPr>
            <p:ph idx="1"/>
          </p:nvPr>
        </p:nvSpPr>
        <p:spPr>
          <a:xfrm>
            <a:off x="990599" y="1627184"/>
            <a:ext cx="9274629" cy="4729166"/>
          </a:xfrm>
        </p:spPr>
        <p:txBody>
          <a:bodyPr>
            <a:noAutofit/>
          </a:bodyPr>
          <a:lstStyle/>
          <a:p>
            <a:pPr marL="68580" indent="0">
              <a:buNone/>
            </a:pPr>
            <a:r>
              <a:rPr lang="nl-BE" sz="2000" b="1" dirty="0"/>
              <a:t>What is the social? </a:t>
            </a:r>
          </a:p>
          <a:p>
            <a:pPr marL="525780" indent="-457200"/>
            <a:endParaRPr lang="nl-BE" sz="2000" dirty="0"/>
          </a:p>
          <a:p>
            <a:pPr marL="68580" indent="0">
              <a:buNone/>
            </a:pPr>
            <a:r>
              <a:rPr lang="nl-BE" sz="2000" b="1" dirty="0"/>
              <a:t>What are the causes and effects of the social? </a:t>
            </a:r>
          </a:p>
          <a:p>
            <a:pPr marL="68580" indent="0">
              <a:buNone/>
            </a:pPr>
            <a:endParaRPr lang="nl-BE" sz="2000" b="1" dirty="0"/>
          </a:p>
          <a:p>
            <a:pPr marL="68580" indent="0">
              <a:buNone/>
            </a:pPr>
            <a:r>
              <a:rPr lang="nl-BE" sz="2000" b="1" dirty="0">
                <a:solidFill>
                  <a:srgbClr val="FF0000"/>
                </a:solidFill>
              </a:rPr>
              <a:t>How does the social change? </a:t>
            </a:r>
          </a:p>
          <a:p>
            <a:pPr marL="68580" indent="0">
              <a:buNone/>
            </a:pPr>
            <a:endParaRPr lang="nl-BE" sz="2000" b="1" dirty="0"/>
          </a:p>
          <a:p>
            <a:pPr marL="525780" indent="-457200"/>
            <a:r>
              <a:rPr lang="nl-BE" sz="2000" dirty="0"/>
              <a:t>Societies and social groups are never static</a:t>
            </a:r>
          </a:p>
          <a:p>
            <a:pPr marL="525780" indent="-457200"/>
            <a:r>
              <a:rPr lang="nl-BE" sz="2000" dirty="0"/>
              <a:t>They need to be continually reproduced, they demand continuous work</a:t>
            </a:r>
          </a:p>
          <a:p>
            <a:pPr marL="68580" indent="0">
              <a:buNone/>
            </a:pPr>
            <a:endParaRPr lang="nl-BE" sz="2000" dirty="0"/>
          </a:p>
          <a:p>
            <a:pPr marL="68580" indent="0">
              <a:buNone/>
            </a:pPr>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34</a:t>
            </a:fld>
            <a:endParaRPr lang="en-US"/>
          </a:p>
        </p:txBody>
      </p:sp>
    </p:spTree>
    <p:extLst>
      <p:ext uri="{BB962C8B-B14F-4D97-AF65-F5344CB8AC3E}">
        <p14:creationId xmlns:p14="http://schemas.microsoft.com/office/powerpoint/2010/main" val="10211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1205" y="501650"/>
            <a:ext cx="11179629" cy="648072"/>
          </a:xfrm>
        </p:spPr>
        <p:txBody>
          <a:bodyPr>
            <a:noAutofit/>
          </a:bodyPr>
          <a:lstStyle/>
          <a:p>
            <a:r>
              <a:rPr lang="nl-BE" sz="3800" dirty="0"/>
              <a:t>4.1. A deep knowledge of what makes something social</a:t>
            </a:r>
          </a:p>
        </p:txBody>
      </p:sp>
      <p:sp>
        <p:nvSpPr>
          <p:cNvPr id="3" name="Tijdelijke aanduiding voor inhoud 2"/>
          <p:cNvSpPr>
            <a:spLocks noGrp="1"/>
          </p:cNvSpPr>
          <p:nvPr>
            <p:ph idx="1"/>
          </p:nvPr>
        </p:nvSpPr>
        <p:spPr>
          <a:xfrm>
            <a:off x="990599" y="1627184"/>
            <a:ext cx="9274629" cy="4729166"/>
          </a:xfrm>
        </p:spPr>
        <p:txBody>
          <a:bodyPr>
            <a:noAutofit/>
          </a:bodyPr>
          <a:lstStyle/>
          <a:p>
            <a:pPr marL="68580" indent="0">
              <a:buNone/>
            </a:pPr>
            <a:r>
              <a:rPr lang="nl-BE" sz="2000" b="1" dirty="0"/>
              <a:t>What is the social? </a:t>
            </a:r>
          </a:p>
          <a:p>
            <a:pPr marL="525780" indent="-457200"/>
            <a:endParaRPr lang="nl-BE" sz="2000" dirty="0"/>
          </a:p>
          <a:p>
            <a:pPr marL="68580" indent="0">
              <a:buNone/>
            </a:pPr>
            <a:r>
              <a:rPr lang="nl-BE" sz="2000" b="1" dirty="0"/>
              <a:t>What are the causes and effects of the social? </a:t>
            </a:r>
          </a:p>
          <a:p>
            <a:pPr marL="68580" indent="0">
              <a:buNone/>
            </a:pPr>
            <a:endParaRPr lang="nl-BE" sz="2000" b="1" dirty="0"/>
          </a:p>
          <a:p>
            <a:pPr marL="68580" indent="0">
              <a:buNone/>
            </a:pPr>
            <a:r>
              <a:rPr lang="nl-BE" sz="2000" b="1" dirty="0"/>
              <a:t>How does the social change? </a:t>
            </a:r>
          </a:p>
          <a:p>
            <a:pPr marL="68580" indent="0">
              <a:buNone/>
            </a:pPr>
            <a:endParaRPr lang="nl-BE" sz="2000" b="1" dirty="0"/>
          </a:p>
          <a:p>
            <a:pPr marL="68580" indent="0">
              <a:buNone/>
            </a:pPr>
            <a:r>
              <a:rPr lang="nl-BE" sz="2000" b="1" dirty="0"/>
              <a:t>What makes a particular topic socially important?</a:t>
            </a:r>
          </a:p>
          <a:p>
            <a:pPr marL="68580" indent="0">
              <a:buNone/>
            </a:pPr>
            <a:endParaRPr lang="nl-BE" sz="2000" b="1" dirty="0"/>
          </a:p>
          <a:p>
            <a:pPr marL="525780" indent="-457200"/>
            <a:r>
              <a:rPr lang="nl-BE" sz="2000" dirty="0"/>
              <a:t>Requires </a:t>
            </a:r>
            <a:r>
              <a:rPr lang="nl-BE" sz="2000" i="1" dirty="0"/>
              <a:t>social</a:t>
            </a:r>
            <a:r>
              <a:rPr lang="nl-BE" sz="2000" dirty="0"/>
              <a:t> importance: something that is relevant to many people (e.g. unemployment, loss of identity, violence, divorce,…)</a:t>
            </a:r>
          </a:p>
          <a:p>
            <a:pPr marL="68580" indent="0">
              <a:buNone/>
            </a:pPr>
            <a:endParaRPr lang="nl-BE" sz="2000" dirty="0"/>
          </a:p>
          <a:p>
            <a:pPr marL="68580" indent="0">
              <a:buNone/>
            </a:pPr>
            <a:endParaRPr lang="nl-BE" sz="2000" dirty="0"/>
          </a:p>
          <a:p>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35</a:t>
            </a:fld>
            <a:endParaRPr lang="en-US"/>
          </a:p>
        </p:txBody>
      </p:sp>
    </p:spTree>
    <p:extLst>
      <p:ext uri="{BB962C8B-B14F-4D97-AF65-F5344CB8AC3E}">
        <p14:creationId xmlns:p14="http://schemas.microsoft.com/office/powerpoint/2010/main" val="4744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6350" y="446751"/>
            <a:ext cx="10972801" cy="1180434"/>
          </a:xfrm>
        </p:spPr>
        <p:txBody>
          <a:bodyPr>
            <a:noAutofit/>
          </a:bodyPr>
          <a:lstStyle/>
          <a:p>
            <a:r>
              <a:rPr lang="nl-BE" dirty="0"/>
              <a:t>4.2. </a:t>
            </a:r>
            <a:r>
              <a:rPr lang="nl-BE" sz="4400" dirty="0"/>
              <a:t>Knowledge of existing sociological concepts</a:t>
            </a:r>
          </a:p>
        </p:txBody>
      </p:sp>
      <p:sp>
        <p:nvSpPr>
          <p:cNvPr id="3" name="Tijdelijke aanduiding voor inhoud 2"/>
          <p:cNvSpPr>
            <a:spLocks noGrp="1"/>
          </p:cNvSpPr>
          <p:nvPr>
            <p:ph idx="1"/>
          </p:nvPr>
        </p:nvSpPr>
        <p:spPr>
          <a:xfrm>
            <a:off x="1174980" y="1627184"/>
            <a:ext cx="9155562" cy="4334704"/>
          </a:xfrm>
        </p:spPr>
        <p:txBody>
          <a:bodyPr>
            <a:noAutofit/>
          </a:bodyPr>
          <a:lstStyle/>
          <a:p>
            <a:pPr marL="411480"/>
            <a:r>
              <a:rPr lang="nl-BE" sz="2400" dirty="0"/>
              <a:t> e.g. social actions, power, status, meaning, strategie, social facts, individualisation, rituals, anomie, solidarity, superdiversity,…</a:t>
            </a:r>
          </a:p>
          <a:p>
            <a:pPr marL="411480"/>
            <a:endParaRPr lang="nl-BE" sz="2400" dirty="0"/>
          </a:p>
          <a:p>
            <a:pPr marL="411480"/>
            <a:r>
              <a:rPr lang="nl-BE" sz="2400" dirty="0"/>
              <a:t>You need to know a number of them, so that you have plenty to choose from when you try to theorise a phenomenon</a:t>
            </a:r>
          </a:p>
          <a:p>
            <a:pPr marL="182880" indent="0">
              <a:buNone/>
            </a:pPr>
            <a:endParaRPr lang="nl-BE" sz="2400" dirty="0"/>
          </a:p>
          <a:p>
            <a:pPr marL="411480"/>
            <a:r>
              <a:rPr lang="nl-BE" sz="2400" dirty="0"/>
              <a:t>Engage in casual, indiscriminate reading: read anything that fascinates you…</a:t>
            </a:r>
          </a:p>
          <a:p>
            <a:pPr marL="411480"/>
            <a:endParaRPr lang="nl-BE" sz="2400" dirty="0"/>
          </a:p>
          <a:p>
            <a:pPr marL="411480"/>
            <a:endParaRPr lang="nl-BE" sz="2400" dirty="0"/>
          </a:p>
          <a:p>
            <a:pPr marL="411480"/>
            <a:endParaRPr lang="nl-BE" sz="2400" dirty="0"/>
          </a:p>
          <a:p>
            <a:pPr marL="411480"/>
            <a:endParaRPr lang="nl-BE" sz="2400" dirty="0"/>
          </a:p>
          <a:p>
            <a:endParaRPr lang="nl-BE"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36</a:t>
            </a:fld>
            <a:endParaRPr lang="en-US"/>
          </a:p>
        </p:txBody>
      </p:sp>
    </p:spTree>
    <p:extLst>
      <p:ext uri="{BB962C8B-B14F-4D97-AF65-F5344CB8AC3E}">
        <p14:creationId xmlns:p14="http://schemas.microsoft.com/office/powerpoint/2010/main" val="5577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8D5F-BF60-404A-B82F-7E8F3D24B615}"/>
              </a:ext>
            </a:extLst>
          </p:cNvPr>
          <p:cNvSpPr>
            <a:spLocks noGrp="1"/>
          </p:cNvSpPr>
          <p:nvPr>
            <p:ph type="title"/>
          </p:nvPr>
        </p:nvSpPr>
        <p:spPr>
          <a:xfrm>
            <a:off x="990600" y="628650"/>
            <a:ext cx="11201400" cy="914400"/>
          </a:xfrm>
        </p:spPr>
        <p:txBody>
          <a:bodyPr>
            <a:normAutofit fontScale="90000"/>
          </a:bodyPr>
          <a:lstStyle/>
          <a:p>
            <a:r>
              <a:rPr lang="nl-BE" dirty="0"/>
              <a:t> 4.2. Knowledge of existing public policy concepts</a:t>
            </a:r>
            <a:endParaRPr lang="en-US" dirty="0"/>
          </a:p>
        </p:txBody>
      </p:sp>
      <p:sp>
        <p:nvSpPr>
          <p:cNvPr id="3" name="Content Placeholder 2">
            <a:extLst>
              <a:ext uri="{FF2B5EF4-FFF2-40B4-BE49-F238E27FC236}">
                <a16:creationId xmlns:a16="http://schemas.microsoft.com/office/drawing/2014/main" id="{19675A5F-1F75-AD43-A123-0E6D29EDE6E8}"/>
              </a:ext>
            </a:extLst>
          </p:cNvPr>
          <p:cNvSpPr>
            <a:spLocks noGrp="1"/>
          </p:cNvSpPr>
          <p:nvPr>
            <p:ph idx="1"/>
          </p:nvPr>
        </p:nvSpPr>
        <p:spPr>
          <a:xfrm>
            <a:off x="990600" y="1543050"/>
            <a:ext cx="9982200" cy="5181600"/>
          </a:xfrm>
        </p:spPr>
        <p:txBody>
          <a:bodyPr>
            <a:normAutofit fontScale="85000" lnSpcReduction="10000"/>
          </a:bodyPr>
          <a:lstStyle/>
          <a:p>
            <a:pPr marL="0" indent="0">
              <a:buNone/>
            </a:pPr>
            <a:r>
              <a:rPr lang="en-US" b="1" dirty="0"/>
              <a:t>Toward better theories of the policy process Sabatier, P. A. (1991).</a:t>
            </a:r>
          </a:p>
          <a:p>
            <a:r>
              <a:rPr lang="en-US" dirty="0"/>
              <a:t>E.g. types of institution (the presidency, administrative agencies, interest groups, legislatures, local government, political parties).</a:t>
            </a:r>
          </a:p>
          <a:p>
            <a:r>
              <a:rPr lang="en-US" dirty="0"/>
              <a:t>Types of political behavior outside these institutions (public opinion, voting, political socialization).</a:t>
            </a:r>
          </a:p>
          <a:p>
            <a:r>
              <a:rPr lang="en-US" dirty="0"/>
              <a:t>The researcher have to read about  empirical work related to the phenomena:</a:t>
            </a:r>
          </a:p>
          <a:p>
            <a:r>
              <a:rPr lang="en-US" dirty="0"/>
              <a:t>a) The importance of policy communities/networks/subsystems involving actors from numerous public and private institutions and from multiple levels of government;</a:t>
            </a:r>
          </a:p>
          <a:p>
            <a:r>
              <a:rPr lang="en-US" dirty="0"/>
              <a:t>b) The importance of substantive policy information; </a:t>
            </a:r>
          </a:p>
          <a:p>
            <a:r>
              <a:rPr lang="en-US" dirty="0"/>
              <a:t>c) The critical role of policy elites vis-a-vis the general public; </a:t>
            </a:r>
          </a:p>
          <a:p>
            <a:r>
              <a:rPr lang="en-US" dirty="0"/>
              <a:t>d) The desirability of longitudinal studies of a decade or more; and</a:t>
            </a:r>
          </a:p>
          <a:p>
            <a:r>
              <a:rPr lang="en-US" dirty="0"/>
              <a:t>e) Differences in political behavior across policy types </a:t>
            </a:r>
          </a:p>
          <a:p>
            <a:pPr marL="0" indent="0">
              <a:buNone/>
            </a:pPr>
            <a:endParaRPr lang="en-US" dirty="0"/>
          </a:p>
          <a:p>
            <a:pPr marL="0" indent="0">
              <a:buNone/>
            </a:pPr>
            <a:r>
              <a:rPr lang="en-US" dirty="0"/>
              <a:t>Political scientists and policy scholars share a common interest in developing better theories of the policy process than the stages heuristic. Such theories should integrate many of the contributions of policy scholars with political scientists' traditional focus on the </a:t>
            </a:r>
            <a:r>
              <a:rPr lang="en-US" dirty="0" err="1"/>
              <a:t>preferehces</a:t>
            </a:r>
            <a:r>
              <a:rPr lang="en-US" dirty="0"/>
              <a:t>, interests, and resources of various actors, institutional rules, and back- ground socioeconomic conditions. </a:t>
            </a:r>
          </a:p>
          <a:p>
            <a:pPr marL="0" indent="0">
              <a:buNone/>
            </a:pPr>
            <a:endParaRPr lang="en-US" dirty="0"/>
          </a:p>
          <a:p>
            <a:endParaRPr lang="en-US" dirty="0"/>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F14F127-10A2-2C44-BA7E-080B51814785}"/>
              </a:ext>
            </a:extLst>
          </p:cNvPr>
          <p:cNvSpPr>
            <a:spLocks noGrp="1"/>
          </p:cNvSpPr>
          <p:nvPr>
            <p:ph type="sldNum" sz="quarter" idx="12"/>
          </p:nvPr>
        </p:nvSpPr>
        <p:spPr/>
        <p:txBody>
          <a:bodyPr/>
          <a:lstStyle/>
          <a:p>
            <a:fld id="{6D22F896-40B5-4ADD-8801-0D06FADFA095}" type="slidenum">
              <a:rPr lang="en-US" smtClean="0"/>
              <a:pPr/>
              <a:t>37</a:t>
            </a:fld>
            <a:endParaRPr lang="en-US"/>
          </a:p>
        </p:txBody>
      </p:sp>
    </p:spTree>
    <p:extLst>
      <p:ext uri="{BB962C8B-B14F-4D97-AF65-F5344CB8AC3E}">
        <p14:creationId xmlns:p14="http://schemas.microsoft.com/office/powerpoint/2010/main" val="278237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8457" y="260648"/>
            <a:ext cx="9492343" cy="648072"/>
          </a:xfrm>
        </p:spPr>
        <p:txBody>
          <a:bodyPr>
            <a:noAutofit/>
          </a:bodyPr>
          <a:lstStyle/>
          <a:p>
            <a:r>
              <a:rPr lang="nl-BE" sz="4400" dirty="0"/>
              <a:t>4. What you need to theorise</a:t>
            </a:r>
          </a:p>
        </p:txBody>
      </p:sp>
      <p:sp>
        <p:nvSpPr>
          <p:cNvPr id="3" name="Tijdelijke aanduiding voor inhoud 2"/>
          <p:cNvSpPr>
            <a:spLocks noGrp="1"/>
          </p:cNvSpPr>
          <p:nvPr>
            <p:ph idx="1"/>
          </p:nvPr>
        </p:nvSpPr>
        <p:spPr>
          <a:xfrm>
            <a:off x="783772" y="1366536"/>
            <a:ext cx="6520542" cy="5230816"/>
          </a:xfrm>
        </p:spPr>
        <p:txBody>
          <a:bodyPr>
            <a:normAutofit/>
          </a:bodyPr>
          <a:lstStyle/>
          <a:p>
            <a:pPr marL="582930" indent="-514350">
              <a:buAutoNum type="arabicParenR"/>
            </a:pPr>
            <a:r>
              <a:rPr lang="nl-BE" sz="2400" b="1" dirty="0"/>
              <a:t>A deep knowledge of what the social is</a:t>
            </a:r>
          </a:p>
          <a:p>
            <a:pPr marL="411480"/>
            <a:r>
              <a:rPr lang="nl-BE" sz="2000" dirty="0"/>
              <a:t>What is the social?</a:t>
            </a:r>
          </a:p>
          <a:p>
            <a:pPr marL="411480"/>
            <a:r>
              <a:rPr lang="nl-BE" sz="2000" dirty="0"/>
              <a:t>What are the causes and effects of the social? </a:t>
            </a:r>
          </a:p>
          <a:p>
            <a:pPr marL="411480"/>
            <a:r>
              <a:rPr lang="nl-BE" sz="2000" dirty="0"/>
              <a:t>How does the social change? </a:t>
            </a:r>
          </a:p>
          <a:p>
            <a:pPr marL="411480"/>
            <a:r>
              <a:rPr lang="nl-BE" sz="2000" dirty="0"/>
              <a:t>What makes a phenomenon important?</a:t>
            </a:r>
          </a:p>
          <a:p>
            <a:pPr marL="411480"/>
            <a:endParaRPr lang="nl-BE" sz="2000" dirty="0"/>
          </a:p>
          <a:p>
            <a:pPr marL="68580" indent="0">
              <a:buNone/>
            </a:pPr>
            <a:r>
              <a:rPr lang="nl-BE" dirty="0"/>
              <a:t> </a:t>
            </a:r>
          </a:p>
          <a:p>
            <a:pPr marL="582930" indent="-514350">
              <a:buAutoNum type="arabicParenR" startAt="2"/>
            </a:pPr>
            <a:r>
              <a:rPr lang="nl-BE" sz="2400" b="1" dirty="0"/>
              <a:t>Being familiar with existing sociological concepts</a:t>
            </a:r>
          </a:p>
          <a:p>
            <a:pPr marL="582930" indent="-514350"/>
            <a:r>
              <a:rPr lang="nl-BE" sz="2000" dirty="0"/>
              <a:t>E.g. social action, power, status, meaning,…</a:t>
            </a:r>
          </a:p>
          <a:p>
            <a:pPr marL="68580" indent="0">
              <a:buNone/>
            </a:pPr>
            <a:endParaRPr lang="nl-BE" dirty="0"/>
          </a:p>
          <a:p>
            <a:pPr marL="68580" indent="0">
              <a:buNone/>
            </a:pPr>
            <a:endParaRPr lang="nl-BE" dirty="0"/>
          </a:p>
          <a:p>
            <a:pPr marL="68580" indent="0">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38</a:t>
            </a:fld>
            <a:endParaRPr lang="en-US"/>
          </a:p>
        </p:txBody>
      </p:sp>
      <p:sp>
        <p:nvSpPr>
          <p:cNvPr id="5" name="Tekstvak 4"/>
          <p:cNvSpPr txBox="1"/>
          <p:nvPr/>
        </p:nvSpPr>
        <p:spPr>
          <a:xfrm>
            <a:off x="7304314" y="2198914"/>
            <a:ext cx="4517572" cy="1200329"/>
          </a:xfrm>
          <a:prstGeom prst="rect">
            <a:avLst/>
          </a:prstGeom>
          <a:noFill/>
          <a:ln>
            <a:solidFill>
              <a:schemeClr val="tx1"/>
            </a:solidFill>
          </a:ln>
        </p:spPr>
        <p:txBody>
          <a:bodyPr wrap="square" rtlCol="0">
            <a:spAutoFit/>
          </a:bodyPr>
          <a:lstStyle/>
          <a:p>
            <a:r>
              <a:rPr lang="en-GB"/>
              <a:t>Read deeply and with great attention!</a:t>
            </a:r>
          </a:p>
          <a:p>
            <a:endParaRPr lang="en-GB"/>
          </a:p>
          <a:p>
            <a:r>
              <a:rPr lang="en-GB"/>
              <a:t>Asking these questions should be a matter of intuition, of trained sensitivity</a:t>
            </a:r>
          </a:p>
        </p:txBody>
      </p:sp>
      <p:sp>
        <p:nvSpPr>
          <p:cNvPr id="6" name="Tekstvak 5"/>
          <p:cNvSpPr txBox="1"/>
          <p:nvPr/>
        </p:nvSpPr>
        <p:spPr>
          <a:xfrm>
            <a:off x="7304314" y="4524649"/>
            <a:ext cx="4517572" cy="1477328"/>
          </a:xfrm>
          <a:prstGeom prst="rect">
            <a:avLst/>
          </a:prstGeom>
          <a:noFill/>
          <a:ln>
            <a:solidFill>
              <a:schemeClr val="tx1"/>
            </a:solidFill>
          </a:ln>
        </p:spPr>
        <p:txBody>
          <a:bodyPr wrap="square" rtlCol="0">
            <a:spAutoFit/>
          </a:bodyPr>
          <a:lstStyle/>
          <a:p>
            <a:r>
              <a:rPr lang="en-GB" dirty="0"/>
              <a:t>Read widely but follow your interests!</a:t>
            </a:r>
          </a:p>
          <a:p>
            <a:endParaRPr lang="en-GB" dirty="0"/>
          </a:p>
          <a:p>
            <a:r>
              <a:rPr lang="en-GB" dirty="0"/>
              <a:t>Think instrumentally as to how you can usefully apply these concepts to the phenomenon you’re studying</a:t>
            </a:r>
          </a:p>
        </p:txBody>
      </p:sp>
    </p:spTree>
    <p:extLst>
      <p:ext uri="{BB962C8B-B14F-4D97-AF65-F5344CB8AC3E}">
        <p14:creationId xmlns:p14="http://schemas.microsoft.com/office/powerpoint/2010/main" val="20090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036" y="177614"/>
            <a:ext cx="9666514" cy="648072"/>
          </a:xfrm>
        </p:spPr>
        <p:txBody>
          <a:bodyPr>
            <a:noAutofit/>
          </a:bodyPr>
          <a:lstStyle/>
          <a:p>
            <a:r>
              <a:rPr lang="nl-BE" sz="4400" b="1" dirty="0"/>
              <a:t>5. Theorising in the social sciences</a:t>
            </a:r>
          </a:p>
        </p:txBody>
      </p:sp>
      <p:sp>
        <p:nvSpPr>
          <p:cNvPr id="3" name="Tijdelijke aanduiding voor inhoud 2"/>
          <p:cNvSpPr>
            <a:spLocks noGrp="1"/>
          </p:cNvSpPr>
          <p:nvPr>
            <p:ph idx="1"/>
          </p:nvPr>
        </p:nvSpPr>
        <p:spPr>
          <a:xfrm>
            <a:off x="1153886" y="1125534"/>
            <a:ext cx="11179628" cy="5230816"/>
          </a:xfrm>
        </p:spPr>
        <p:txBody>
          <a:bodyPr>
            <a:noAutofit/>
          </a:bodyPr>
          <a:lstStyle/>
          <a:p>
            <a:pPr marL="68580" indent="0">
              <a:buNone/>
            </a:pPr>
            <a:r>
              <a:rPr lang="nl-BE" sz="2400" dirty="0"/>
              <a:t>R. Swedberg, </a:t>
            </a:r>
            <a:r>
              <a:rPr lang="nl-BE" sz="2400" b="1" i="1" dirty="0"/>
              <a:t>The art of social theory</a:t>
            </a:r>
            <a:r>
              <a:rPr lang="nl-BE" sz="2400" dirty="0"/>
              <a:t>, pp16-28. </a:t>
            </a:r>
          </a:p>
          <a:p>
            <a:pPr marL="68580" indent="0">
              <a:buNone/>
            </a:pPr>
            <a:endParaRPr lang="nl-BE" sz="2400" dirty="0"/>
          </a:p>
          <a:p>
            <a:pPr marL="68580" indent="0">
              <a:buNone/>
            </a:pPr>
            <a:r>
              <a:rPr lang="nl-BE" sz="2400" dirty="0"/>
              <a:t>Phase 1. The prestudy or early theorizing (“context of discovery”)</a:t>
            </a:r>
          </a:p>
          <a:p>
            <a:pPr marL="868680" lvl="1" indent="-342900"/>
            <a:r>
              <a:rPr lang="nl-BE" sz="2000" dirty="0"/>
              <a:t>Observe and focus on something interesting or surprising</a:t>
            </a:r>
          </a:p>
          <a:p>
            <a:pPr marL="868680" lvl="1" indent="-342900"/>
            <a:r>
              <a:rPr lang="nl-BE" sz="2000" dirty="0"/>
              <a:t>Generate ideas that help you understand and/or explain the phenomenon</a:t>
            </a:r>
          </a:p>
          <a:p>
            <a:pPr marL="868680" lvl="1" indent="-342900"/>
            <a:r>
              <a:rPr lang="nl-BE" sz="2000" dirty="0"/>
              <a:t>Think creatively and wildly (</a:t>
            </a:r>
            <a:r>
              <a:rPr lang="nl-BE" sz="2000" i="1" dirty="0"/>
              <a:t>almost</a:t>
            </a:r>
            <a:r>
              <a:rPr lang="nl-BE" sz="2000" dirty="0"/>
              <a:t> anything goes)</a:t>
            </a:r>
          </a:p>
          <a:p>
            <a:pPr marL="811530" lvl="1">
              <a:buFontTx/>
              <a:buChar char="-"/>
            </a:pPr>
            <a:endParaRPr lang="nl-BE" sz="2000" dirty="0"/>
          </a:p>
          <a:p>
            <a:pPr marL="0" indent="0">
              <a:buNone/>
            </a:pPr>
            <a:r>
              <a:rPr lang="en-US" sz="2400" dirty="0"/>
              <a:t>Phase 2. The main study (“context of justification”)</a:t>
            </a:r>
          </a:p>
          <a:p>
            <a:pPr marL="742950" lvl="1" indent="-285750"/>
            <a:r>
              <a:rPr lang="en-US" sz="2000" dirty="0"/>
              <a:t>Turning early theories into research questions and designs</a:t>
            </a:r>
          </a:p>
          <a:p>
            <a:pPr marL="742950" lvl="1" indent="-285750"/>
            <a:r>
              <a:rPr lang="en-US" sz="2000" dirty="0"/>
              <a:t>Execute the research, draw conclusions from your data and </a:t>
            </a:r>
            <a:r>
              <a:rPr lang="en-US" sz="2000" dirty="0" err="1"/>
              <a:t>theorise</a:t>
            </a:r>
            <a:r>
              <a:rPr lang="en-US" sz="2000" dirty="0"/>
              <a:t> again</a:t>
            </a:r>
          </a:p>
          <a:p>
            <a:pPr marL="742950" lvl="1" indent="-285750"/>
            <a:r>
              <a:rPr lang="en-US" sz="2000" dirty="0"/>
              <a:t>Construct a fully-fledged theory of your phenomenon </a:t>
            </a:r>
          </a:p>
          <a:p>
            <a:pPr marL="742950" lvl="1" indent="-285750"/>
            <a:r>
              <a:rPr lang="en-US" sz="2000" dirty="0"/>
              <a:t>Refute alternative explanations</a:t>
            </a: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39</a:t>
            </a:fld>
            <a:endParaRPr lang="en-US"/>
          </a:p>
        </p:txBody>
      </p:sp>
    </p:spTree>
    <p:extLst>
      <p:ext uri="{BB962C8B-B14F-4D97-AF65-F5344CB8AC3E}">
        <p14:creationId xmlns:p14="http://schemas.microsoft.com/office/powerpoint/2010/main" val="161120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0485" y="523997"/>
            <a:ext cx="9568543" cy="1214422"/>
          </a:xfrm>
        </p:spPr>
        <p:txBody>
          <a:bodyPr>
            <a:normAutofit fontScale="90000"/>
          </a:bodyPr>
          <a:lstStyle/>
          <a:p>
            <a:r>
              <a:rPr lang="fr-BE" sz="4400" dirty="0"/>
              <a:t>1. Course goals and </a:t>
            </a:r>
            <a:r>
              <a:rPr lang="en-US" sz="4400" dirty="0"/>
              <a:t>practical</a:t>
            </a:r>
            <a:r>
              <a:rPr lang="fr-BE" sz="4400" dirty="0"/>
              <a:t> arrangements</a:t>
            </a:r>
            <a:endParaRPr lang="nl-BE" sz="4400" dirty="0"/>
          </a:p>
        </p:txBody>
      </p:sp>
      <p:sp>
        <p:nvSpPr>
          <p:cNvPr id="3" name="Tijdelijke aanduiding voor inhoud 2"/>
          <p:cNvSpPr>
            <a:spLocks noGrp="1"/>
          </p:cNvSpPr>
          <p:nvPr>
            <p:ph idx="1"/>
          </p:nvPr>
        </p:nvSpPr>
        <p:spPr>
          <a:xfrm>
            <a:off x="1045028" y="1371147"/>
            <a:ext cx="10189029" cy="5246914"/>
          </a:xfrm>
        </p:spPr>
        <p:txBody>
          <a:bodyPr>
            <a:normAutofit/>
          </a:bodyPr>
          <a:lstStyle/>
          <a:p>
            <a:endParaRPr lang="nl-BE" sz="2000" dirty="0"/>
          </a:p>
          <a:p>
            <a:r>
              <a:rPr lang="en-GB" sz="2400" dirty="0"/>
              <a:t>‘Theory Construction’ explores the nature of theorising in the social sciences and helps you in reflecting on/thinking about your research.</a:t>
            </a:r>
            <a:endParaRPr lang="en-US" sz="2400" dirty="0"/>
          </a:p>
          <a:p>
            <a:endParaRPr lang="en-US" sz="2400" dirty="0"/>
          </a:p>
          <a:p>
            <a:r>
              <a:rPr lang="en-GB" sz="2400" dirty="0"/>
              <a:t>The emphasis lies not on theories, but on creative, independent and disciplined theorising as a practical skill.</a:t>
            </a:r>
            <a:endParaRPr lang="en-US" sz="2400" dirty="0"/>
          </a:p>
          <a:p>
            <a:endParaRPr lang="nl-BE" sz="2400" dirty="0"/>
          </a:p>
          <a:p>
            <a:r>
              <a:rPr lang="nl-BE" sz="2400" dirty="0"/>
              <a:t>Central questions:</a:t>
            </a:r>
          </a:p>
          <a:p>
            <a:pPr lvl="1"/>
            <a:r>
              <a:rPr lang="nl-BE" sz="2000" dirty="0"/>
              <a:t>How to think about the social world?</a:t>
            </a:r>
          </a:p>
          <a:p>
            <a:pPr lvl="1"/>
            <a:r>
              <a:rPr lang="nl-BE" sz="2000" dirty="0"/>
              <a:t>How to translate your interests into public and social policy research questions, research designs and empirical analyses? </a:t>
            </a:r>
          </a:p>
          <a:p>
            <a:pPr lvl="1"/>
            <a:r>
              <a:rPr lang="nl-BE" sz="2000" dirty="0"/>
              <a:t>What are the main building blocks in social inquiry and how can we use them? e.g. the use of concepts, causal explanations, different levels of analysis, comparison,…</a:t>
            </a:r>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a:t>
            </a:fld>
            <a:endParaRPr lang="en-US"/>
          </a:p>
        </p:txBody>
      </p:sp>
    </p:spTree>
    <p:extLst>
      <p:ext uri="{BB962C8B-B14F-4D97-AF65-F5344CB8AC3E}">
        <p14:creationId xmlns:p14="http://schemas.microsoft.com/office/powerpoint/2010/main" val="3725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856" y="282257"/>
            <a:ext cx="9699171" cy="648072"/>
          </a:xfrm>
        </p:spPr>
        <p:txBody>
          <a:bodyPr>
            <a:noAutofit/>
          </a:bodyPr>
          <a:lstStyle/>
          <a:p>
            <a:r>
              <a:rPr lang="nl-BE" sz="4400" b="1" dirty="0"/>
              <a:t>5. Theorising in the social sciences</a:t>
            </a:r>
          </a:p>
        </p:txBody>
      </p:sp>
      <p:sp>
        <p:nvSpPr>
          <p:cNvPr id="3" name="Tijdelijke aanduiding voor inhoud 2"/>
          <p:cNvSpPr>
            <a:spLocks noGrp="1"/>
          </p:cNvSpPr>
          <p:nvPr>
            <p:ph idx="1"/>
          </p:nvPr>
        </p:nvSpPr>
        <p:spPr>
          <a:xfrm>
            <a:off x="1121229" y="1308096"/>
            <a:ext cx="8126185" cy="5230816"/>
          </a:xfrm>
        </p:spPr>
        <p:txBody>
          <a:bodyPr>
            <a:noAutofit/>
          </a:bodyPr>
          <a:lstStyle/>
          <a:p>
            <a:pPr marL="68580" indent="0">
              <a:buNone/>
            </a:pPr>
            <a:endParaRPr lang="nl-BE" sz="2400" dirty="0"/>
          </a:p>
          <a:p>
            <a:pPr marL="354330" indent="-285750"/>
            <a:r>
              <a:rPr lang="nl-BE" sz="2400" dirty="0"/>
              <a:t>The social sciences are just “one among many ways of constructing representations of social life – of telling about society”</a:t>
            </a:r>
          </a:p>
          <a:p>
            <a:pPr marL="811530" lvl="1" indent="-342900"/>
            <a:r>
              <a:rPr lang="nl-BE" sz="2000" dirty="0"/>
              <a:t>e.g. journalism, documentaries, film, novels, art, street-level discussions,…</a:t>
            </a:r>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40</a:t>
            </a:fld>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4069"/>
            <a:ext cx="3508671" cy="20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019" y="0"/>
            <a:ext cx="2340949" cy="340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700" y="4376057"/>
            <a:ext cx="4686300" cy="2481943"/>
          </a:xfrm>
          <a:prstGeom prst="rect">
            <a:avLst/>
          </a:prstGeom>
          <a:effectLst>
            <a:glow rad="63500">
              <a:schemeClr val="accent1">
                <a:satMod val="175000"/>
                <a:alpha val="40000"/>
              </a:schemeClr>
            </a:glow>
          </a:effectLst>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3251" y="4794068"/>
            <a:ext cx="2954383" cy="2122611"/>
          </a:xfrm>
          <a:prstGeom prst="rect">
            <a:avLst/>
          </a:prstGeom>
        </p:spPr>
      </p:pic>
    </p:spTree>
    <p:extLst>
      <p:ext uri="{BB962C8B-B14F-4D97-AF65-F5344CB8AC3E}">
        <p14:creationId xmlns:p14="http://schemas.microsoft.com/office/powerpoint/2010/main" val="3980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9086" y="319088"/>
            <a:ext cx="9619785" cy="648072"/>
          </a:xfrm>
        </p:spPr>
        <p:txBody>
          <a:bodyPr>
            <a:noAutofit/>
          </a:bodyPr>
          <a:lstStyle/>
          <a:p>
            <a:r>
              <a:rPr lang="nl-BE" sz="4400" b="1" dirty="0"/>
              <a:t>6. Theorizing as a Social scientist</a:t>
            </a:r>
            <a:endParaRPr lang="nl-BE" sz="4400" dirty="0"/>
          </a:p>
        </p:txBody>
      </p:sp>
      <p:sp>
        <p:nvSpPr>
          <p:cNvPr id="3" name="Tijdelijke aanduiding voor inhoud 2"/>
          <p:cNvSpPr>
            <a:spLocks noGrp="1"/>
          </p:cNvSpPr>
          <p:nvPr>
            <p:ph idx="1"/>
          </p:nvPr>
        </p:nvSpPr>
        <p:spPr>
          <a:xfrm>
            <a:off x="999086" y="1308096"/>
            <a:ext cx="7772400" cy="5230816"/>
          </a:xfrm>
        </p:spPr>
        <p:txBody>
          <a:bodyPr>
            <a:noAutofit/>
          </a:bodyPr>
          <a:lstStyle/>
          <a:p>
            <a:pPr marL="68580" indent="0">
              <a:buNone/>
            </a:pPr>
            <a:r>
              <a:rPr lang="nl-BE" b="1" dirty="0"/>
              <a:t>6.1. Address socially significant phenomena</a:t>
            </a:r>
          </a:p>
          <a:p>
            <a:pPr marL="68580" indent="0">
              <a:buNone/>
            </a:pPr>
            <a:endParaRPr lang="nl-BE" sz="2400" b="1" dirty="0"/>
          </a:p>
          <a:p>
            <a:pPr marL="754380" lvl="1"/>
            <a:r>
              <a:rPr lang="nl-BE" dirty="0"/>
              <a:t>General issues, rather than personal troubles</a:t>
            </a:r>
          </a:p>
          <a:p>
            <a:pPr marL="1154430" lvl="2"/>
            <a:r>
              <a:rPr lang="nl-BE" sz="1800" dirty="0"/>
              <a:t>E.g. “my uncle is an alcholic” vs “ rise </a:t>
            </a:r>
            <a:r>
              <a:rPr lang="nl-BE" sz="1800"/>
              <a:t>in alcoholic young people”</a:t>
            </a:r>
            <a:endParaRPr lang="nl-BE" sz="1800" dirty="0"/>
          </a:p>
          <a:p>
            <a:pPr marL="1154430" lvl="2"/>
            <a:r>
              <a:rPr lang="nl-BE" sz="1800" dirty="0"/>
              <a:t>E.g. “I have lost my job” vs “youth unemployment in </a:t>
            </a:r>
            <a:r>
              <a:rPr lang="nl-BE" dirty="0"/>
              <a:t>Spain</a:t>
            </a:r>
            <a:r>
              <a:rPr lang="nl-BE" sz="1800" dirty="0"/>
              <a:t>”</a:t>
            </a:r>
          </a:p>
          <a:p>
            <a:pPr marL="754380" lvl="1"/>
            <a:endParaRPr lang="nl-BE" sz="1600" dirty="0"/>
          </a:p>
          <a:p>
            <a:pPr marL="754380" lvl="1"/>
            <a:r>
              <a:rPr lang="nl-BE" dirty="0"/>
              <a:t>Socially significant because it is rare or unusual</a:t>
            </a:r>
          </a:p>
          <a:p>
            <a:pPr marL="1154430" lvl="2"/>
            <a:r>
              <a:rPr lang="nl-BE" sz="1800" dirty="0"/>
              <a:t>E.g. an organisation that works completely horizontal…</a:t>
            </a:r>
          </a:p>
          <a:p>
            <a:pPr marL="1154430" lvl="2"/>
            <a:r>
              <a:rPr lang="nl-BE" sz="1800" dirty="0"/>
              <a:t>E.g. an individual from poor background becoming CEO</a:t>
            </a:r>
          </a:p>
          <a:p>
            <a:pPr marL="754380" lvl="1"/>
            <a:endParaRPr lang="nl-BE" sz="1600" dirty="0"/>
          </a:p>
          <a:p>
            <a:pPr marL="754380" lvl="1"/>
            <a:r>
              <a:rPr lang="nl-BE" dirty="0"/>
              <a:t>Or because of their historical significance</a:t>
            </a:r>
          </a:p>
          <a:p>
            <a:pPr marL="1154430" lvl="2"/>
            <a:r>
              <a:rPr lang="nl-BE" sz="1800" dirty="0"/>
              <a:t>E.g. the abolition of slavery</a:t>
            </a:r>
          </a:p>
          <a:p>
            <a:pPr marL="1154430" lvl="2"/>
            <a:r>
              <a:rPr lang="nl-BE" sz="1800" dirty="0"/>
              <a:t>E.g. the rise of “total institutions” for the mentally ill</a:t>
            </a:r>
          </a:p>
          <a:p>
            <a:pPr marL="354330" indent="-285750"/>
            <a:endParaRPr lang="nl-BE" sz="1600" dirty="0"/>
          </a:p>
          <a:p>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41</a:t>
            </a:fld>
            <a:endParaRPr lang="en-US"/>
          </a:p>
        </p:txBody>
      </p:sp>
    </p:spTree>
    <p:extLst>
      <p:ext uri="{BB962C8B-B14F-4D97-AF65-F5344CB8AC3E}">
        <p14:creationId xmlns:p14="http://schemas.microsoft.com/office/powerpoint/2010/main" val="31509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3124" y="319088"/>
            <a:ext cx="9530576" cy="648072"/>
          </a:xfrm>
        </p:spPr>
        <p:txBody>
          <a:bodyPr>
            <a:noAutofit/>
          </a:bodyPr>
          <a:lstStyle/>
          <a:p>
            <a:r>
              <a:rPr lang="nl-BE" b="1" dirty="0"/>
              <a:t>6. Theorizing as a Social scientist</a:t>
            </a:r>
            <a:endParaRPr lang="nl-BE" sz="4400" dirty="0"/>
          </a:p>
        </p:txBody>
      </p:sp>
      <p:sp>
        <p:nvSpPr>
          <p:cNvPr id="3" name="Tijdelijke aanduiding voor inhoud 2"/>
          <p:cNvSpPr>
            <a:spLocks noGrp="1"/>
          </p:cNvSpPr>
          <p:nvPr>
            <p:ph idx="1"/>
          </p:nvPr>
        </p:nvSpPr>
        <p:spPr>
          <a:xfrm>
            <a:off x="1175606" y="1308096"/>
            <a:ext cx="7772400" cy="5230816"/>
          </a:xfrm>
        </p:spPr>
        <p:txBody>
          <a:bodyPr>
            <a:noAutofit/>
          </a:bodyPr>
          <a:lstStyle/>
          <a:p>
            <a:pPr marL="68580" indent="0">
              <a:buNone/>
            </a:pPr>
            <a:r>
              <a:rPr lang="nl-BE" b="1" dirty="0"/>
              <a:t>6.2. Engage directly or indirectly with social theories</a:t>
            </a:r>
          </a:p>
          <a:p>
            <a:pPr marL="754380" lvl="1"/>
            <a:endParaRPr lang="nl-BE" sz="2000" dirty="0"/>
          </a:p>
          <a:p>
            <a:pPr marL="811530" lvl="1" indent="-342900"/>
            <a:r>
              <a:rPr lang="nl-BE" dirty="0"/>
              <a:t>Theory as “a set of loosely connected, ongoing conversations about abstract ideas with other social scientists and social thinkers”</a:t>
            </a:r>
          </a:p>
          <a:p>
            <a:pPr marL="811530" lvl="1" indent="-342900"/>
            <a:endParaRPr lang="nl-BE" sz="2000" dirty="0"/>
          </a:p>
          <a:p>
            <a:pPr marL="811530" lvl="1" indent="-342900"/>
            <a:r>
              <a:rPr lang="nl-BE" dirty="0"/>
              <a:t>E.g. studying a religious cult:</a:t>
            </a:r>
          </a:p>
          <a:p>
            <a:pPr marL="1154430" lvl="2"/>
            <a:r>
              <a:rPr lang="nl-BE" sz="1800" dirty="0"/>
              <a:t>A social scientist will compare this cult with (studies on) other cults, trying to show the relevance of the new one being studied…</a:t>
            </a:r>
          </a:p>
          <a:p>
            <a:pPr marL="1154430" lvl="2"/>
            <a:r>
              <a:rPr lang="nl-BE" sz="1800" dirty="0"/>
              <a:t>Whereas a journalist might simply focus on the bizarre or unusual practices of this particular cult…</a:t>
            </a:r>
          </a:p>
          <a:p>
            <a:pPr marL="468630" lvl="1" indent="0">
              <a:buNone/>
            </a:pPr>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42</a:t>
            </a:fld>
            <a:endParaRPr lang="en-US"/>
          </a:p>
        </p:txBody>
      </p:sp>
    </p:spTree>
    <p:extLst>
      <p:ext uri="{BB962C8B-B14F-4D97-AF65-F5344CB8AC3E}">
        <p14:creationId xmlns:p14="http://schemas.microsoft.com/office/powerpoint/2010/main" val="38978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0229" y="379329"/>
            <a:ext cx="9470571" cy="648072"/>
          </a:xfrm>
        </p:spPr>
        <p:txBody>
          <a:bodyPr>
            <a:noAutofit/>
          </a:bodyPr>
          <a:lstStyle/>
          <a:p>
            <a:r>
              <a:rPr lang="nl-BE" b="1" dirty="0"/>
              <a:t>6. Theorizing as a Social scientist</a:t>
            </a:r>
            <a:endParaRPr lang="nl-BE" sz="4400" dirty="0"/>
          </a:p>
        </p:txBody>
      </p:sp>
      <p:sp>
        <p:nvSpPr>
          <p:cNvPr id="3" name="Tijdelijke aanduiding voor inhoud 2"/>
          <p:cNvSpPr>
            <a:spLocks noGrp="1"/>
          </p:cNvSpPr>
          <p:nvPr>
            <p:ph idx="1"/>
          </p:nvPr>
        </p:nvSpPr>
        <p:spPr>
          <a:xfrm>
            <a:off x="1169233" y="1490659"/>
            <a:ext cx="7772400" cy="5230816"/>
          </a:xfrm>
        </p:spPr>
        <p:txBody>
          <a:bodyPr>
            <a:noAutofit/>
          </a:bodyPr>
          <a:lstStyle/>
          <a:p>
            <a:pPr marL="68580" indent="0">
              <a:buNone/>
            </a:pPr>
            <a:r>
              <a:rPr lang="nl-BE" b="1" dirty="0"/>
              <a:t>6.3. Use large amounts of evidence</a:t>
            </a:r>
          </a:p>
          <a:p>
            <a:pPr marL="354330" indent="-285750"/>
            <a:endParaRPr lang="nl-BE" sz="2400" b="1" dirty="0"/>
          </a:p>
          <a:p>
            <a:pPr marL="354330" indent="-285750"/>
            <a:r>
              <a:rPr lang="nl-BE" sz="2400" dirty="0"/>
              <a:t>In-depth information about a limited number of cases</a:t>
            </a:r>
          </a:p>
          <a:p>
            <a:pPr marL="354330" indent="-285750"/>
            <a:r>
              <a:rPr lang="nl-BE" sz="2400" dirty="0"/>
              <a:t>Or a limited amount of information about a large number of cases…</a:t>
            </a:r>
          </a:p>
          <a:p>
            <a:pPr marL="354330" indent="-285750"/>
            <a:endParaRPr lang="nl-BE" sz="2400" b="1" dirty="0"/>
          </a:p>
          <a:p>
            <a:pPr marL="354330" indent="-285750"/>
            <a:r>
              <a:rPr lang="nl-BE" sz="2400" dirty="0"/>
              <a:t>Purposefully collected through a specific </a:t>
            </a:r>
            <a:r>
              <a:rPr lang="nl-BE" sz="2400" b="1" dirty="0"/>
              <a:t>research design </a:t>
            </a:r>
            <a:r>
              <a:rPr lang="nl-BE" sz="2400" dirty="0"/>
              <a:t>to collect the right type of data to answer specific scientific questions</a:t>
            </a:r>
          </a:p>
          <a:p>
            <a:pPr marL="754380" lvl="1"/>
            <a:endParaRPr lang="nl-BE" sz="2000" b="1" dirty="0"/>
          </a:p>
          <a:p>
            <a:pPr marL="754380" lvl="1"/>
            <a:endParaRPr lang="nl-BE" sz="2000" dirty="0"/>
          </a:p>
          <a:p>
            <a:pPr marL="468630" lvl="1" indent="0">
              <a:buNone/>
            </a:pPr>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43</a:t>
            </a:fld>
            <a:endParaRPr lang="en-US"/>
          </a:p>
        </p:txBody>
      </p:sp>
    </p:spTree>
    <p:extLst>
      <p:ext uri="{BB962C8B-B14F-4D97-AF65-F5344CB8AC3E}">
        <p14:creationId xmlns:p14="http://schemas.microsoft.com/office/powerpoint/2010/main" val="21062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799" y="163426"/>
            <a:ext cx="9568543" cy="648072"/>
          </a:xfrm>
        </p:spPr>
        <p:txBody>
          <a:bodyPr>
            <a:noAutofit/>
          </a:bodyPr>
          <a:lstStyle/>
          <a:p>
            <a:r>
              <a:rPr lang="nl-BE" b="1" dirty="0"/>
              <a:t>6. Theorizing as a Social scientist</a:t>
            </a:r>
            <a:endParaRPr lang="nl-BE" sz="4400" dirty="0"/>
          </a:p>
        </p:txBody>
      </p:sp>
      <p:sp>
        <p:nvSpPr>
          <p:cNvPr id="3" name="Tijdelijke aanduiding voor inhoud 2"/>
          <p:cNvSpPr>
            <a:spLocks noGrp="1"/>
          </p:cNvSpPr>
          <p:nvPr>
            <p:ph idx="1"/>
          </p:nvPr>
        </p:nvSpPr>
        <p:spPr>
          <a:xfrm>
            <a:off x="962403" y="1174980"/>
            <a:ext cx="9672939" cy="4914924"/>
          </a:xfrm>
        </p:spPr>
        <p:txBody>
          <a:bodyPr>
            <a:noAutofit/>
          </a:bodyPr>
          <a:lstStyle/>
          <a:p>
            <a:pPr marL="68580" indent="0">
              <a:buNone/>
            </a:pPr>
            <a:r>
              <a:rPr lang="nl-BE" b="1" dirty="0"/>
              <a:t>6.4. Analyse that evidence systematically</a:t>
            </a:r>
          </a:p>
          <a:p>
            <a:pPr marL="354330" indent="-285750"/>
            <a:endParaRPr lang="nl-BE" sz="2400" b="1" dirty="0"/>
          </a:p>
          <a:p>
            <a:pPr marL="354330" indent="-285750"/>
            <a:r>
              <a:rPr lang="nl-BE" sz="2400" dirty="0"/>
              <a:t>Software programmes</a:t>
            </a:r>
          </a:p>
          <a:p>
            <a:pPr marL="354330" indent="-285750"/>
            <a:r>
              <a:rPr lang="nl-BE" sz="2400" dirty="0"/>
              <a:t>Specialised in-depth interviews</a:t>
            </a:r>
            <a:br>
              <a:rPr lang="nl-BE" sz="2400" dirty="0"/>
            </a:br>
            <a:endParaRPr lang="nl-BE" sz="2400" dirty="0"/>
          </a:p>
          <a:p>
            <a:pPr marL="354330" indent="-285750"/>
            <a:r>
              <a:rPr lang="nl-BE" sz="2400" dirty="0"/>
              <a:t>E.g. why do some men and women choose not to have children</a:t>
            </a:r>
          </a:p>
          <a:p>
            <a:pPr marL="754380" lvl="1"/>
            <a:r>
              <a:rPr lang="nl-BE" sz="2000" dirty="0"/>
              <a:t>A journalist might simply tell the stories of a handful of women, or present some general statistics</a:t>
            </a:r>
          </a:p>
          <a:p>
            <a:pPr marL="754380" lvl="1"/>
            <a:r>
              <a:rPr lang="nl-BE" sz="2000" dirty="0"/>
              <a:t>In-depth interviews (2 to 4 hours each)</a:t>
            </a:r>
          </a:p>
          <a:p>
            <a:pPr marL="754380" lvl="1"/>
            <a:r>
              <a:rPr lang="nl-BE" sz="2000" dirty="0"/>
              <a:t>30 to 60 persons</a:t>
            </a:r>
          </a:p>
          <a:p>
            <a:pPr marL="754380" lvl="1"/>
            <a:r>
              <a:rPr lang="nl-BE" sz="2000" dirty="0"/>
              <a:t>All need to be transcribed and analysed in detail…</a:t>
            </a:r>
          </a:p>
          <a:p>
            <a:pPr marL="754380" lvl="1"/>
            <a:endParaRPr lang="nl-BE" sz="2000" b="1" dirty="0"/>
          </a:p>
          <a:p>
            <a:pPr marL="754380" lvl="1"/>
            <a:endParaRPr lang="nl-BE" sz="2000" dirty="0"/>
          </a:p>
          <a:p>
            <a:pPr marL="468630" lvl="1" indent="0">
              <a:buNone/>
            </a:pPr>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44</a:t>
            </a:fld>
            <a:endParaRPr lang="en-US"/>
          </a:p>
        </p:txBody>
      </p:sp>
    </p:spTree>
    <p:extLst>
      <p:ext uri="{BB962C8B-B14F-4D97-AF65-F5344CB8AC3E}">
        <p14:creationId xmlns:p14="http://schemas.microsoft.com/office/powerpoint/2010/main" val="373641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6989" y="419522"/>
            <a:ext cx="10074459" cy="648072"/>
          </a:xfrm>
        </p:spPr>
        <p:txBody>
          <a:bodyPr>
            <a:noAutofit/>
          </a:bodyPr>
          <a:lstStyle/>
          <a:p>
            <a:r>
              <a:rPr lang="nl-BE" sz="4400" dirty="0"/>
              <a:t>6.</a:t>
            </a:r>
            <a:r>
              <a:rPr lang="nl-BE" b="1" dirty="0"/>
              <a:t> Theorizing as a Social scientist</a:t>
            </a:r>
            <a:endParaRPr lang="nl-BE" sz="4400" dirty="0"/>
          </a:p>
        </p:txBody>
      </p:sp>
      <p:sp>
        <p:nvSpPr>
          <p:cNvPr id="3" name="Tijdelijke aanduiding voor inhoud 2"/>
          <p:cNvSpPr>
            <a:spLocks noGrp="1"/>
          </p:cNvSpPr>
          <p:nvPr>
            <p:ph idx="1"/>
          </p:nvPr>
        </p:nvSpPr>
        <p:spPr>
          <a:xfrm>
            <a:off x="946989" y="1745162"/>
            <a:ext cx="7772400" cy="5230816"/>
          </a:xfrm>
        </p:spPr>
        <p:txBody>
          <a:bodyPr>
            <a:noAutofit/>
          </a:bodyPr>
          <a:lstStyle/>
          <a:p>
            <a:pPr marL="354330" indent="-285750"/>
            <a:r>
              <a:rPr lang="nl-BE" dirty="0"/>
              <a:t>What distinguishes social-scientific research from other ways of telling and thinking about society</a:t>
            </a:r>
          </a:p>
          <a:p>
            <a:pPr marL="354330" indent="-285750"/>
            <a:endParaRPr lang="nl-BE" sz="1600" dirty="0"/>
          </a:p>
          <a:p>
            <a:pPr marL="982980" lvl="1" indent="-457200">
              <a:buFont typeface="+mj-lt"/>
              <a:buAutoNum type="arabicPeriod"/>
            </a:pPr>
            <a:r>
              <a:rPr lang="nl-BE" dirty="0"/>
              <a:t>It addresses</a:t>
            </a:r>
            <a:r>
              <a:rPr lang="nl-BE" b="1" dirty="0"/>
              <a:t> socially significant phenomena</a:t>
            </a:r>
          </a:p>
          <a:p>
            <a:pPr marL="982980" lvl="1" indent="-457200">
              <a:buFont typeface="+mj-lt"/>
              <a:buAutoNum type="arabicPeriod"/>
            </a:pPr>
            <a:endParaRPr lang="nl-BE" b="1" dirty="0"/>
          </a:p>
          <a:p>
            <a:pPr marL="982980" lvl="1" indent="-457200">
              <a:buFont typeface="+mj-lt"/>
              <a:buAutoNum type="arabicPeriod"/>
            </a:pPr>
            <a:r>
              <a:rPr lang="nl-BE" dirty="0"/>
              <a:t>Engages directly or indirectly with </a:t>
            </a:r>
            <a:r>
              <a:rPr lang="nl-BE" b="1" dirty="0"/>
              <a:t>social</a:t>
            </a:r>
            <a:r>
              <a:rPr lang="nl-BE" dirty="0"/>
              <a:t> </a:t>
            </a:r>
            <a:r>
              <a:rPr lang="nl-BE" b="1" dirty="0"/>
              <a:t>theories</a:t>
            </a:r>
          </a:p>
          <a:p>
            <a:pPr marL="982980" lvl="1" indent="-457200">
              <a:buFont typeface="+mj-lt"/>
              <a:buAutoNum type="arabicPeriod"/>
            </a:pPr>
            <a:endParaRPr lang="nl-BE" b="1" dirty="0"/>
          </a:p>
          <a:p>
            <a:pPr marL="982980" lvl="1" indent="-457200">
              <a:buFont typeface="+mj-lt"/>
              <a:buAutoNum type="arabicPeriod"/>
            </a:pPr>
            <a:r>
              <a:rPr lang="nl-BE" dirty="0"/>
              <a:t>Incorporates</a:t>
            </a:r>
            <a:r>
              <a:rPr lang="nl-BE" b="1" dirty="0"/>
              <a:t> large amounts of appropriate evidence</a:t>
            </a:r>
          </a:p>
          <a:p>
            <a:pPr marL="982980" lvl="1" indent="-457200">
              <a:buFont typeface="+mj-lt"/>
              <a:buAutoNum type="arabicPeriod"/>
            </a:pPr>
            <a:endParaRPr lang="nl-BE" b="1" dirty="0"/>
          </a:p>
          <a:p>
            <a:pPr marL="982980" lvl="1" indent="-457200">
              <a:buFont typeface="+mj-lt"/>
              <a:buAutoNum type="arabicPeriod"/>
            </a:pPr>
            <a:r>
              <a:rPr lang="nl-BE" dirty="0"/>
              <a:t>Its results emerge from a </a:t>
            </a:r>
            <a:r>
              <a:rPr lang="nl-BE" b="1" dirty="0"/>
              <a:t>systematic analysis </a:t>
            </a:r>
            <a:r>
              <a:rPr lang="nl-BE" dirty="0"/>
              <a:t>of this evidence </a:t>
            </a:r>
          </a:p>
          <a:p>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45</a:t>
            </a:fld>
            <a:endParaRPr lang="en-US"/>
          </a:p>
        </p:txBody>
      </p:sp>
    </p:spTree>
    <p:extLst>
      <p:ext uri="{BB962C8B-B14F-4D97-AF65-F5344CB8AC3E}">
        <p14:creationId xmlns:p14="http://schemas.microsoft.com/office/powerpoint/2010/main" val="290492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7983" y="228289"/>
            <a:ext cx="8280920" cy="914400"/>
          </a:xfrm>
        </p:spPr>
        <p:txBody>
          <a:bodyPr>
            <a:normAutofit/>
          </a:bodyPr>
          <a:lstStyle/>
          <a:p>
            <a:r>
              <a:rPr lang="fr-BE" sz="4400" b="1" dirty="0" err="1"/>
              <a:t>Summing</a:t>
            </a:r>
            <a:r>
              <a:rPr lang="fr-BE" sz="4400" b="1" dirty="0"/>
              <a:t> up</a:t>
            </a:r>
            <a:endParaRPr lang="nl-BE" sz="4400" b="1" dirty="0"/>
          </a:p>
        </p:txBody>
      </p:sp>
      <p:sp>
        <p:nvSpPr>
          <p:cNvPr id="3" name="Tijdelijke aanduiding voor inhoud 2"/>
          <p:cNvSpPr>
            <a:spLocks noGrp="1"/>
          </p:cNvSpPr>
          <p:nvPr>
            <p:ph idx="1"/>
          </p:nvPr>
        </p:nvSpPr>
        <p:spPr>
          <a:xfrm>
            <a:off x="1253005" y="1486976"/>
            <a:ext cx="8859823" cy="4622123"/>
          </a:xfrm>
        </p:spPr>
        <p:txBody>
          <a:bodyPr>
            <a:noAutofit/>
          </a:bodyPr>
          <a:lstStyle/>
          <a:p>
            <a:pPr marL="525780" indent="-457200">
              <a:defRPr/>
            </a:pPr>
            <a:r>
              <a:rPr lang="nl-BE" dirty="0"/>
              <a:t>“Theory construction” is about creative, independent and disciplined theorising in the social sciences.</a:t>
            </a:r>
          </a:p>
          <a:p>
            <a:pPr marL="525780" indent="-457200">
              <a:defRPr/>
            </a:pPr>
            <a:endParaRPr lang="nl-BE" dirty="0"/>
          </a:p>
          <a:p>
            <a:pPr marL="525780" indent="-457200">
              <a:defRPr/>
            </a:pPr>
            <a:r>
              <a:rPr lang="nl-BE" dirty="0"/>
              <a:t>The emphasis lies on acquiring practical, intellectual skills that enable you to theorise yourself, rather than on learning and applying existing theories. </a:t>
            </a:r>
          </a:p>
          <a:p>
            <a:pPr marL="525780" indent="-457200">
              <a:defRPr/>
            </a:pPr>
            <a:endParaRPr lang="nl-BE"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46</a:t>
            </a:fld>
            <a:endParaRPr lang="en-US"/>
          </a:p>
        </p:txBody>
      </p:sp>
    </p:spTree>
    <p:extLst>
      <p:ext uri="{BB962C8B-B14F-4D97-AF65-F5344CB8AC3E}">
        <p14:creationId xmlns:p14="http://schemas.microsoft.com/office/powerpoint/2010/main" val="49382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0357" y="217714"/>
            <a:ext cx="9742714" cy="1214422"/>
          </a:xfrm>
        </p:spPr>
        <p:txBody>
          <a:bodyPr>
            <a:normAutofit/>
          </a:bodyPr>
          <a:lstStyle/>
          <a:p>
            <a:r>
              <a:rPr lang="fr-BE" sz="4400"/>
              <a:t>Learning Goals </a:t>
            </a:r>
            <a:endParaRPr lang="nl-BE" sz="4400"/>
          </a:p>
        </p:txBody>
      </p:sp>
      <p:sp>
        <p:nvSpPr>
          <p:cNvPr id="3" name="Tijdelijke aanduiding voor inhoud 2"/>
          <p:cNvSpPr>
            <a:spLocks noGrp="1"/>
          </p:cNvSpPr>
          <p:nvPr>
            <p:ph idx="1"/>
          </p:nvPr>
        </p:nvSpPr>
        <p:spPr>
          <a:xfrm>
            <a:off x="1121229" y="1214422"/>
            <a:ext cx="11070771" cy="5425864"/>
          </a:xfrm>
        </p:spPr>
        <p:txBody>
          <a:bodyPr>
            <a:noAutofit/>
          </a:bodyPr>
          <a:lstStyle/>
          <a:p>
            <a:pPr lvl="1">
              <a:lnSpc>
                <a:spcPct val="90000"/>
              </a:lnSpc>
              <a:buNone/>
            </a:pPr>
            <a:endParaRPr lang="en-US" sz="2000" dirty="0"/>
          </a:p>
          <a:p>
            <a:pPr>
              <a:lnSpc>
                <a:spcPct val="90000"/>
              </a:lnSpc>
            </a:pPr>
            <a:r>
              <a:rPr lang="nl-BE" sz="2400" dirty="0"/>
              <a:t> </a:t>
            </a:r>
            <a:r>
              <a:rPr lang="en-US" sz="2400" dirty="0"/>
              <a:t>Elementary knowledge and practical skills for conceptualizing social science inquiry, i.e. “learning to think sociologically”. </a:t>
            </a:r>
          </a:p>
          <a:p>
            <a:pPr>
              <a:lnSpc>
                <a:spcPct val="90000"/>
              </a:lnSpc>
            </a:pPr>
            <a:endParaRPr lang="nl-BE" sz="2000" dirty="0"/>
          </a:p>
          <a:p>
            <a:pPr lvl="1">
              <a:lnSpc>
                <a:spcPct val="90000"/>
              </a:lnSpc>
            </a:pPr>
            <a:r>
              <a:rPr lang="nl-BE" sz="2000" dirty="0"/>
              <a:t>Knowledge and insight about </a:t>
            </a:r>
          </a:p>
          <a:p>
            <a:pPr lvl="2">
              <a:lnSpc>
                <a:spcPct val="90000"/>
              </a:lnSpc>
            </a:pPr>
            <a:r>
              <a:rPr lang="nl-BE" dirty="0"/>
              <a:t>Specificity of theorising in the social sciences and public and social policy in particular</a:t>
            </a:r>
          </a:p>
          <a:p>
            <a:pPr lvl="2">
              <a:lnSpc>
                <a:spcPct val="90000"/>
              </a:lnSpc>
            </a:pPr>
            <a:r>
              <a:rPr lang="nl-BE" dirty="0"/>
              <a:t>Different phases in the development of your research object</a:t>
            </a:r>
          </a:p>
          <a:p>
            <a:pPr lvl="2">
              <a:lnSpc>
                <a:spcPct val="90000"/>
              </a:lnSpc>
            </a:pPr>
            <a:r>
              <a:rPr lang="nl-BE" dirty="0"/>
              <a:t>Typical problems in social science inquiry</a:t>
            </a:r>
          </a:p>
          <a:p>
            <a:pPr lvl="1">
              <a:lnSpc>
                <a:spcPct val="90000"/>
              </a:lnSpc>
            </a:pPr>
            <a:endParaRPr lang="nl-BE" sz="2000" dirty="0"/>
          </a:p>
          <a:p>
            <a:pPr lvl="1">
              <a:lnSpc>
                <a:spcPct val="90000"/>
              </a:lnSpc>
            </a:pPr>
            <a:r>
              <a:rPr lang="nl-BE" sz="2000" dirty="0"/>
              <a:t>Practical skills needed to theorise independently:</a:t>
            </a:r>
          </a:p>
          <a:p>
            <a:pPr lvl="2">
              <a:lnSpc>
                <a:spcPct val="90000"/>
              </a:lnSpc>
            </a:pPr>
            <a:r>
              <a:rPr lang="nl-BE" dirty="0"/>
              <a:t>Apply heuristics that help you to theorise creatively</a:t>
            </a:r>
          </a:p>
          <a:p>
            <a:pPr lvl="2">
              <a:lnSpc>
                <a:spcPct val="90000"/>
              </a:lnSpc>
            </a:pPr>
            <a:r>
              <a:rPr lang="nl-BE" dirty="0"/>
              <a:t> Identify research goals and develop adequate strategies to transform them into adequate research designs, questions and strategies</a:t>
            </a:r>
          </a:p>
          <a:p>
            <a:pPr lvl="2">
              <a:lnSpc>
                <a:spcPct val="90000"/>
              </a:lnSpc>
            </a:pPr>
            <a:r>
              <a:rPr lang="nl-BE" dirty="0"/>
              <a:t> Construct research questions, hypotheses and models </a:t>
            </a:r>
          </a:p>
          <a:p>
            <a:pPr lvl="0"/>
            <a:endParaRPr lang="nl-BE" sz="2000" dirty="0"/>
          </a:p>
          <a:p>
            <a:pPr lvl="1"/>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a:t>
            </a:fld>
            <a:endParaRPr lang="en-US"/>
          </a:p>
        </p:txBody>
      </p:sp>
    </p:spTree>
    <p:extLst>
      <p:ext uri="{BB962C8B-B14F-4D97-AF65-F5344CB8AC3E}">
        <p14:creationId xmlns:p14="http://schemas.microsoft.com/office/powerpoint/2010/main" val="25923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3771" y="402162"/>
            <a:ext cx="9198429" cy="576064"/>
          </a:xfrm>
        </p:spPr>
        <p:txBody>
          <a:bodyPr>
            <a:noAutofit/>
          </a:bodyPr>
          <a:lstStyle/>
          <a:p>
            <a:r>
              <a:rPr lang="nl-BE" sz="4400"/>
              <a:t>Course content</a:t>
            </a:r>
          </a:p>
        </p:txBody>
      </p:sp>
      <p:sp>
        <p:nvSpPr>
          <p:cNvPr id="3" name="Tijdelijke aanduiding voor inhoud 2"/>
          <p:cNvSpPr>
            <a:spLocks noGrp="1"/>
          </p:cNvSpPr>
          <p:nvPr>
            <p:ph idx="1"/>
          </p:nvPr>
        </p:nvSpPr>
        <p:spPr>
          <a:xfrm>
            <a:off x="511629" y="1536899"/>
            <a:ext cx="6477001" cy="5184576"/>
          </a:xfrm>
        </p:spPr>
        <p:txBody>
          <a:bodyPr>
            <a:noAutofit/>
          </a:bodyPr>
          <a:lstStyle/>
          <a:p>
            <a:r>
              <a:rPr lang="en-US" sz="2400" b="1" dirty="0"/>
              <a:t>Part 1: Introduction</a:t>
            </a:r>
          </a:p>
          <a:p>
            <a:pPr lvl="1"/>
            <a:r>
              <a:rPr lang="en-GB" sz="2000" dirty="0"/>
              <a:t>Theorising in the social sciences</a:t>
            </a:r>
          </a:p>
          <a:p>
            <a:pPr lvl="1"/>
            <a:r>
              <a:rPr lang="en-GB" sz="2000" dirty="0"/>
              <a:t>Creative theorising</a:t>
            </a:r>
          </a:p>
          <a:p>
            <a:pPr lvl="1"/>
            <a:r>
              <a:rPr lang="en-GB" sz="2000" dirty="0"/>
              <a:t>Working seminar</a:t>
            </a:r>
            <a:endParaRPr lang="en-GB" sz="2400" dirty="0"/>
          </a:p>
          <a:p>
            <a:r>
              <a:rPr lang="en-GB" sz="2400" b="1" dirty="0"/>
              <a:t>Part 2: Approaches in theorising</a:t>
            </a:r>
          </a:p>
          <a:p>
            <a:pPr lvl="1"/>
            <a:r>
              <a:rPr lang="en-GB" sz="2000" dirty="0"/>
              <a:t>Research processes, designs and goals</a:t>
            </a:r>
          </a:p>
          <a:p>
            <a:pPr lvl="1"/>
            <a:r>
              <a:rPr lang="en-GB" sz="2000" dirty="0"/>
              <a:t>Working seminar</a:t>
            </a:r>
            <a:endParaRPr lang="en-GB" dirty="0"/>
          </a:p>
          <a:p>
            <a:pPr lvl="1"/>
            <a:r>
              <a:rPr lang="en-GB" sz="2000" dirty="0"/>
              <a:t>The (post-)positivist approach </a:t>
            </a:r>
          </a:p>
          <a:p>
            <a:pPr lvl="1"/>
            <a:r>
              <a:rPr lang="en-GB" sz="2000" dirty="0"/>
              <a:t>The interpretive approach </a:t>
            </a:r>
          </a:p>
          <a:p>
            <a:pPr lvl="1"/>
            <a:r>
              <a:rPr lang="en-GB" sz="2000" dirty="0"/>
              <a:t>Reviewing a sociological issue (literature review) </a:t>
            </a:r>
          </a:p>
          <a:p>
            <a:pPr marL="0" indent="0">
              <a:buNone/>
            </a:pPr>
            <a:endParaRPr lang="en-US"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a:t>
            </a:fld>
            <a:endParaRPr lang="en-US"/>
          </a:p>
        </p:txBody>
      </p:sp>
      <p:sp>
        <p:nvSpPr>
          <p:cNvPr id="5" name="Tekstvak 4"/>
          <p:cNvSpPr txBox="1"/>
          <p:nvPr/>
        </p:nvSpPr>
        <p:spPr>
          <a:xfrm>
            <a:off x="6988630" y="1536899"/>
            <a:ext cx="5061856" cy="1661993"/>
          </a:xfrm>
          <a:prstGeom prst="rect">
            <a:avLst/>
          </a:prstGeom>
          <a:noFill/>
        </p:spPr>
        <p:txBody>
          <a:bodyPr wrap="square" rtlCol="0">
            <a:spAutoFit/>
          </a:bodyPr>
          <a:lstStyle/>
          <a:p>
            <a:r>
              <a:rPr lang="en-GB" sz="2400" b="1" dirty="0"/>
              <a:t>Part 3: </a:t>
            </a:r>
            <a:r>
              <a:rPr lang="nl-BE" sz="2400" b="1" dirty="0"/>
              <a:t>Issues in theory construction</a:t>
            </a:r>
          </a:p>
          <a:p>
            <a:pPr marL="342900" indent="-342900">
              <a:buFont typeface="Arial" panose="020B0604020202020204" pitchFamily="34" charset="0"/>
              <a:buChar char="•"/>
            </a:pPr>
            <a:r>
              <a:rPr lang="nl-BE" sz="2000" dirty="0"/>
              <a:t>Levels of analysis (micro, meso and macro)</a:t>
            </a:r>
          </a:p>
          <a:p>
            <a:pPr marL="342900" indent="-342900">
              <a:buFont typeface="Arial" panose="020B0604020202020204" pitchFamily="34" charset="0"/>
              <a:buChar char="•"/>
            </a:pPr>
            <a:r>
              <a:rPr lang="nl-BE" sz="2000" dirty="0"/>
              <a:t>Working seminarComparing</a:t>
            </a:r>
            <a:endParaRPr lang="en-US" sz="2000" dirty="0"/>
          </a:p>
          <a:p>
            <a:endParaRPr lang="en-GB" dirty="0"/>
          </a:p>
        </p:txBody>
      </p:sp>
    </p:spTree>
    <p:extLst>
      <p:ext uri="{BB962C8B-B14F-4D97-AF65-F5344CB8AC3E}">
        <p14:creationId xmlns:p14="http://schemas.microsoft.com/office/powerpoint/2010/main" val="174987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685" y="157493"/>
            <a:ext cx="7772400" cy="1214422"/>
          </a:xfrm>
        </p:spPr>
        <p:txBody>
          <a:bodyPr>
            <a:normAutofit/>
          </a:bodyPr>
          <a:lstStyle/>
          <a:p>
            <a:r>
              <a:rPr lang="fr-BE" sz="4400"/>
              <a:t> Lectures</a:t>
            </a:r>
            <a:endParaRPr lang="nl-BE" sz="4400"/>
          </a:p>
        </p:txBody>
      </p:sp>
      <p:sp>
        <p:nvSpPr>
          <p:cNvPr id="3" name="Tijdelijke aanduiding voor inhoud 2"/>
          <p:cNvSpPr>
            <a:spLocks noGrp="1"/>
          </p:cNvSpPr>
          <p:nvPr>
            <p:ph idx="1"/>
          </p:nvPr>
        </p:nvSpPr>
        <p:spPr>
          <a:xfrm>
            <a:off x="1034142" y="1110657"/>
            <a:ext cx="10897663" cy="5089421"/>
          </a:xfrm>
        </p:spPr>
        <p:txBody>
          <a:bodyPr>
            <a:noAutofit/>
          </a:bodyPr>
          <a:lstStyle/>
          <a:p>
            <a:pPr marL="68580" indent="0">
              <a:buNone/>
            </a:pPr>
            <a:endParaRPr lang="en-US" sz="2000" b="1" dirty="0"/>
          </a:p>
          <a:p>
            <a:pPr>
              <a:lnSpc>
                <a:spcPct val="90000"/>
              </a:lnSpc>
            </a:pPr>
            <a:r>
              <a:rPr lang="en-US" sz="2000" dirty="0"/>
              <a:t>Wednesday at</a:t>
            </a:r>
            <a:r>
              <a:rPr lang="en-US" sz="2000" b="1" dirty="0"/>
              <a:t> 2:00 </a:t>
            </a:r>
            <a:r>
              <a:rPr lang="en-US" sz="2000" dirty="0"/>
              <a:t>pm ROOM </a:t>
            </a:r>
            <a:r>
              <a:rPr lang="en-US" sz="2000" b="1" dirty="0"/>
              <a:t>J2019</a:t>
            </a:r>
          </a:p>
          <a:p>
            <a:pPr>
              <a:lnSpc>
                <a:spcPct val="90000"/>
              </a:lnSpc>
            </a:pPr>
            <a:r>
              <a:rPr lang="en-US" sz="2000" dirty="0"/>
              <a:t>Reviewing, discussing,  and explaining the reading material</a:t>
            </a:r>
            <a:r>
              <a:rPr lang="en-US" dirty="0"/>
              <a:t> in an interactive and reflective way.</a:t>
            </a:r>
            <a:endParaRPr lang="en-US" sz="2000" dirty="0"/>
          </a:p>
          <a:p>
            <a:pPr>
              <a:lnSpc>
                <a:spcPct val="90000"/>
              </a:lnSpc>
            </a:pPr>
            <a:r>
              <a:rPr lang="en-US" sz="2000" dirty="0"/>
              <a:t>Each class is based upon approximately two or three texts (chapters or articles)</a:t>
            </a:r>
          </a:p>
          <a:p>
            <a:pPr>
              <a:lnSpc>
                <a:spcPct val="90000"/>
              </a:lnSpc>
            </a:pPr>
            <a:r>
              <a:rPr lang="en-US" sz="2000" dirty="0"/>
              <a:t>You are expected to skim the texts related to the theme of the class ahead</a:t>
            </a:r>
            <a:r>
              <a:rPr lang="en-US" dirty="0"/>
              <a:t>. </a:t>
            </a:r>
            <a:r>
              <a:rPr lang="nl-BE" sz="2000" dirty="0"/>
              <a:t>I will announce the text for the next week at the end of every lecture</a:t>
            </a:r>
          </a:p>
          <a:p>
            <a:pPr>
              <a:lnSpc>
                <a:spcPct val="90000"/>
              </a:lnSpc>
            </a:pPr>
            <a:r>
              <a:rPr lang="nl-BE" sz="2000" dirty="0"/>
              <a:t>You do not need to study these texts by heart, but you are stimulated to use them for your own research (e.g. master thesis, bachelor thesis, seminar work,other course essays, </a:t>
            </a:r>
          </a:p>
          <a:p>
            <a:pPr>
              <a:lnSpc>
                <a:spcPct val="90000"/>
              </a:lnSpc>
            </a:pPr>
            <a:r>
              <a:rPr lang="en-US" sz="2000" dirty="0" err="1"/>
              <a:t>Powerpoint</a:t>
            </a:r>
            <a:r>
              <a:rPr lang="en-US" sz="2000" dirty="0"/>
              <a:t> presentations of the lectures (in English) are available on Moodle after the lectures.</a:t>
            </a:r>
          </a:p>
          <a:p>
            <a:pPr marL="0" indent="0">
              <a:lnSpc>
                <a:spcPct val="90000"/>
              </a:lnSpc>
              <a:buNone/>
            </a:pPr>
            <a:endParaRPr lang="en-US"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7001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257" y="205429"/>
            <a:ext cx="7772400" cy="792088"/>
          </a:xfrm>
        </p:spPr>
        <p:txBody>
          <a:bodyPr>
            <a:noAutofit/>
          </a:bodyPr>
          <a:lstStyle/>
          <a:p>
            <a:r>
              <a:rPr lang="nl-BE" sz="4400"/>
              <a:t>Evaluation</a:t>
            </a:r>
          </a:p>
        </p:txBody>
      </p:sp>
      <p:sp>
        <p:nvSpPr>
          <p:cNvPr id="3" name="Tijdelijke aanduiding voor inhoud 2"/>
          <p:cNvSpPr>
            <a:spLocks noGrp="1"/>
          </p:cNvSpPr>
          <p:nvPr>
            <p:ph idx="1"/>
          </p:nvPr>
        </p:nvSpPr>
        <p:spPr>
          <a:xfrm>
            <a:off x="1164772" y="1648691"/>
            <a:ext cx="9296400" cy="4709481"/>
          </a:xfrm>
        </p:spPr>
        <p:txBody>
          <a:bodyPr>
            <a:noAutofit/>
          </a:bodyPr>
          <a:lstStyle/>
          <a:p>
            <a:r>
              <a:rPr lang="en-US" sz="2000" dirty="0"/>
              <a:t>The </a:t>
            </a:r>
            <a:r>
              <a:rPr lang="en-US" sz="2000" b="1" dirty="0"/>
              <a:t>assessment</a:t>
            </a:r>
            <a:r>
              <a:rPr lang="en-US" sz="2000" dirty="0"/>
              <a:t> of this course consists of two parts:</a:t>
            </a:r>
          </a:p>
          <a:p>
            <a:endParaRPr lang="en-US" sz="2000" dirty="0"/>
          </a:p>
          <a:p>
            <a:pPr marL="912114" lvl="1" indent="-514350">
              <a:buAutoNum type="arabicPeriod"/>
            </a:pPr>
            <a:endParaRPr lang="en-US" sz="2000" dirty="0"/>
          </a:p>
          <a:p>
            <a:pPr marL="912114" lvl="1" indent="-514350">
              <a:buAutoNum type="arabicPeriod"/>
            </a:pPr>
            <a:r>
              <a:rPr lang="en-US" sz="2000" dirty="0"/>
              <a:t>Throughout the semester, students are required to complete </a:t>
            </a:r>
            <a:r>
              <a:rPr lang="en-US" sz="2000" b="1" dirty="0"/>
              <a:t>three individual assignments</a:t>
            </a:r>
            <a:r>
              <a:rPr lang="en-US" sz="2000" dirty="0"/>
              <a:t>, assessing the competences and skills (45% of the final grade).</a:t>
            </a:r>
          </a:p>
          <a:p>
            <a:pPr marL="912114" lvl="1" indent="-514350">
              <a:buFont typeface="Franklin Gothic Book" panose="020B0503020102020204" pitchFamily="34" charset="0"/>
              <a:buAutoNum type="arabicPeriod"/>
            </a:pPr>
            <a:r>
              <a:rPr lang="en-US" b="1" dirty="0"/>
              <a:t>A written exam </a:t>
            </a:r>
            <a:r>
              <a:rPr lang="en-US" dirty="0"/>
              <a:t>(in English) testing knowledge and understanding of course contents (55% of the final grade). The exam is “open book”: students are allowed to use the reading materials (but not the power point presentations).</a:t>
            </a:r>
          </a:p>
          <a:p>
            <a:pPr marL="397764" lvl="1" indent="0">
              <a:buNone/>
            </a:pPr>
            <a:r>
              <a:rPr lang="en-US" sz="2000" dirty="0"/>
              <a:t> </a:t>
            </a:r>
          </a:p>
          <a:p>
            <a:endParaRPr lang="en-US" sz="2000" dirty="0"/>
          </a:p>
          <a:p>
            <a:pPr marL="0" indent="0">
              <a:buNone/>
            </a:pPr>
            <a:endParaRPr lang="en-US" sz="2000" dirty="0"/>
          </a:p>
          <a:p>
            <a:endParaRPr lang="en-US" sz="2000" dirty="0"/>
          </a:p>
          <a:p>
            <a:pPr marL="68580" indent="0">
              <a:buNone/>
            </a:pPr>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8</a:t>
            </a:fld>
            <a:endParaRPr lang="en-US"/>
          </a:p>
        </p:txBody>
      </p:sp>
    </p:spTree>
    <p:extLst>
      <p:ext uri="{BB962C8B-B14F-4D97-AF65-F5344CB8AC3E}">
        <p14:creationId xmlns:p14="http://schemas.microsoft.com/office/powerpoint/2010/main" val="28748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685" y="157493"/>
            <a:ext cx="7772400" cy="1214422"/>
          </a:xfrm>
        </p:spPr>
        <p:txBody>
          <a:bodyPr>
            <a:normAutofit/>
          </a:bodyPr>
          <a:lstStyle/>
          <a:p>
            <a:r>
              <a:rPr lang="fr-BE" sz="4400"/>
              <a:t> The </a:t>
            </a:r>
            <a:r>
              <a:rPr lang="fr-BE" sz="4400" err="1"/>
              <a:t>individual</a:t>
            </a:r>
            <a:r>
              <a:rPr lang="fr-BE" sz="4400"/>
              <a:t> </a:t>
            </a:r>
            <a:r>
              <a:rPr lang="fr-BE" sz="4400" err="1"/>
              <a:t>assignments</a:t>
            </a:r>
            <a:endParaRPr lang="nl-BE" sz="4400"/>
          </a:p>
        </p:txBody>
      </p:sp>
      <p:sp>
        <p:nvSpPr>
          <p:cNvPr id="3" name="Tijdelijke aanduiding voor inhoud 2"/>
          <p:cNvSpPr>
            <a:spLocks noGrp="1"/>
          </p:cNvSpPr>
          <p:nvPr>
            <p:ph idx="1"/>
          </p:nvPr>
        </p:nvSpPr>
        <p:spPr>
          <a:xfrm>
            <a:off x="1110341" y="1650269"/>
            <a:ext cx="9013372" cy="5349560"/>
          </a:xfrm>
        </p:spPr>
        <p:txBody>
          <a:bodyPr>
            <a:noAutofit/>
          </a:bodyPr>
          <a:lstStyle/>
          <a:p>
            <a:pPr>
              <a:lnSpc>
                <a:spcPct val="90000"/>
              </a:lnSpc>
            </a:pPr>
            <a:r>
              <a:rPr lang="en-US" sz="2000" dirty="0"/>
              <a:t>Explained in the corresponding </a:t>
            </a:r>
            <a:r>
              <a:rPr lang="en-US" dirty="0"/>
              <a:t>working seminars </a:t>
            </a:r>
            <a:r>
              <a:rPr lang="en-US" sz="2000" dirty="0"/>
              <a:t>(briefly stated in syllabus).</a:t>
            </a:r>
          </a:p>
          <a:p>
            <a:pPr>
              <a:lnSpc>
                <a:spcPct val="90000"/>
              </a:lnSpc>
            </a:pPr>
            <a:r>
              <a:rPr lang="en-US" sz="2000" dirty="0"/>
              <a:t>After each assignment there will be feedback.</a:t>
            </a:r>
          </a:p>
          <a:p>
            <a:pPr>
              <a:lnSpc>
                <a:spcPct val="90000"/>
              </a:lnSpc>
            </a:pPr>
            <a:r>
              <a:rPr lang="en-US" sz="2000" b="1" dirty="0"/>
              <a:t>Late submissions </a:t>
            </a:r>
            <a:r>
              <a:rPr lang="en-US" sz="2000" dirty="0"/>
              <a:t>receive a reduction of 2 out of 20, repeated for every extra week of delay. These assignments are mandatory: is not possible to take the exam unless all three assignments are submitted.</a:t>
            </a:r>
          </a:p>
          <a:p>
            <a:pPr>
              <a:lnSpc>
                <a:spcPct val="90000"/>
              </a:lnSpc>
            </a:pPr>
            <a:r>
              <a:rPr lang="en-US" sz="2000" dirty="0"/>
              <a:t>If you are unable to meet the deadline due to medical or familial reasons, contact the teaching staff as soon as possible (that is, before the deadline), and provide a (medical) certificate proving the inability to finish the assignment.</a:t>
            </a:r>
          </a:p>
          <a:p>
            <a:pPr marL="525780" indent="-457200">
              <a:defRPr/>
            </a:pPr>
            <a:r>
              <a:rPr lang="nl-BE" dirty="0"/>
              <a:t>Written exam with open book or reading materials except for the slides (55%)</a:t>
            </a:r>
          </a:p>
          <a:p>
            <a:pPr marL="525780" indent="-457200">
              <a:defRPr/>
            </a:pPr>
            <a:r>
              <a:rPr lang="nl-BE" dirty="0"/>
              <a:t>Three individual assignments (45%)</a:t>
            </a:r>
            <a:endParaRPr lang="fr-BE" dirty="0"/>
          </a:p>
          <a:p>
            <a:pPr marL="0" indent="0">
              <a:lnSpc>
                <a:spcPct val="90000"/>
              </a:lnSpc>
              <a:buNone/>
            </a:pPr>
            <a:endParaRPr lang="en-US"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87397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3507</Words>
  <Application>Microsoft Macintosh PowerPoint</Application>
  <PresentationFormat>Widescreen</PresentationFormat>
  <Paragraphs>491</Paragraphs>
  <Slides>46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Franklin Gothic Book</vt:lpstr>
      <vt:lpstr>Crop</vt:lpstr>
      <vt:lpstr>Theory Construction</vt:lpstr>
      <vt:lpstr>Overview</vt:lpstr>
      <vt:lpstr>PowerPoint Presentation</vt:lpstr>
      <vt:lpstr>1. Course goals and practical arrangements</vt:lpstr>
      <vt:lpstr>Learning Goals </vt:lpstr>
      <vt:lpstr>Course content</vt:lpstr>
      <vt:lpstr> Lectures</vt:lpstr>
      <vt:lpstr>Evaluation</vt:lpstr>
      <vt:lpstr> The individual assignments</vt:lpstr>
      <vt:lpstr>Any other questions?</vt:lpstr>
      <vt:lpstr>2. Important techniques and Skills</vt:lpstr>
      <vt:lpstr>Paper structure </vt:lpstr>
      <vt:lpstr>Research Paper structure </vt:lpstr>
      <vt:lpstr>Searching for academic papers</vt:lpstr>
      <vt:lpstr>PowerPoint Presentation</vt:lpstr>
      <vt:lpstr>Searching for a phenomenon</vt:lpstr>
      <vt:lpstr>Paraphrasing Vs plagiarism</vt:lpstr>
      <vt:lpstr>Proofreading</vt:lpstr>
      <vt:lpstr>Citation</vt:lpstr>
      <vt:lpstr>3. What would a sociologist say?</vt:lpstr>
      <vt:lpstr>Theory?</vt:lpstr>
      <vt:lpstr>Theorising</vt:lpstr>
      <vt:lpstr>R. Swedberg, The art of social theory, pp16-28.</vt:lpstr>
      <vt:lpstr>The sociological imagination</vt:lpstr>
      <vt:lpstr>C.W. Mills, The sociological imagination, pp5-11.</vt:lpstr>
      <vt:lpstr>E.g. your favourite lunch…</vt:lpstr>
      <vt:lpstr>PowerPoint Presentation</vt:lpstr>
      <vt:lpstr> </vt:lpstr>
      <vt:lpstr>4. Sociological imagination: connecting personal troubles with public issues (Mills)</vt:lpstr>
      <vt:lpstr>What you need to theorise</vt:lpstr>
      <vt:lpstr>4.1. A deep knowledge of what makes something social</vt:lpstr>
      <vt:lpstr>4.1. A deep knowledge of what makes something social</vt:lpstr>
      <vt:lpstr>4.1. A deep knowledge of what makes something social</vt:lpstr>
      <vt:lpstr>4.1. A deep knowledge of what makes something social</vt:lpstr>
      <vt:lpstr>4.1. A deep knowledge of what makes something social</vt:lpstr>
      <vt:lpstr>4.2. Knowledge of existing sociological concepts</vt:lpstr>
      <vt:lpstr> 4.2. Knowledge of existing public policy concepts</vt:lpstr>
      <vt:lpstr>4. What you need to theorise</vt:lpstr>
      <vt:lpstr>5. Theorising in the social sciences</vt:lpstr>
      <vt:lpstr>5. Theorising in the social sciences</vt:lpstr>
      <vt:lpstr>6. Theorizing as a Social scientist</vt:lpstr>
      <vt:lpstr>6. Theorizing as a Social scientist</vt:lpstr>
      <vt:lpstr>6. Theorizing as a Social scientist</vt:lpstr>
      <vt:lpstr>6. Theorizing as a Social scientist</vt:lpstr>
      <vt:lpstr>6. Theorizing as a Social scientist</vt:lpstr>
      <vt:lpstr>Summing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Construction</dc:title>
  <dc:creator>Microsoft Office User</dc:creator>
  <cp:lastModifiedBy>Microsoft Office User</cp:lastModifiedBy>
  <cp:revision>17</cp:revision>
  <dcterms:created xsi:type="dcterms:W3CDTF">2019-10-02T09:23:16Z</dcterms:created>
  <dcterms:modified xsi:type="dcterms:W3CDTF">2019-10-02T14:18:16Z</dcterms:modified>
</cp:coreProperties>
</file>