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70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8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4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93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0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55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7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1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74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EEDF-6037-43F9-805B-2CA7BDF722DA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E426-0F57-429C-A84D-0809C0230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 a prostor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Hedvika Novotná</a:t>
            </a:r>
          </a:p>
          <a:p>
            <a:r>
              <a:rPr lang="cs-CZ" dirty="0" smtClean="0"/>
              <a:t>Politiky paměti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08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</a:t>
            </a:r>
            <a:r>
              <a:rPr lang="cs-CZ" dirty="0" smtClean="0"/>
              <a:t>, prostor a fenomenologie </a:t>
            </a:r>
            <a:r>
              <a:rPr lang="cs-CZ" sz="3600" dirty="0" smtClean="0"/>
              <a:t>(</a:t>
            </a:r>
            <a:r>
              <a:rPr lang="cs-CZ" sz="3600" dirty="0" err="1" smtClean="0"/>
              <a:t>Szaló</a:t>
            </a:r>
            <a:r>
              <a:rPr lang="cs-CZ" sz="3600" dirty="0" smtClean="0"/>
              <a:t> </a:t>
            </a:r>
            <a:r>
              <a:rPr lang="cs-CZ" sz="3600" dirty="0" smtClean="0"/>
              <a:t>2017)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Pobývání </a:t>
            </a:r>
            <a:r>
              <a:rPr lang="cs-CZ" dirty="0" smtClean="0"/>
              <a:t>na určitých místech – sdílení smyslových prožitků</a:t>
            </a:r>
          </a:p>
          <a:p>
            <a:r>
              <a:rPr lang="cs-CZ" i="1" dirty="0" smtClean="0"/>
              <a:t>Paměť míst </a:t>
            </a:r>
            <a:r>
              <a:rPr lang="cs-CZ" dirty="0" smtClean="0"/>
              <a:t>– stopy minulosti – formování vlastní minulosti (působení symbolických významů na sociální jednání)</a:t>
            </a:r>
          </a:p>
          <a:p>
            <a:pPr lvl="1"/>
            <a:r>
              <a:rPr lang="cs-CZ" dirty="0" smtClean="0"/>
              <a:t>„vzpomínky jsou nálady, které časem ztuhly“ (</a:t>
            </a:r>
            <a:r>
              <a:rPr lang="cs-CZ" dirty="0" err="1" smtClean="0"/>
              <a:t>Imre</a:t>
            </a:r>
            <a:r>
              <a:rPr lang="cs-CZ" dirty="0" smtClean="0"/>
              <a:t> </a:t>
            </a:r>
            <a:r>
              <a:rPr lang="cs-CZ" dirty="0" err="1" smtClean="0"/>
              <a:t>Kertesz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Tvorba sdílených významů</a:t>
            </a:r>
          </a:p>
          <a:p>
            <a:pPr lvl="1"/>
            <a:r>
              <a:rPr lang="cs-CZ" dirty="0" smtClean="0"/>
              <a:t>Prožívání = tělesný jev – běžné prožitky každodenního života: žitý svět a žité tělo</a:t>
            </a:r>
          </a:p>
          <a:p>
            <a:pPr lvl="2"/>
            <a:r>
              <a:rPr lang="cs-CZ" dirty="0" smtClean="0"/>
              <a:t>Habitus (</a:t>
            </a:r>
            <a:r>
              <a:rPr lang="cs-CZ" dirty="0" err="1"/>
              <a:t>B</a:t>
            </a:r>
            <a:r>
              <a:rPr lang="cs-CZ" dirty="0" err="1" smtClean="0"/>
              <a:t>ourdieu</a:t>
            </a:r>
            <a:r>
              <a:rPr lang="cs-CZ" dirty="0" smtClean="0"/>
              <a:t>) … ztělesněné tendence, sklony prožívat a jednat určitým způsobem, které spontánně přispívají k udržování určitých forem sociálního prostředí</a:t>
            </a:r>
          </a:p>
          <a:p>
            <a:pPr lvl="3"/>
            <a:r>
              <a:rPr lang="cs-CZ" dirty="0" smtClean="0"/>
              <a:t>Vztah pozorovatele k pozorovanému tělu</a:t>
            </a:r>
          </a:p>
          <a:p>
            <a:pPr lvl="3"/>
            <a:r>
              <a:rPr lang="cs-CZ" dirty="0" smtClean="0"/>
              <a:t>Vztah člověka k vlastní tělesnosti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84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Lefebvre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(1974, 1991)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Zaměření na reprodukci sociálních vztahů založených na produkci</a:t>
            </a:r>
          </a:p>
          <a:p>
            <a:r>
              <a:rPr lang="cs-CZ" dirty="0" smtClean="0"/>
              <a:t>Prostor je sociální produkt, sociální konstrukce, jež ovlivňuje prostorové jevy a percepce</a:t>
            </a:r>
          </a:p>
          <a:p>
            <a:r>
              <a:rPr lang="cs-CZ" dirty="0" smtClean="0"/>
              <a:t>Každá společnost produkuje určité druhy prostoru, tzv. své vlastní prostory jako způsob dominance a nadvlády </a:t>
            </a:r>
          </a:p>
          <a:p>
            <a:r>
              <a:rPr lang="cs-CZ" dirty="0" smtClean="0"/>
              <a:t>Mody prostoru: </a:t>
            </a:r>
          </a:p>
          <a:p>
            <a:pPr lvl="1"/>
            <a:r>
              <a:rPr lang="cs-CZ" dirty="0" smtClean="0"/>
              <a:t>1) přirozený prostor (neohraničený) </a:t>
            </a:r>
          </a:p>
          <a:p>
            <a:pPr lvl="1"/>
            <a:r>
              <a:rPr lang="cs-CZ" dirty="0" smtClean="0"/>
              <a:t>2) komplexní prostory jejichž prostorovost je sociálně produkovaná</a:t>
            </a:r>
          </a:p>
          <a:p>
            <a:r>
              <a:rPr lang="cs-CZ" dirty="0" smtClean="0"/>
              <a:t>Sociální produkce prostoru (prostorová triáda):</a:t>
            </a:r>
          </a:p>
          <a:p>
            <a:pPr lvl="1"/>
            <a:r>
              <a:rPr lang="cs-CZ" dirty="0" smtClean="0"/>
              <a:t>Reprezentace prostoru (nahlížený, koncipovaný)</a:t>
            </a:r>
          </a:p>
          <a:p>
            <a:pPr lvl="1"/>
            <a:r>
              <a:rPr lang="cs-CZ" dirty="0" smtClean="0"/>
              <a:t>Prostorové praktiky: </a:t>
            </a:r>
            <a:r>
              <a:rPr lang="cs-CZ" dirty="0" err="1" smtClean="0"/>
              <a:t>materialita</a:t>
            </a:r>
            <a:r>
              <a:rPr lang="cs-CZ" dirty="0" smtClean="0"/>
              <a:t> (vnímaný)</a:t>
            </a:r>
          </a:p>
          <a:p>
            <a:pPr lvl="1"/>
            <a:r>
              <a:rPr lang="cs-CZ" dirty="0" smtClean="0"/>
              <a:t>Žitý prostor: </a:t>
            </a:r>
            <a:r>
              <a:rPr lang="cs-CZ" dirty="0" err="1" smtClean="0"/>
              <a:t>kontrapraktiky</a:t>
            </a:r>
            <a:r>
              <a:rPr lang="cs-CZ" dirty="0" smtClean="0"/>
              <a:t>, zkušenosti (zakoušený)	</a:t>
            </a:r>
          </a:p>
          <a:p>
            <a:pPr lvl="1"/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7631085" y="4646813"/>
            <a:ext cx="1438104" cy="1155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08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Michel De </a:t>
            </a:r>
            <a:r>
              <a:rPr lang="cs-CZ" dirty="0" err="1" smtClean="0"/>
              <a:t>Certeau</a:t>
            </a:r>
            <a:r>
              <a:rPr lang="cs-CZ" dirty="0" smtClean="0"/>
              <a:t>: </a:t>
            </a:r>
            <a:r>
              <a:rPr lang="cs-CZ" dirty="0" err="1" smtClean="0"/>
              <a:t>Practice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(1984)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 zachytit dynamiku prostoru</a:t>
            </a:r>
          </a:p>
          <a:p>
            <a:r>
              <a:rPr lang="cs-CZ" dirty="0" smtClean="0"/>
              <a:t>Strategie – instituce, struktury </a:t>
            </a:r>
            <a:r>
              <a:rPr lang="cs-CZ" dirty="0" smtClean="0"/>
              <a:t>moci, </a:t>
            </a:r>
            <a:r>
              <a:rPr lang="cs-CZ" dirty="0" smtClean="0"/>
              <a:t>„producenti“ </a:t>
            </a:r>
          </a:p>
          <a:p>
            <a:r>
              <a:rPr lang="cs-CZ" dirty="0"/>
              <a:t>T</a:t>
            </a:r>
            <a:r>
              <a:rPr lang="cs-CZ" dirty="0" smtClean="0"/>
              <a:t>aktiky – reakce „konzumentů“, individuálních lidí na strategie (tedy i paměťové praktiky)</a:t>
            </a:r>
          </a:p>
          <a:p>
            <a:r>
              <a:rPr lang="cs-CZ" dirty="0" smtClean="0"/>
              <a:t>Místo (place) – je řádem, ve kterém se zračí struktura vztahů, konfigurace </a:t>
            </a:r>
            <a:r>
              <a:rPr lang="cs-CZ" dirty="0" smtClean="0"/>
              <a:t>pozic </a:t>
            </a:r>
            <a:endParaRPr lang="cs-CZ" dirty="0" smtClean="0"/>
          </a:p>
          <a:p>
            <a:r>
              <a:rPr lang="cs-CZ" dirty="0" smtClean="0"/>
              <a:t>Prostor (</a:t>
            </a:r>
            <a:r>
              <a:rPr lang="cs-CZ" dirty="0" err="1" smtClean="0"/>
              <a:t>space</a:t>
            </a:r>
            <a:r>
              <a:rPr lang="cs-CZ" dirty="0" smtClean="0"/>
              <a:t>) – jako průsečík pohybujících se elementů, prostor je praktikované </a:t>
            </a:r>
            <a:r>
              <a:rPr lang="cs-CZ" dirty="0" smtClean="0"/>
              <a:t>místo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26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Teritoriální produkce (</a:t>
            </a:r>
            <a:r>
              <a:rPr lang="cs-CZ" dirty="0" err="1" smtClean="0"/>
              <a:t>Kärrholm</a:t>
            </a:r>
            <a:r>
              <a:rPr lang="cs-CZ" dirty="0" smtClean="0"/>
              <a:t> 2012):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vytváření prostoru na základě nárokování </a:t>
            </a:r>
            <a:r>
              <a:rPr lang="cs-CZ" dirty="0" err="1" smtClean="0"/>
              <a:t>socio</a:t>
            </a:r>
            <a:r>
              <a:rPr lang="cs-CZ" dirty="0" smtClean="0"/>
              <a:t>-materiálního prostředí – strategie, taktiky, asociace, apropriace</a:t>
            </a:r>
          </a:p>
          <a:p>
            <a:r>
              <a:rPr lang="cs-CZ" dirty="0" smtClean="0"/>
              <a:t>Teritorium utvářeno: pohybem, prací a </a:t>
            </a:r>
            <a:r>
              <a:rPr lang="cs-CZ" dirty="0" smtClean="0"/>
              <a:t>explicitním </a:t>
            </a:r>
            <a:r>
              <a:rPr lang="cs-CZ" dirty="0" smtClean="0"/>
              <a:t>vyjádřením</a:t>
            </a:r>
          </a:p>
          <a:p>
            <a:r>
              <a:rPr lang="cs-CZ" dirty="0" smtClean="0"/>
              <a:t>Teritoriální produkce má vždy svůj temporální aspekt, ten „přemazává“ (ne však zcela) předchozí i souběžné nároky – město jako „krajina mocí“</a:t>
            </a:r>
          </a:p>
          <a:p>
            <a:r>
              <a:rPr lang="cs-CZ" dirty="0" smtClean="0"/>
              <a:t>Paměť jako časový komponent teritoriality:</a:t>
            </a:r>
          </a:p>
          <a:p>
            <a:r>
              <a:rPr lang="cs-CZ" i="1" dirty="0" smtClean="0"/>
              <a:t>Palimpsest</a:t>
            </a:r>
            <a:r>
              <a:rPr lang="cs-CZ" dirty="0" smtClean="0"/>
              <a:t> … </a:t>
            </a:r>
            <a:r>
              <a:rPr lang="cs-CZ" dirty="0"/>
              <a:t>text, skrze nějž „prosvítá” jiný </a:t>
            </a:r>
            <a:r>
              <a:rPr lang="cs-CZ" dirty="0" smtClean="0"/>
              <a:t>text (R. </a:t>
            </a:r>
            <a:r>
              <a:rPr lang="cs-CZ" dirty="0" err="1" smtClean="0"/>
              <a:t>Lachmann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426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Michel </a:t>
            </a:r>
            <a:r>
              <a:rPr lang="cs-CZ" dirty="0" err="1" smtClean="0"/>
              <a:t>Foucault</a:t>
            </a:r>
            <a:r>
              <a:rPr lang="cs-CZ" dirty="0" smtClean="0"/>
              <a:t>: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Spaces</a:t>
            </a:r>
            <a:r>
              <a:rPr lang="cs-CZ" dirty="0" smtClean="0"/>
              <a:t> (1986)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„Historizující“ pojetí prostoru a času</a:t>
            </a:r>
          </a:p>
          <a:p>
            <a:r>
              <a:rPr lang="cs-CZ" dirty="0" smtClean="0"/>
              <a:t>důležitost tzv. „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spaces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Prostor jako systém vztahů, které jsou nezobecnitelné, nezredukovatelné</a:t>
            </a:r>
          </a:p>
          <a:p>
            <a:r>
              <a:rPr lang="cs-CZ" dirty="0" err="1" smtClean="0"/>
              <a:t>Heterotopie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fyzická </a:t>
            </a:r>
            <a:r>
              <a:rPr lang="cs-CZ" dirty="0"/>
              <a:t>reprezentace či aproximace </a:t>
            </a:r>
            <a:r>
              <a:rPr lang="cs-CZ" dirty="0" smtClean="0"/>
              <a:t>utopie)</a:t>
            </a:r>
          </a:p>
          <a:p>
            <a:pPr lvl="1"/>
            <a:r>
              <a:rPr lang="cs-CZ" dirty="0" smtClean="0"/>
              <a:t>prostory</a:t>
            </a:r>
            <a:r>
              <a:rPr lang="cs-CZ" dirty="0" smtClean="0"/>
              <a:t>, jež mají zmnožený význam: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jsou </a:t>
            </a:r>
            <a:r>
              <a:rPr lang="cs-CZ" dirty="0" smtClean="0"/>
              <a:t>univerzálně lidské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kumulují </a:t>
            </a:r>
            <a:r>
              <a:rPr lang="cs-CZ" dirty="0" smtClean="0"/>
              <a:t>funkce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udržují </a:t>
            </a:r>
            <a:r>
              <a:rPr lang="cs-CZ" dirty="0" smtClean="0"/>
              <a:t>i nesouladné významy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interagují </a:t>
            </a:r>
            <a:r>
              <a:rPr lang="cs-CZ" dirty="0" smtClean="0"/>
              <a:t>s časovými vrstvami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jejich </a:t>
            </a:r>
            <a:r>
              <a:rPr lang="cs-CZ" dirty="0" smtClean="0"/>
              <a:t>přístupnost je </a:t>
            </a:r>
            <a:r>
              <a:rPr lang="cs-CZ" dirty="0" err="1" smtClean="0"/>
              <a:t>temporalizována</a:t>
            </a:r>
            <a:r>
              <a:rPr lang="cs-CZ" dirty="0" smtClean="0"/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jsou </a:t>
            </a:r>
            <a:r>
              <a:rPr lang="cs-CZ" dirty="0" smtClean="0"/>
              <a:t>ve vztahu k prostorům vnějším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7677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432</Words>
  <Application>Microsoft Office PowerPoint</Application>
  <PresentationFormat>Širokoúhlá obrazovka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Paměť a prostor</vt:lpstr>
      <vt:lpstr>Paměť, prostor a fenomenologie (Szaló 2017) </vt:lpstr>
      <vt:lpstr>Henri Lefebvre: The Production of Space (1974, 1991) </vt:lpstr>
      <vt:lpstr>Michel De Certeau: Practice of Everyday Life (1984)</vt:lpstr>
      <vt:lpstr>Teritoriální produkce (Kärrholm 2012): </vt:lpstr>
      <vt:lpstr>Michel Foucault: Of Other Spaces (1986)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 a prostor</dc:title>
  <dc:creator>Hedvika Novotná</dc:creator>
  <cp:lastModifiedBy>Hedvika Novotná</cp:lastModifiedBy>
  <cp:revision>9</cp:revision>
  <dcterms:created xsi:type="dcterms:W3CDTF">2023-04-24T13:03:18Z</dcterms:created>
  <dcterms:modified xsi:type="dcterms:W3CDTF">2024-05-06T13:53:21Z</dcterms:modified>
</cp:coreProperties>
</file>