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536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67998-068F-4CFA-A339-A91725CAFD2B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F7FAB-2689-4F0D-B944-DD96ECF50D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0792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67998-068F-4CFA-A339-A91725CAFD2B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F7FAB-2689-4F0D-B944-DD96ECF50D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0626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67998-068F-4CFA-A339-A91725CAFD2B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F7FAB-2689-4F0D-B944-DD96ECF50D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082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67998-068F-4CFA-A339-A91725CAFD2B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F7FAB-2689-4F0D-B944-DD96ECF50D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4022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67998-068F-4CFA-A339-A91725CAFD2B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F7FAB-2689-4F0D-B944-DD96ECF50D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4535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67998-068F-4CFA-A339-A91725CAFD2B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F7FAB-2689-4F0D-B944-DD96ECF50D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0592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67998-068F-4CFA-A339-A91725CAFD2B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F7FAB-2689-4F0D-B944-DD96ECF50D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1418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67998-068F-4CFA-A339-A91725CAFD2B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F7FAB-2689-4F0D-B944-DD96ECF50D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2952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67998-068F-4CFA-A339-A91725CAFD2B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F7FAB-2689-4F0D-B944-DD96ECF50D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3929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67998-068F-4CFA-A339-A91725CAFD2B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F7FAB-2689-4F0D-B944-DD96ECF50D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891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67998-068F-4CFA-A339-A91725CAFD2B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F7FAB-2689-4F0D-B944-DD96ECF50D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6457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67998-068F-4CFA-A339-A91725CAFD2B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F7FAB-2689-4F0D-B944-DD96ECF50D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918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67045"/>
          </a:xfrm>
        </p:spPr>
        <p:txBody>
          <a:bodyPr/>
          <a:lstStyle/>
          <a:p>
            <a:r>
              <a:rPr lang="cs-CZ" b="1" dirty="0"/>
              <a:t>Metafora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2356834"/>
            <a:ext cx="9144000" cy="2900966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Při překladu, při uvědomování si významu / sémantiky obrazu čili nepřímého vyjádření, jež máme přeložit, může pomoci jeho rozložení na části:</a:t>
            </a:r>
          </a:p>
          <a:p>
            <a:r>
              <a:rPr lang="cs-CZ" sz="2800" b="1" dirty="0"/>
              <a:t>Tenor</a:t>
            </a:r>
            <a:r>
              <a:rPr lang="cs-CZ" sz="2800" dirty="0"/>
              <a:t>:</a:t>
            </a:r>
            <a:r>
              <a:rPr lang="cs-CZ" sz="2800" b="1" dirty="0"/>
              <a:t> podstata </a:t>
            </a:r>
            <a:r>
              <a:rPr lang="cs-CZ" sz="2800" dirty="0"/>
              <a:t>– </a:t>
            </a:r>
            <a:r>
              <a:rPr lang="cs-CZ" sz="2800" b="1" dirty="0" err="1"/>
              <a:t>Vehicle</a:t>
            </a:r>
            <a:r>
              <a:rPr lang="cs-CZ" sz="2800" dirty="0"/>
              <a:t>: </a:t>
            </a:r>
            <a:r>
              <a:rPr lang="cs-CZ" sz="2800" b="1" dirty="0"/>
              <a:t>nositel, médium – </a:t>
            </a:r>
            <a:r>
              <a:rPr lang="cs-CZ" sz="2800" b="1" dirty="0" err="1"/>
              <a:t>Ground</a:t>
            </a:r>
            <a:r>
              <a:rPr lang="cs-CZ" sz="2800" b="1" dirty="0"/>
              <a:t>: ukotvenost ve skutečnosti či jevu vnější podobnosti mezi podstatou a nositelem.</a:t>
            </a:r>
          </a:p>
          <a:p>
            <a:r>
              <a:rPr lang="cs-CZ" b="1" dirty="0"/>
              <a:t>Vztah mezi podstatou a nositelem daný jeho ukotveností bychom při převodu  </a:t>
            </a:r>
            <a:r>
              <a:rPr lang="cs-CZ" b="1" dirty="0">
                <a:solidFill>
                  <a:srgbClr val="FF0000"/>
                </a:solidFill>
              </a:rPr>
              <a:t>jedinečného, originálního </a:t>
            </a:r>
            <a:r>
              <a:rPr lang="cs-CZ" b="1" dirty="0"/>
              <a:t>nepřímého vyjádření měli „přestylizovat“ v cílovém jazyce co nejpřesněji, tzn. najít v něm </a:t>
            </a:r>
            <a:r>
              <a:rPr lang="cs-CZ" b="1" dirty="0" err="1"/>
              <a:t>nositelský</a:t>
            </a:r>
            <a:r>
              <a:rPr lang="cs-CZ" b="1" dirty="0"/>
              <a:t> výraz (</a:t>
            </a:r>
            <a:r>
              <a:rPr lang="cs-CZ" b="1" i="1" dirty="0" err="1"/>
              <a:t>vehicle</a:t>
            </a:r>
            <a:r>
              <a:rPr lang="cs-CZ" b="1" dirty="0"/>
              <a:t>), který by dokázal ve vztahu k podstatě  (</a:t>
            </a:r>
            <a:r>
              <a:rPr lang="cs-CZ" b="1" i="1" dirty="0"/>
              <a:t>tenor</a:t>
            </a:r>
            <a:r>
              <a:rPr lang="cs-CZ" b="1" dirty="0"/>
              <a:t>) navozovat podobnost co nejpříbuznější té ve výchozím textu. </a:t>
            </a:r>
          </a:p>
          <a:p>
            <a:r>
              <a:rPr lang="cs-CZ" dirty="0"/>
              <a:t>Pojmy „tenor, </a:t>
            </a:r>
            <a:r>
              <a:rPr lang="cs-CZ" dirty="0" err="1"/>
              <a:t>vehicle</a:t>
            </a:r>
            <a:r>
              <a:rPr lang="cs-CZ" dirty="0"/>
              <a:t>, </a:t>
            </a:r>
            <a:r>
              <a:rPr lang="cs-CZ" dirty="0" err="1"/>
              <a:t>ground</a:t>
            </a:r>
            <a:r>
              <a:rPr lang="cs-CZ" dirty="0"/>
              <a:t>“ uvedl do literární teorie britský představitel tzv. nové kritiky, I. A. </a:t>
            </a:r>
            <a:r>
              <a:rPr lang="cs-CZ" dirty="0" err="1"/>
              <a:t>Richards</a:t>
            </a:r>
            <a:r>
              <a:rPr lang="cs-CZ" dirty="0"/>
              <a:t> v práci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Philosophy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Rhetoric</a:t>
            </a:r>
            <a:r>
              <a:rPr lang="cs-CZ" dirty="0"/>
              <a:t> (1936)</a:t>
            </a:r>
          </a:p>
        </p:txBody>
      </p:sp>
    </p:spTree>
    <p:extLst>
      <p:ext uri="{BB962C8B-B14F-4D97-AF65-F5344CB8AC3E}">
        <p14:creationId xmlns:p14="http://schemas.microsoft.com/office/powerpoint/2010/main" val="2613133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CF39F2-FCFF-4D42-BC94-FBA8FEB99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Překlad metafory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217C5E6-B058-4584-BAF5-EB8864105A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Originální metafory: </a:t>
            </a:r>
            <a:r>
              <a:rPr lang="cs-CZ" dirty="0"/>
              <a:t>měli bychom se snažit přeložit originální obraz, zůstat k němu při překladu významově i slovně co nejblíž.</a:t>
            </a:r>
          </a:p>
          <a:p>
            <a:r>
              <a:rPr lang="cs-CZ" b="1" dirty="0"/>
              <a:t>Lexikalizované metafory: </a:t>
            </a:r>
            <a:r>
              <a:rPr lang="cs-CZ" dirty="0"/>
              <a:t>je třeba přeložit co nejpřesněji význam, ale lze použít metaforu obrazově a slovně jinou, lexikalizovanou v cílovém jazyce, potažmo idiom.</a:t>
            </a:r>
          </a:p>
        </p:txBody>
      </p:sp>
    </p:spTree>
    <p:extLst>
      <p:ext uri="{BB962C8B-B14F-4D97-AF65-F5344CB8AC3E}">
        <p14:creationId xmlns:p14="http://schemas.microsoft.com/office/powerpoint/2010/main" val="2209523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Open </a:t>
            </a:r>
            <a:r>
              <a:rPr lang="cs-CZ" dirty="0" err="1"/>
              <a:t>cast</a:t>
            </a:r>
            <a:r>
              <a:rPr lang="cs-CZ" dirty="0"/>
              <a:t> </a:t>
            </a:r>
            <a:r>
              <a:rPr lang="cs-CZ" dirty="0" err="1"/>
              <a:t>mining</a:t>
            </a:r>
            <a:r>
              <a:rPr lang="cs-CZ" dirty="0"/>
              <a:t> </a:t>
            </a:r>
            <a:r>
              <a:rPr lang="cs-CZ" dirty="0" err="1"/>
              <a:t>rapes</a:t>
            </a:r>
            <a:r>
              <a:rPr lang="cs-CZ" dirty="0"/>
              <a:t> </a:t>
            </a:r>
            <a:r>
              <a:rPr lang="cs-CZ" dirty="0" err="1"/>
              <a:t>countryside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Povrchová těžba znásilňuje krajinu</a:t>
            </a:r>
          </a:p>
          <a:p>
            <a:endParaRPr lang="cs-CZ" dirty="0"/>
          </a:p>
          <a:p>
            <a:r>
              <a:rPr lang="cs-CZ" dirty="0"/>
              <a:t>Metafora, spíše lexikalizovaná</a:t>
            </a:r>
          </a:p>
          <a:p>
            <a:r>
              <a:rPr lang="cs-CZ" dirty="0"/>
              <a:t>Nositel – rape / znásilňovat</a:t>
            </a:r>
          </a:p>
          <a:p>
            <a:r>
              <a:rPr lang="cs-CZ" dirty="0"/>
              <a:t>Ukotvenost – ubližovat násilím, pokořovat, sexuálně zneužívat…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3521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aged</a:t>
            </a:r>
            <a:r>
              <a:rPr lang="cs-CZ" dirty="0"/>
              <a:t> man </a:t>
            </a:r>
            <a:r>
              <a:rPr lang="cs-CZ" dirty="0" err="1"/>
              <a:t>is</a:t>
            </a:r>
            <a:r>
              <a:rPr lang="cs-CZ" dirty="0"/>
              <a:t> but a </a:t>
            </a:r>
            <a:r>
              <a:rPr lang="cs-CZ" dirty="0" err="1"/>
              <a:t>paltry</a:t>
            </a:r>
            <a:r>
              <a:rPr lang="cs-CZ" dirty="0"/>
              <a:t> </a:t>
            </a:r>
            <a:r>
              <a:rPr lang="cs-CZ" dirty="0" err="1"/>
              <a:t>thing</a:t>
            </a:r>
            <a:r>
              <a:rPr lang="cs-CZ" dirty="0"/>
              <a:t>,</a:t>
            </a:r>
            <a:br>
              <a:rPr lang="cs-CZ" dirty="0"/>
            </a:br>
            <a:r>
              <a:rPr lang="cs-CZ" dirty="0"/>
              <a:t>A </a:t>
            </a:r>
            <a:r>
              <a:rPr lang="cs-CZ" dirty="0" err="1"/>
              <a:t>tattered</a:t>
            </a:r>
            <a:r>
              <a:rPr lang="cs-CZ" dirty="0"/>
              <a:t> </a:t>
            </a:r>
            <a:r>
              <a:rPr lang="cs-CZ" dirty="0" err="1"/>
              <a:t>coat</a:t>
            </a:r>
            <a:r>
              <a:rPr lang="cs-CZ" dirty="0"/>
              <a:t> </a:t>
            </a:r>
            <a:r>
              <a:rPr lang="cs-CZ" dirty="0" err="1"/>
              <a:t>upon</a:t>
            </a:r>
            <a:r>
              <a:rPr lang="cs-CZ" dirty="0"/>
              <a:t> a </a:t>
            </a:r>
            <a:r>
              <a:rPr lang="cs-CZ" dirty="0" err="1"/>
              <a:t>stick</a:t>
            </a:r>
            <a:r>
              <a:rPr lang="cs-CZ" dirty="0"/>
              <a:t>.</a:t>
            </a:r>
            <a:br>
              <a:rPr lang="cs-CZ" dirty="0"/>
            </a:br>
            <a:r>
              <a:rPr lang="cs-CZ" sz="2200" dirty="0"/>
              <a:t>W. B. </a:t>
            </a:r>
            <a:r>
              <a:rPr lang="cs-CZ" sz="2200" dirty="0" err="1"/>
              <a:t>Yeats</a:t>
            </a:r>
            <a:r>
              <a:rPr lang="cs-CZ" sz="2200" dirty="0"/>
              <a:t>, </a:t>
            </a:r>
            <a:r>
              <a:rPr lang="cs-CZ" sz="2200" dirty="0" err="1"/>
              <a:t>Sailing</a:t>
            </a:r>
            <a:r>
              <a:rPr lang="cs-CZ" sz="2200" dirty="0"/>
              <a:t> to </a:t>
            </a:r>
            <a:r>
              <a:rPr lang="cs-CZ" sz="2200" dirty="0" err="1"/>
              <a:t>Byzantium</a:t>
            </a:r>
            <a:r>
              <a:rPr lang="cs-CZ" sz="2200" dirty="0"/>
              <a:t>, 1928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W. B. </a:t>
            </a:r>
            <a:r>
              <a:rPr lang="cs-CZ" sz="2000" dirty="0" err="1"/>
              <a:t>Yeats</a:t>
            </a:r>
            <a:r>
              <a:rPr lang="cs-CZ" sz="2000" dirty="0"/>
              <a:t>, </a:t>
            </a:r>
            <a:r>
              <a:rPr lang="cs-CZ" sz="2000" i="1" dirty="0"/>
              <a:t>Slova snad pro hudbu</a:t>
            </a:r>
            <a:r>
              <a:rPr lang="cs-CZ" sz="2000" dirty="0"/>
              <a:t>, „Plavba do Byzance“, přel. Jiří Valja, 1961:</a:t>
            </a:r>
          </a:p>
          <a:p>
            <a:pPr marL="0" indent="0">
              <a:buNone/>
            </a:pPr>
            <a:r>
              <a:rPr lang="cs-CZ" sz="2400" dirty="0"/>
              <a:t>Zestárlý muž je zubožené nic,</a:t>
            </a:r>
          </a:p>
          <a:p>
            <a:pPr marL="0" indent="0">
              <a:buNone/>
            </a:pPr>
            <a:r>
              <a:rPr lang="cs-CZ" sz="2400" dirty="0"/>
              <a:t>Na holi strašák, ∕…∕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Podstata (</a:t>
            </a:r>
            <a:r>
              <a:rPr lang="cs-CZ" sz="2000" dirty="0" err="1"/>
              <a:t>an</a:t>
            </a:r>
            <a:r>
              <a:rPr lang="cs-CZ" sz="2000" dirty="0"/>
              <a:t> </a:t>
            </a:r>
            <a:r>
              <a:rPr lang="cs-CZ" sz="2000" dirty="0" err="1"/>
              <a:t>aged</a:t>
            </a:r>
            <a:r>
              <a:rPr lang="cs-CZ" sz="2000" dirty="0"/>
              <a:t> man), </a:t>
            </a:r>
          </a:p>
          <a:p>
            <a:r>
              <a:rPr lang="cs-CZ" sz="2000" dirty="0"/>
              <a:t>Nositel: ubohá věc, strašák; metonymie a metafora (a </a:t>
            </a:r>
            <a:r>
              <a:rPr lang="cs-CZ" sz="2000" dirty="0" err="1"/>
              <a:t>paltry</a:t>
            </a:r>
            <a:r>
              <a:rPr lang="cs-CZ" sz="2000" dirty="0"/>
              <a:t> </a:t>
            </a:r>
            <a:r>
              <a:rPr lang="cs-CZ" sz="2000" dirty="0" err="1"/>
              <a:t>thing</a:t>
            </a:r>
            <a:r>
              <a:rPr lang="cs-CZ" sz="2000" dirty="0"/>
              <a:t>, a </a:t>
            </a:r>
            <a:r>
              <a:rPr lang="cs-CZ" sz="2000" dirty="0" err="1"/>
              <a:t>tattered</a:t>
            </a:r>
            <a:r>
              <a:rPr lang="cs-CZ" sz="2000" dirty="0"/>
              <a:t> </a:t>
            </a:r>
            <a:r>
              <a:rPr lang="cs-CZ" sz="2000" dirty="0" err="1"/>
              <a:t>coat</a:t>
            </a:r>
            <a:r>
              <a:rPr lang="cs-CZ" sz="2000" dirty="0"/>
              <a:t> </a:t>
            </a:r>
            <a:r>
              <a:rPr lang="cs-CZ" sz="2000" dirty="0" err="1"/>
              <a:t>upon</a:t>
            </a:r>
            <a:r>
              <a:rPr lang="cs-CZ" sz="2000" dirty="0"/>
              <a:t> a </a:t>
            </a:r>
            <a:r>
              <a:rPr lang="cs-CZ" sz="2000" dirty="0" err="1"/>
              <a:t>stick</a:t>
            </a:r>
            <a:r>
              <a:rPr lang="cs-CZ" sz="2000" dirty="0"/>
              <a:t>)</a:t>
            </a:r>
          </a:p>
          <a:p>
            <a:r>
              <a:rPr lang="cs-CZ" sz="2000" dirty="0"/>
              <a:t>Ukotvenost: málo lidský, už ne člověk, což zdůvodňuje </a:t>
            </a:r>
            <a:r>
              <a:rPr lang="cs-CZ" sz="2000" dirty="0" err="1"/>
              <a:t>orig</a:t>
            </a:r>
            <a:r>
              <a:rPr lang="cs-CZ" sz="2000" dirty="0"/>
              <a:t>. metonymii (doslova: rozdrbaný kabát na klacku)</a:t>
            </a:r>
          </a:p>
        </p:txBody>
      </p:sp>
    </p:spTree>
    <p:extLst>
      <p:ext uri="{BB962C8B-B14F-4D97-AF65-F5344CB8AC3E}">
        <p14:creationId xmlns:p14="http://schemas.microsoft.com/office/powerpoint/2010/main" val="147418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plot </a:t>
            </a:r>
            <a:r>
              <a:rPr lang="cs-CZ" dirty="0" err="1"/>
              <a:t>is</a:t>
            </a:r>
            <a:r>
              <a:rPr lang="cs-CZ" dirty="0"/>
              <a:t> so </a:t>
            </a:r>
            <a:r>
              <a:rPr lang="cs-CZ" dirty="0" err="1"/>
              <a:t>thick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spoon</a:t>
            </a:r>
            <a:r>
              <a:rPr lang="cs-CZ" dirty="0"/>
              <a:t> </a:t>
            </a:r>
            <a:r>
              <a:rPr lang="cs-CZ" dirty="0" err="1"/>
              <a:t>stands</a:t>
            </a:r>
            <a:r>
              <a:rPr lang="cs-CZ" dirty="0"/>
              <a:t> up in </a:t>
            </a:r>
            <a:r>
              <a:rPr lang="cs-CZ" dirty="0" err="1"/>
              <a:t>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Ta zápletka je tak zahuštěná, že už nejde zamíchat. Ta zápletka je tak hustá, že se v ní vařečka nehne. (Snad funguje ozvláštnění zavedené představy)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 err="1"/>
              <a:t>Orig</a:t>
            </a:r>
            <a:r>
              <a:rPr lang="cs-CZ" dirty="0"/>
              <a:t>. metafora, původně ale lexikalizovaný idiom, zde metaforicky jedinečně ozvláštněný</a:t>
            </a:r>
          </a:p>
          <a:p>
            <a:r>
              <a:rPr lang="cs-CZ" dirty="0"/>
              <a:t>Nositel: (</a:t>
            </a:r>
            <a:r>
              <a:rPr lang="cs-CZ" dirty="0" err="1"/>
              <a:t>It´s</a:t>
            </a:r>
            <a:r>
              <a:rPr lang="cs-CZ" dirty="0"/>
              <a:t> not </a:t>
            </a:r>
            <a:r>
              <a:rPr lang="cs-CZ" dirty="0" err="1"/>
              <a:t>soup</a:t>
            </a:r>
            <a:r>
              <a:rPr lang="cs-CZ" dirty="0"/>
              <a:t>/</a:t>
            </a:r>
            <a:r>
              <a:rPr lang="cs-CZ" dirty="0" err="1"/>
              <a:t>stew</a:t>
            </a:r>
            <a:r>
              <a:rPr lang="cs-CZ" dirty="0"/>
              <a:t> </a:t>
            </a:r>
            <a:r>
              <a:rPr lang="cs-CZ" dirty="0" err="1"/>
              <a:t>until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spoon</a:t>
            </a:r>
            <a:r>
              <a:rPr lang="cs-CZ" dirty="0"/>
              <a:t> </a:t>
            </a:r>
            <a:r>
              <a:rPr lang="cs-CZ" dirty="0" err="1"/>
              <a:t>stands</a:t>
            </a:r>
            <a:r>
              <a:rPr lang="cs-CZ" dirty="0"/>
              <a:t> up in </a:t>
            </a:r>
            <a:r>
              <a:rPr lang="cs-CZ" dirty="0" err="1"/>
              <a:t>it</a:t>
            </a:r>
            <a:r>
              <a:rPr lang="cs-CZ" dirty="0"/>
              <a:t> – V pořádný polívce/</a:t>
            </a:r>
            <a:r>
              <a:rPr lang="cs-CZ" dirty="0" err="1"/>
              <a:t>vomáčce</a:t>
            </a:r>
            <a:r>
              <a:rPr lang="cs-CZ" dirty="0"/>
              <a:t> musí stát lžíce)</a:t>
            </a:r>
          </a:p>
          <a:p>
            <a:r>
              <a:rPr lang="cs-CZ" dirty="0"/>
              <a:t>Ukotvenost:  hutný, plný událostí, zvratů, napětí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8733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I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left</a:t>
            </a:r>
            <a:r>
              <a:rPr lang="cs-CZ" dirty="0"/>
              <a:t> </a:t>
            </a:r>
            <a:r>
              <a:rPr lang="cs-CZ" dirty="0" err="1"/>
              <a:t>dead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fastest</a:t>
            </a:r>
            <a:r>
              <a:rPr lang="cs-CZ" dirty="0"/>
              <a:t> </a:t>
            </a:r>
            <a:r>
              <a:rPr lang="cs-CZ" dirty="0" err="1"/>
              <a:t>wheels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road</a:t>
            </a:r>
            <a:r>
              <a:rPr lang="cs-CZ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Na </a:t>
            </a:r>
            <a:r>
              <a:rPr lang="cs-CZ" dirty="0" err="1"/>
              <a:t>tý</a:t>
            </a:r>
            <a:r>
              <a:rPr lang="cs-CZ" dirty="0"/>
              <a:t> silnici jsem na ty nejrychlejší mašiny neměl páru.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● Zaužívaná (mrtvá) metafora: </a:t>
            </a:r>
            <a:r>
              <a:rPr lang="cs-CZ" dirty="0" err="1"/>
              <a:t>dead</a:t>
            </a:r>
            <a:r>
              <a:rPr lang="cs-CZ" dirty="0"/>
              <a:t>, lexikalizovaná; synekdocha: </a:t>
            </a:r>
            <a:r>
              <a:rPr lang="cs-CZ" dirty="0" err="1"/>
              <a:t>fastest</a:t>
            </a:r>
            <a:r>
              <a:rPr lang="cs-CZ" dirty="0"/>
              <a:t> </a:t>
            </a:r>
            <a:r>
              <a:rPr lang="cs-CZ" dirty="0" err="1"/>
              <a:t>wheels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● Podstata: I (já)</a:t>
            </a:r>
          </a:p>
          <a:p>
            <a:pPr marL="0" indent="0">
              <a:buNone/>
            </a:pPr>
            <a:r>
              <a:rPr lang="cs-CZ" dirty="0"/>
              <a:t>● Nositel: </a:t>
            </a:r>
            <a:r>
              <a:rPr lang="cs-CZ" dirty="0" err="1"/>
              <a:t>dead</a:t>
            </a:r>
            <a:r>
              <a:rPr lang="cs-CZ" dirty="0"/>
              <a:t> /mrtvý (bez páry); </a:t>
            </a:r>
            <a:r>
              <a:rPr lang="cs-CZ" dirty="0" err="1"/>
              <a:t>fastest</a:t>
            </a:r>
            <a:r>
              <a:rPr lang="cs-CZ" dirty="0"/>
              <a:t> </a:t>
            </a:r>
            <a:r>
              <a:rPr lang="cs-CZ" dirty="0" err="1"/>
              <a:t>wheels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● Ukotvenost: nemoct se pohybovat (nemoct se pohybovat stejně rychle)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8877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After</a:t>
            </a:r>
            <a:r>
              <a:rPr lang="cs-CZ" dirty="0"/>
              <a:t> a </a:t>
            </a:r>
            <a:r>
              <a:rPr lang="cs-CZ" dirty="0" err="1"/>
              <a:t>somewhat</a:t>
            </a:r>
            <a:r>
              <a:rPr lang="cs-CZ" dirty="0"/>
              <a:t> leaden </a:t>
            </a:r>
            <a:r>
              <a:rPr lang="cs-CZ" dirty="0" err="1"/>
              <a:t>opening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play´s</a:t>
            </a:r>
            <a:r>
              <a:rPr lang="cs-CZ" dirty="0"/>
              <a:t> fluid plot </a:t>
            </a:r>
            <a:r>
              <a:rPr lang="cs-CZ" dirty="0" err="1"/>
              <a:t>captivated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audience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Po trochu nudném začátku se hra rychle rozběhla a upoutala diváky. / Po trochu </a:t>
            </a:r>
            <a:r>
              <a:rPr lang="cs-CZ" dirty="0">
                <a:solidFill>
                  <a:srgbClr val="FF0000"/>
                </a:solidFill>
              </a:rPr>
              <a:t>prkenném</a:t>
            </a:r>
            <a:r>
              <a:rPr lang="cs-CZ" dirty="0"/>
              <a:t> začátku se hra odlehčila a diváky strhla. / Po trochu nezáživném začátku se hra </a:t>
            </a:r>
            <a:r>
              <a:rPr lang="cs-CZ" dirty="0">
                <a:solidFill>
                  <a:srgbClr val="FF0000"/>
                </a:solidFill>
              </a:rPr>
              <a:t>vybarvila</a:t>
            </a:r>
            <a:r>
              <a:rPr lang="cs-CZ" dirty="0"/>
              <a:t> a diváky strhla.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Metafory, lexikalizované: leaden / olověný; nudný, nezáživný (prkenný); fluid / tekutý; lehký, graciézní; proměnlivý (barvitý)</a:t>
            </a:r>
          </a:p>
          <a:p>
            <a:r>
              <a:rPr lang="cs-CZ" dirty="0"/>
              <a:t>Nositel: leaden; fluid</a:t>
            </a:r>
          </a:p>
          <a:p>
            <a:r>
              <a:rPr lang="cs-CZ" dirty="0"/>
              <a:t>Ukotvenost: neohrabaný, nic neříkající, nudný; plynule se odvíjející nebo proměnlivý</a:t>
            </a:r>
          </a:p>
        </p:txBody>
      </p:sp>
    </p:spTree>
    <p:extLst>
      <p:ext uri="{BB962C8B-B14F-4D97-AF65-F5344CB8AC3E}">
        <p14:creationId xmlns:p14="http://schemas.microsoft.com/office/powerpoint/2010/main" val="4280057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16573"/>
            <a:ext cx="10515600" cy="1325563"/>
          </a:xfrm>
        </p:spPr>
        <p:txBody>
          <a:bodyPr/>
          <a:lstStyle/>
          <a:p>
            <a:r>
              <a:rPr lang="cs-CZ" dirty="0"/>
              <a:t>Poetická funkce metafory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Poetickou </a:t>
            </a:r>
            <a:r>
              <a:rPr lang="cs-CZ"/>
              <a:t>či estetickou </a:t>
            </a:r>
            <a:r>
              <a:rPr lang="cs-CZ" dirty="0"/>
              <a:t>funkcí rozumíme jednu z funkcí jazykového sdělení (nebo textu v širokém smyslu) – přitahovat </a:t>
            </a:r>
            <a:r>
              <a:rPr lang="cs-CZ" i="1" dirty="0"/>
              <a:t>emociální, </a:t>
            </a:r>
            <a:r>
              <a:rPr lang="cs-CZ" dirty="0"/>
              <a:t>ale zároveň i </a:t>
            </a:r>
            <a:r>
              <a:rPr lang="cs-CZ" i="1" dirty="0"/>
              <a:t>intelektuální </a:t>
            </a:r>
            <a:r>
              <a:rPr lang="cs-CZ" dirty="0"/>
              <a:t>pozornost čtenáře k jazyku samému</a:t>
            </a:r>
          </a:p>
          <a:p>
            <a:r>
              <a:rPr lang="cs-CZ" dirty="0"/>
              <a:t>Uplatňuje se dominantně v krásné literatuře, jejíž primární role není přímá komunikace, ale vytváření obrazů pomocí jazyka, tzn. různých druhů nepřímých sdělení, při jejichž vnímání zapojujeme představivost a myšlení a zároveň je prociťujeme </a:t>
            </a:r>
            <a:r>
              <a:rPr lang="cs-CZ" i="1" dirty="0"/>
              <a:t>esteticky</a:t>
            </a:r>
            <a:r>
              <a:rPr lang="cs-CZ" dirty="0"/>
              <a:t>. (viz. Romantismus a modernismus – </a:t>
            </a:r>
            <a:r>
              <a:rPr lang="cs-CZ" dirty="0" err="1"/>
              <a:t>Yeats</a:t>
            </a:r>
            <a:r>
              <a:rPr lang="cs-CZ" dirty="0"/>
              <a:t> a </a:t>
            </a:r>
            <a:r>
              <a:rPr lang="cs-CZ" dirty="0" err="1"/>
              <a:t>Stevens</a:t>
            </a:r>
            <a:r>
              <a:rPr lang="cs-CZ" dirty="0"/>
              <a:t> – in úryvek z </a:t>
            </a:r>
            <a:r>
              <a:rPr lang="cs-CZ" i="1" dirty="0" err="1"/>
              <a:t>Ways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Reading</a:t>
            </a:r>
            <a:r>
              <a:rPr lang="cs-CZ" dirty="0"/>
              <a:t>) </a:t>
            </a:r>
          </a:p>
          <a:p>
            <a:r>
              <a:rPr lang="cs-CZ" dirty="0"/>
              <a:t>Poetická funkce je jednou z šesti funkcí řeči rozlišovaných Romanem Jacobsonem (a dalšími teoretiky, kteří z něho čerpají): referenční, expresivní, konativní, fatická, metajazyková, poetická. </a:t>
            </a:r>
            <a:r>
              <a:rPr lang="cs-CZ" dirty="0" err="1"/>
              <a:t>Srv</a:t>
            </a:r>
            <a:r>
              <a:rPr lang="cs-CZ" dirty="0"/>
              <a:t>. Roman Jacobson, Lingvistika a poetika in R. Jacobson, </a:t>
            </a:r>
            <a:r>
              <a:rPr lang="cs-CZ" i="1" dirty="0"/>
              <a:t>Poetická funkce</a:t>
            </a:r>
            <a:r>
              <a:rPr lang="cs-CZ" dirty="0"/>
              <a:t>, 1995. Také https://monoskop.org/images/2/29/Jakobson_Roman_1960_1995_Lingvistika_a_poetika.pdf</a:t>
            </a:r>
          </a:p>
        </p:txBody>
      </p:sp>
    </p:spTree>
    <p:extLst>
      <p:ext uri="{BB962C8B-B14F-4D97-AF65-F5344CB8AC3E}">
        <p14:creationId xmlns:p14="http://schemas.microsoft.com/office/powerpoint/2010/main" val="6708704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756</Words>
  <Application>Microsoft Office PowerPoint</Application>
  <PresentationFormat>Širokoúhlá obrazovka</PresentationFormat>
  <Paragraphs>47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Metafora</vt:lpstr>
      <vt:lpstr>Překlad metafory</vt:lpstr>
      <vt:lpstr>Open cast mining rapes countryside</vt:lpstr>
      <vt:lpstr>An aged man is but a paltry thing, A tattered coat upon a stick. W. B. Yeats, Sailing to Byzantium, 1928</vt:lpstr>
      <vt:lpstr>The plot is so thick the spoon stands up in it</vt:lpstr>
      <vt:lpstr>I was left dead by the fastest wheels on the road.</vt:lpstr>
      <vt:lpstr>After a somewhat leaden opening, the play´s fluid plot captivated the audience</vt:lpstr>
      <vt:lpstr>Poetická funkce metafory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Metafora</dc:title>
  <dc:creator>Eva Kalivodová</dc:creator>
  <cp:lastModifiedBy>Kalivodová, Eva</cp:lastModifiedBy>
  <cp:revision>23</cp:revision>
  <dcterms:created xsi:type="dcterms:W3CDTF">2016-12-06T09:37:28Z</dcterms:created>
  <dcterms:modified xsi:type="dcterms:W3CDTF">2021-12-14T17:21:17Z</dcterms:modified>
</cp:coreProperties>
</file>