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9" r:id="rId4"/>
    <p:sldId id="263" r:id="rId5"/>
    <p:sldId id="260" r:id="rId6"/>
    <p:sldId id="264" r:id="rId7"/>
    <p:sldId id="265"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792" autoAdjust="0"/>
  </p:normalViewPr>
  <p:slideViewPr>
    <p:cSldViewPr snapToGrid="0">
      <p:cViewPr varScale="1">
        <p:scale>
          <a:sx n="64" d="100"/>
          <a:sy n="64" d="100"/>
        </p:scale>
        <p:origin x="74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6D340B-2376-4D66-967F-B475FE0B0A13}" type="datetimeFigureOut">
              <a:rPr lang="es-ES" smtClean="0"/>
              <a:t>18/04/2021</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EF5A14-F972-4727-B987-A2A90F17AD81}" type="slidenum">
              <a:rPr lang="es-ES" smtClean="0"/>
              <a:t>‹Nº›</a:t>
            </a:fld>
            <a:endParaRPr lang="es-ES"/>
          </a:p>
        </p:txBody>
      </p:sp>
    </p:spTree>
    <p:extLst>
      <p:ext uri="{BB962C8B-B14F-4D97-AF65-F5344CB8AC3E}">
        <p14:creationId xmlns:p14="http://schemas.microsoft.com/office/powerpoint/2010/main" val="1786578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In the year 2020, we saw a start of pandemic Covid-19 taking over European Union, becoming a colossal challenge for us since the Spanish flu in 1918 in department of health affairs. As a united union of 27 member states, we all were left weak with less time to accumulate unified actions to fight against it, making our strategies fragmented, leaving our valuable citizens to face the brunt of the new pandemic. Addressing the </a:t>
            </a:r>
            <a:r>
              <a:rPr lang="en-US" dirty="0" err="1"/>
              <a:t>honourable</a:t>
            </a:r>
            <a:r>
              <a:rPr lang="en-US" dirty="0"/>
              <a:t> European Commission and ministers of our fellow member states on the covid crisis, we would like to discuss the potential mutual efforts in order to save us from the devastating crisis which we all are currently experiencing or might again in future. Despite our regular efforts together, we have failed to conquer these crisis and save our citizens from facing its burden. We equally acknowledge our fellow member states facing similar crisis and hence, today we would like propose some policies keeping in mind the previous discussions by our fellow member states. Nonetheless, learning with our experiences, we aim at cooperating with our fellow member states in order to build a reliable and plausible framework to strengthen and unify our future actions to prevent our citizens being caused any pain and become better prepared for any future health crises. </a:t>
            </a:r>
            <a:endParaRPr lang="es-ES" dirty="0"/>
          </a:p>
        </p:txBody>
      </p:sp>
      <p:sp>
        <p:nvSpPr>
          <p:cNvPr id="4" name="Marcador de número de diapositiva 3"/>
          <p:cNvSpPr>
            <a:spLocks noGrp="1"/>
          </p:cNvSpPr>
          <p:nvPr>
            <p:ph type="sldNum" sz="quarter" idx="5"/>
          </p:nvPr>
        </p:nvSpPr>
        <p:spPr/>
        <p:txBody>
          <a:bodyPr/>
          <a:lstStyle/>
          <a:p>
            <a:fld id="{3BEF5A14-F972-4727-B987-A2A90F17AD81}" type="slidenum">
              <a:rPr lang="es-ES" smtClean="0"/>
              <a:t>2</a:t>
            </a:fld>
            <a:endParaRPr lang="es-ES"/>
          </a:p>
        </p:txBody>
      </p:sp>
    </p:spTree>
    <p:extLst>
      <p:ext uri="{BB962C8B-B14F-4D97-AF65-F5344CB8AC3E}">
        <p14:creationId xmlns:p14="http://schemas.microsoft.com/office/powerpoint/2010/main" val="1733589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1A0A802-0638-4603-B8A9-994E4CB04C6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F6AF04AA-62A1-4FA5-938B-08A1E682D5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EDAE4B4E-AE46-4189-9D14-115500144B98}"/>
              </a:ext>
            </a:extLst>
          </p:cNvPr>
          <p:cNvSpPr>
            <a:spLocks noGrp="1"/>
          </p:cNvSpPr>
          <p:nvPr>
            <p:ph type="dt" sz="half" idx="10"/>
          </p:nvPr>
        </p:nvSpPr>
        <p:spPr/>
        <p:txBody>
          <a:bodyPr/>
          <a:lstStyle/>
          <a:p>
            <a:fld id="{654EF049-AB6E-4B03-B1A8-AB15133E4720}" type="datetimeFigureOut">
              <a:rPr lang="es-ES" smtClean="0"/>
              <a:t>18/04/2021</a:t>
            </a:fld>
            <a:endParaRPr lang="es-ES"/>
          </a:p>
        </p:txBody>
      </p:sp>
      <p:sp>
        <p:nvSpPr>
          <p:cNvPr id="5" name="Marcador de pie de página 4">
            <a:extLst>
              <a:ext uri="{FF2B5EF4-FFF2-40B4-BE49-F238E27FC236}">
                <a16:creationId xmlns:a16="http://schemas.microsoft.com/office/drawing/2014/main" id="{09CE5FE6-D13C-4D37-AB4C-D1A8167CAEE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E0CEC64-8C0F-4C60-947F-2BD4F94F7A33}"/>
              </a:ext>
            </a:extLst>
          </p:cNvPr>
          <p:cNvSpPr>
            <a:spLocks noGrp="1"/>
          </p:cNvSpPr>
          <p:nvPr>
            <p:ph type="sldNum" sz="quarter" idx="12"/>
          </p:nvPr>
        </p:nvSpPr>
        <p:spPr/>
        <p:txBody>
          <a:bodyPr/>
          <a:lstStyle/>
          <a:p>
            <a:fld id="{98CC4AAF-4A95-4914-966D-5A93EF395F8D}" type="slidenum">
              <a:rPr lang="es-ES" smtClean="0"/>
              <a:t>‹Nº›</a:t>
            </a:fld>
            <a:endParaRPr lang="es-ES"/>
          </a:p>
        </p:txBody>
      </p:sp>
    </p:spTree>
    <p:extLst>
      <p:ext uri="{BB962C8B-B14F-4D97-AF65-F5344CB8AC3E}">
        <p14:creationId xmlns:p14="http://schemas.microsoft.com/office/powerpoint/2010/main" val="2908530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60FA40-27B8-450C-B954-601155A6E26C}"/>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3C7E4AC4-6592-4873-8CEE-00A7E6AFC07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179DC331-B996-4DE4-9792-F6FA88898B43}"/>
              </a:ext>
            </a:extLst>
          </p:cNvPr>
          <p:cNvSpPr>
            <a:spLocks noGrp="1"/>
          </p:cNvSpPr>
          <p:nvPr>
            <p:ph type="dt" sz="half" idx="10"/>
          </p:nvPr>
        </p:nvSpPr>
        <p:spPr/>
        <p:txBody>
          <a:bodyPr/>
          <a:lstStyle/>
          <a:p>
            <a:fld id="{654EF049-AB6E-4B03-B1A8-AB15133E4720}" type="datetimeFigureOut">
              <a:rPr lang="es-ES" smtClean="0"/>
              <a:t>18/04/2021</a:t>
            </a:fld>
            <a:endParaRPr lang="es-ES"/>
          </a:p>
        </p:txBody>
      </p:sp>
      <p:sp>
        <p:nvSpPr>
          <p:cNvPr id="5" name="Marcador de pie de página 4">
            <a:extLst>
              <a:ext uri="{FF2B5EF4-FFF2-40B4-BE49-F238E27FC236}">
                <a16:creationId xmlns:a16="http://schemas.microsoft.com/office/drawing/2014/main" id="{549C9495-E157-455A-B68D-C27B802985C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3118236-47AB-491F-BB0A-512120E06B19}"/>
              </a:ext>
            </a:extLst>
          </p:cNvPr>
          <p:cNvSpPr>
            <a:spLocks noGrp="1"/>
          </p:cNvSpPr>
          <p:nvPr>
            <p:ph type="sldNum" sz="quarter" idx="12"/>
          </p:nvPr>
        </p:nvSpPr>
        <p:spPr/>
        <p:txBody>
          <a:bodyPr/>
          <a:lstStyle/>
          <a:p>
            <a:fld id="{98CC4AAF-4A95-4914-966D-5A93EF395F8D}" type="slidenum">
              <a:rPr lang="es-ES" smtClean="0"/>
              <a:t>‹Nº›</a:t>
            </a:fld>
            <a:endParaRPr lang="es-ES"/>
          </a:p>
        </p:txBody>
      </p:sp>
    </p:spTree>
    <p:extLst>
      <p:ext uri="{BB962C8B-B14F-4D97-AF65-F5344CB8AC3E}">
        <p14:creationId xmlns:p14="http://schemas.microsoft.com/office/powerpoint/2010/main" val="1277481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2CC51F8-D4A8-4082-8969-5CB432FA254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11EE1B04-EBF9-4681-8DDD-824823F80B2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27A083FF-42CB-4F16-B472-1503FC1F32F5}"/>
              </a:ext>
            </a:extLst>
          </p:cNvPr>
          <p:cNvSpPr>
            <a:spLocks noGrp="1"/>
          </p:cNvSpPr>
          <p:nvPr>
            <p:ph type="dt" sz="half" idx="10"/>
          </p:nvPr>
        </p:nvSpPr>
        <p:spPr/>
        <p:txBody>
          <a:bodyPr/>
          <a:lstStyle/>
          <a:p>
            <a:fld id="{654EF049-AB6E-4B03-B1A8-AB15133E4720}" type="datetimeFigureOut">
              <a:rPr lang="es-ES" smtClean="0"/>
              <a:t>18/04/2021</a:t>
            </a:fld>
            <a:endParaRPr lang="es-ES"/>
          </a:p>
        </p:txBody>
      </p:sp>
      <p:sp>
        <p:nvSpPr>
          <p:cNvPr id="5" name="Marcador de pie de página 4">
            <a:extLst>
              <a:ext uri="{FF2B5EF4-FFF2-40B4-BE49-F238E27FC236}">
                <a16:creationId xmlns:a16="http://schemas.microsoft.com/office/drawing/2014/main" id="{D97E7937-4E63-41E8-B145-B73586623AC6}"/>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29151AC-0A93-47F2-82F7-7FAFB9FB565B}"/>
              </a:ext>
            </a:extLst>
          </p:cNvPr>
          <p:cNvSpPr>
            <a:spLocks noGrp="1"/>
          </p:cNvSpPr>
          <p:nvPr>
            <p:ph type="sldNum" sz="quarter" idx="12"/>
          </p:nvPr>
        </p:nvSpPr>
        <p:spPr/>
        <p:txBody>
          <a:bodyPr/>
          <a:lstStyle/>
          <a:p>
            <a:fld id="{98CC4AAF-4A95-4914-966D-5A93EF395F8D}" type="slidenum">
              <a:rPr lang="es-ES" smtClean="0"/>
              <a:t>‹Nº›</a:t>
            </a:fld>
            <a:endParaRPr lang="es-ES"/>
          </a:p>
        </p:txBody>
      </p:sp>
    </p:spTree>
    <p:extLst>
      <p:ext uri="{BB962C8B-B14F-4D97-AF65-F5344CB8AC3E}">
        <p14:creationId xmlns:p14="http://schemas.microsoft.com/office/powerpoint/2010/main" val="3904823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7DF6E0-F1C9-4C5B-A881-EAD3D131B476}"/>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CFAC3744-E11E-4608-ACD2-ED68EC865D5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609CE5E8-A426-4E29-9E9A-F0F0EBE8BB7D}"/>
              </a:ext>
            </a:extLst>
          </p:cNvPr>
          <p:cNvSpPr>
            <a:spLocks noGrp="1"/>
          </p:cNvSpPr>
          <p:nvPr>
            <p:ph type="dt" sz="half" idx="10"/>
          </p:nvPr>
        </p:nvSpPr>
        <p:spPr/>
        <p:txBody>
          <a:bodyPr/>
          <a:lstStyle/>
          <a:p>
            <a:fld id="{654EF049-AB6E-4B03-B1A8-AB15133E4720}" type="datetimeFigureOut">
              <a:rPr lang="es-ES" smtClean="0"/>
              <a:t>18/04/2021</a:t>
            </a:fld>
            <a:endParaRPr lang="es-ES"/>
          </a:p>
        </p:txBody>
      </p:sp>
      <p:sp>
        <p:nvSpPr>
          <p:cNvPr id="5" name="Marcador de pie de página 4">
            <a:extLst>
              <a:ext uri="{FF2B5EF4-FFF2-40B4-BE49-F238E27FC236}">
                <a16:creationId xmlns:a16="http://schemas.microsoft.com/office/drawing/2014/main" id="{6B96E109-E4E5-4784-98A2-EBECB054EE8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9BC7EF45-7C6B-497C-A797-093515350478}"/>
              </a:ext>
            </a:extLst>
          </p:cNvPr>
          <p:cNvSpPr>
            <a:spLocks noGrp="1"/>
          </p:cNvSpPr>
          <p:nvPr>
            <p:ph type="sldNum" sz="quarter" idx="12"/>
          </p:nvPr>
        </p:nvSpPr>
        <p:spPr/>
        <p:txBody>
          <a:bodyPr/>
          <a:lstStyle/>
          <a:p>
            <a:fld id="{98CC4AAF-4A95-4914-966D-5A93EF395F8D}" type="slidenum">
              <a:rPr lang="es-ES" smtClean="0"/>
              <a:t>‹Nº›</a:t>
            </a:fld>
            <a:endParaRPr lang="es-ES"/>
          </a:p>
        </p:txBody>
      </p:sp>
    </p:spTree>
    <p:extLst>
      <p:ext uri="{BB962C8B-B14F-4D97-AF65-F5344CB8AC3E}">
        <p14:creationId xmlns:p14="http://schemas.microsoft.com/office/powerpoint/2010/main" val="3505111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DDFB4F-9074-4779-84B2-13E2EF810E4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7ECA40E0-EF23-4B70-A49B-A824EB06CE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43A8807F-3882-4C35-B194-36B3C5C811F8}"/>
              </a:ext>
            </a:extLst>
          </p:cNvPr>
          <p:cNvSpPr>
            <a:spLocks noGrp="1"/>
          </p:cNvSpPr>
          <p:nvPr>
            <p:ph type="dt" sz="half" idx="10"/>
          </p:nvPr>
        </p:nvSpPr>
        <p:spPr/>
        <p:txBody>
          <a:bodyPr/>
          <a:lstStyle/>
          <a:p>
            <a:fld id="{654EF049-AB6E-4B03-B1A8-AB15133E4720}" type="datetimeFigureOut">
              <a:rPr lang="es-ES" smtClean="0"/>
              <a:t>18/04/2021</a:t>
            </a:fld>
            <a:endParaRPr lang="es-ES"/>
          </a:p>
        </p:txBody>
      </p:sp>
      <p:sp>
        <p:nvSpPr>
          <p:cNvPr id="5" name="Marcador de pie de página 4">
            <a:extLst>
              <a:ext uri="{FF2B5EF4-FFF2-40B4-BE49-F238E27FC236}">
                <a16:creationId xmlns:a16="http://schemas.microsoft.com/office/drawing/2014/main" id="{C4A03AF5-3072-4F54-97E5-5B9BE13CB32B}"/>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BDB5EFCA-43F6-4C92-91AC-398AF75F737A}"/>
              </a:ext>
            </a:extLst>
          </p:cNvPr>
          <p:cNvSpPr>
            <a:spLocks noGrp="1"/>
          </p:cNvSpPr>
          <p:nvPr>
            <p:ph type="sldNum" sz="quarter" idx="12"/>
          </p:nvPr>
        </p:nvSpPr>
        <p:spPr/>
        <p:txBody>
          <a:bodyPr/>
          <a:lstStyle/>
          <a:p>
            <a:fld id="{98CC4AAF-4A95-4914-966D-5A93EF395F8D}" type="slidenum">
              <a:rPr lang="es-ES" smtClean="0"/>
              <a:t>‹Nº›</a:t>
            </a:fld>
            <a:endParaRPr lang="es-ES"/>
          </a:p>
        </p:txBody>
      </p:sp>
    </p:spTree>
    <p:extLst>
      <p:ext uri="{BB962C8B-B14F-4D97-AF65-F5344CB8AC3E}">
        <p14:creationId xmlns:p14="http://schemas.microsoft.com/office/powerpoint/2010/main" val="3434501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2FD87C-567D-481B-A77F-0306C7DA72EE}"/>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1B2E93A1-A8F8-4B02-AD5D-BFF64792C6F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E0196EE0-165E-46ED-B533-91F99DC6E483}"/>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3589B6FB-FE22-4607-902E-4A57C8673E6D}"/>
              </a:ext>
            </a:extLst>
          </p:cNvPr>
          <p:cNvSpPr>
            <a:spLocks noGrp="1"/>
          </p:cNvSpPr>
          <p:nvPr>
            <p:ph type="dt" sz="half" idx="10"/>
          </p:nvPr>
        </p:nvSpPr>
        <p:spPr/>
        <p:txBody>
          <a:bodyPr/>
          <a:lstStyle/>
          <a:p>
            <a:fld id="{654EF049-AB6E-4B03-B1A8-AB15133E4720}" type="datetimeFigureOut">
              <a:rPr lang="es-ES" smtClean="0"/>
              <a:t>18/04/2021</a:t>
            </a:fld>
            <a:endParaRPr lang="es-ES"/>
          </a:p>
        </p:txBody>
      </p:sp>
      <p:sp>
        <p:nvSpPr>
          <p:cNvPr id="6" name="Marcador de pie de página 5">
            <a:extLst>
              <a:ext uri="{FF2B5EF4-FFF2-40B4-BE49-F238E27FC236}">
                <a16:creationId xmlns:a16="http://schemas.microsoft.com/office/drawing/2014/main" id="{663D833D-B7D2-427E-9B6F-34339348F832}"/>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B085B103-515B-4968-821D-B7F66C438869}"/>
              </a:ext>
            </a:extLst>
          </p:cNvPr>
          <p:cNvSpPr>
            <a:spLocks noGrp="1"/>
          </p:cNvSpPr>
          <p:nvPr>
            <p:ph type="sldNum" sz="quarter" idx="12"/>
          </p:nvPr>
        </p:nvSpPr>
        <p:spPr/>
        <p:txBody>
          <a:bodyPr/>
          <a:lstStyle/>
          <a:p>
            <a:fld id="{98CC4AAF-4A95-4914-966D-5A93EF395F8D}" type="slidenum">
              <a:rPr lang="es-ES" smtClean="0"/>
              <a:t>‹Nº›</a:t>
            </a:fld>
            <a:endParaRPr lang="es-ES"/>
          </a:p>
        </p:txBody>
      </p:sp>
    </p:spTree>
    <p:extLst>
      <p:ext uri="{BB962C8B-B14F-4D97-AF65-F5344CB8AC3E}">
        <p14:creationId xmlns:p14="http://schemas.microsoft.com/office/powerpoint/2010/main" val="3209095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7A9B68-9A12-493E-97CC-736C4AA4A924}"/>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4A64ED3C-25EA-4D7D-B5E9-85C13F6FCD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C14AC9E-4884-43E5-8A4E-78995F706FB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5C49D645-77BB-403F-B145-D0B9321A12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6185E1C-CB3F-41E5-969C-49425A46590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CBDF49E7-BF7B-4FF2-91E4-A53EF0E93D11}"/>
              </a:ext>
            </a:extLst>
          </p:cNvPr>
          <p:cNvSpPr>
            <a:spLocks noGrp="1"/>
          </p:cNvSpPr>
          <p:nvPr>
            <p:ph type="dt" sz="half" idx="10"/>
          </p:nvPr>
        </p:nvSpPr>
        <p:spPr/>
        <p:txBody>
          <a:bodyPr/>
          <a:lstStyle/>
          <a:p>
            <a:fld id="{654EF049-AB6E-4B03-B1A8-AB15133E4720}" type="datetimeFigureOut">
              <a:rPr lang="es-ES" smtClean="0"/>
              <a:t>18/04/2021</a:t>
            </a:fld>
            <a:endParaRPr lang="es-ES"/>
          </a:p>
        </p:txBody>
      </p:sp>
      <p:sp>
        <p:nvSpPr>
          <p:cNvPr id="8" name="Marcador de pie de página 7">
            <a:extLst>
              <a:ext uri="{FF2B5EF4-FFF2-40B4-BE49-F238E27FC236}">
                <a16:creationId xmlns:a16="http://schemas.microsoft.com/office/drawing/2014/main" id="{4C1FBE69-A930-446B-A3F4-E988FA522607}"/>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0D63AB33-E38F-4310-9CE9-AC81F94E21D5}"/>
              </a:ext>
            </a:extLst>
          </p:cNvPr>
          <p:cNvSpPr>
            <a:spLocks noGrp="1"/>
          </p:cNvSpPr>
          <p:nvPr>
            <p:ph type="sldNum" sz="quarter" idx="12"/>
          </p:nvPr>
        </p:nvSpPr>
        <p:spPr/>
        <p:txBody>
          <a:bodyPr/>
          <a:lstStyle/>
          <a:p>
            <a:fld id="{98CC4AAF-4A95-4914-966D-5A93EF395F8D}" type="slidenum">
              <a:rPr lang="es-ES" smtClean="0"/>
              <a:t>‹Nº›</a:t>
            </a:fld>
            <a:endParaRPr lang="es-ES"/>
          </a:p>
        </p:txBody>
      </p:sp>
    </p:spTree>
    <p:extLst>
      <p:ext uri="{BB962C8B-B14F-4D97-AF65-F5344CB8AC3E}">
        <p14:creationId xmlns:p14="http://schemas.microsoft.com/office/powerpoint/2010/main" val="3973883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501856-7C99-4880-9DA8-296894337764}"/>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65FF8465-3CCC-4188-8A1B-FEF289277454}"/>
              </a:ext>
            </a:extLst>
          </p:cNvPr>
          <p:cNvSpPr>
            <a:spLocks noGrp="1"/>
          </p:cNvSpPr>
          <p:nvPr>
            <p:ph type="dt" sz="half" idx="10"/>
          </p:nvPr>
        </p:nvSpPr>
        <p:spPr/>
        <p:txBody>
          <a:bodyPr/>
          <a:lstStyle/>
          <a:p>
            <a:fld id="{654EF049-AB6E-4B03-B1A8-AB15133E4720}" type="datetimeFigureOut">
              <a:rPr lang="es-ES" smtClean="0"/>
              <a:t>18/04/2021</a:t>
            </a:fld>
            <a:endParaRPr lang="es-ES"/>
          </a:p>
        </p:txBody>
      </p:sp>
      <p:sp>
        <p:nvSpPr>
          <p:cNvPr id="4" name="Marcador de pie de página 3">
            <a:extLst>
              <a:ext uri="{FF2B5EF4-FFF2-40B4-BE49-F238E27FC236}">
                <a16:creationId xmlns:a16="http://schemas.microsoft.com/office/drawing/2014/main" id="{F913C9EC-8470-47B2-9CED-4FB94FD35792}"/>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5721D969-B966-4293-B44B-C76159515961}"/>
              </a:ext>
            </a:extLst>
          </p:cNvPr>
          <p:cNvSpPr>
            <a:spLocks noGrp="1"/>
          </p:cNvSpPr>
          <p:nvPr>
            <p:ph type="sldNum" sz="quarter" idx="12"/>
          </p:nvPr>
        </p:nvSpPr>
        <p:spPr/>
        <p:txBody>
          <a:bodyPr/>
          <a:lstStyle/>
          <a:p>
            <a:fld id="{98CC4AAF-4A95-4914-966D-5A93EF395F8D}" type="slidenum">
              <a:rPr lang="es-ES" smtClean="0"/>
              <a:t>‹Nº›</a:t>
            </a:fld>
            <a:endParaRPr lang="es-ES"/>
          </a:p>
        </p:txBody>
      </p:sp>
    </p:spTree>
    <p:extLst>
      <p:ext uri="{BB962C8B-B14F-4D97-AF65-F5344CB8AC3E}">
        <p14:creationId xmlns:p14="http://schemas.microsoft.com/office/powerpoint/2010/main" val="1224256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3FCB929-B666-4C70-A33D-915E66F7BB59}"/>
              </a:ext>
            </a:extLst>
          </p:cNvPr>
          <p:cNvSpPr>
            <a:spLocks noGrp="1"/>
          </p:cNvSpPr>
          <p:nvPr>
            <p:ph type="dt" sz="half" idx="10"/>
          </p:nvPr>
        </p:nvSpPr>
        <p:spPr/>
        <p:txBody>
          <a:bodyPr/>
          <a:lstStyle/>
          <a:p>
            <a:fld id="{654EF049-AB6E-4B03-B1A8-AB15133E4720}" type="datetimeFigureOut">
              <a:rPr lang="es-ES" smtClean="0"/>
              <a:t>18/04/2021</a:t>
            </a:fld>
            <a:endParaRPr lang="es-ES"/>
          </a:p>
        </p:txBody>
      </p:sp>
      <p:sp>
        <p:nvSpPr>
          <p:cNvPr id="3" name="Marcador de pie de página 2">
            <a:extLst>
              <a:ext uri="{FF2B5EF4-FFF2-40B4-BE49-F238E27FC236}">
                <a16:creationId xmlns:a16="http://schemas.microsoft.com/office/drawing/2014/main" id="{5353CC92-E689-46D0-A1DA-B1562E8A64CB}"/>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BC1A77A7-2C26-4538-B57D-633416CBF5C3}"/>
              </a:ext>
            </a:extLst>
          </p:cNvPr>
          <p:cNvSpPr>
            <a:spLocks noGrp="1"/>
          </p:cNvSpPr>
          <p:nvPr>
            <p:ph type="sldNum" sz="quarter" idx="12"/>
          </p:nvPr>
        </p:nvSpPr>
        <p:spPr/>
        <p:txBody>
          <a:bodyPr/>
          <a:lstStyle/>
          <a:p>
            <a:fld id="{98CC4AAF-4A95-4914-966D-5A93EF395F8D}" type="slidenum">
              <a:rPr lang="es-ES" smtClean="0"/>
              <a:t>‹Nº›</a:t>
            </a:fld>
            <a:endParaRPr lang="es-ES"/>
          </a:p>
        </p:txBody>
      </p:sp>
    </p:spTree>
    <p:extLst>
      <p:ext uri="{BB962C8B-B14F-4D97-AF65-F5344CB8AC3E}">
        <p14:creationId xmlns:p14="http://schemas.microsoft.com/office/powerpoint/2010/main" val="994286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6D5A12-D12A-445B-AF42-A06EFFA04CE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287D63B9-E05F-41C5-9673-BCDE08B20D9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0490631B-1A84-456D-9280-4C90FDCFF5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3412ADC-19B7-4112-A1EC-CBEBC7091442}"/>
              </a:ext>
            </a:extLst>
          </p:cNvPr>
          <p:cNvSpPr>
            <a:spLocks noGrp="1"/>
          </p:cNvSpPr>
          <p:nvPr>
            <p:ph type="dt" sz="half" idx="10"/>
          </p:nvPr>
        </p:nvSpPr>
        <p:spPr/>
        <p:txBody>
          <a:bodyPr/>
          <a:lstStyle/>
          <a:p>
            <a:fld id="{654EF049-AB6E-4B03-B1A8-AB15133E4720}" type="datetimeFigureOut">
              <a:rPr lang="es-ES" smtClean="0"/>
              <a:t>18/04/2021</a:t>
            </a:fld>
            <a:endParaRPr lang="es-ES"/>
          </a:p>
        </p:txBody>
      </p:sp>
      <p:sp>
        <p:nvSpPr>
          <p:cNvPr id="6" name="Marcador de pie de página 5">
            <a:extLst>
              <a:ext uri="{FF2B5EF4-FFF2-40B4-BE49-F238E27FC236}">
                <a16:creationId xmlns:a16="http://schemas.microsoft.com/office/drawing/2014/main" id="{3E6D283D-C8F7-4BBA-86F5-C3583334F17E}"/>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70E99A88-30A6-463A-BA14-B6C237311005}"/>
              </a:ext>
            </a:extLst>
          </p:cNvPr>
          <p:cNvSpPr>
            <a:spLocks noGrp="1"/>
          </p:cNvSpPr>
          <p:nvPr>
            <p:ph type="sldNum" sz="quarter" idx="12"/>
          </p:nvPr>
        </p:nvSpPr>
        <p:spPr/>
        <p:txBody>
          <a:bodyPr/>
          <a:lstStyle/>
          <a:p>
            <a:fld id="{98CC4AAF-4A95-4914-966D-5A93EF395F8D}" type="slidenum">
              <a:rPr lang="es-ES" smtClean="0"/>
              <a:t>‹Nº›</a:t>
            </a:fld>
            <a:endParaRPr lang="es-ES"/>
          </a:p>
        </p:txBody>
      </p:sp>
    </p:spTree>
    <p:extLst>
      <p:ext uri="{BB962C8B-B14F-4D97-AF65-F5344CB8AC3E}">
        <p14:creationId xmlns:p14="http://schemas.microsoft.com/office/powerpoint/2010/main" val="3928599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07F015-201E-4E6D-B9C6-5C0C7EF6493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32D8A6AF-9217-4721-A409-9E71214E09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16A5158A-DCC6-4E09-8B92-1F26D40581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8C5CD81-BAC3-4A04-82B1-1FDC6F673A92}"/>
              </a:ext>
            </a:extLst>
          </p:cNvPr>
          <p:cNvSpPr>
            <a:spLocks noGrp="1"/>
          </p:cNvSpPr>
          <p:nvPr>
            <p:ph type="dt" sz="half" idx="10"/>
          </p:nvPr>
        </p:nvSpPr>
        <p:spPr/>
        <p:txBody>
          <a:bodyPr/>
          <a:lstStyle/>
          <a:p>
            <a:fld id="{654EF049-AB6E-4B03-B1A8-AB15133E4720}" type="datetimeFigureOut">
              <a:rPr lang="es-ES" smtClean="0"/>
              <a:t>18/04/2021</a:t>
            </a:fld>
            <a:endParaRPr lang="es-ES"/>
          </a:p>
        </p:txBody>
      </p:sp>
      <p:sp>
        <p:nvSpPr>
          <p:cNvPr id="6" name="Marcador de pie de página 5">
            <a:extLst>
              <a:ext uri="{FF2B5EF4-FFF2-40B4-BE49-F238E27FC236}">
                <a16:creationId xmlns:a16="http://schemas.microsoft.com/office/drawing/2014/main" id="{B1AC222D-0545-4897-A3BF-CC59B35AB7C6}"/>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B5EBEC3A-8518-487A-9002-FCA011AB4C22}"/>
              </a:ext>
            </a:extLst>
          </p:cNvPr>
          <p:cNvSpPr>
            <a:spLocks noGrp="1"/>
          </p:cNvSpPr>
          <p:nvPr>
            <p:ph type="sldNum" sz="quarter" idx="12"/>
          </p:nvPr>
        </p:nvSpPr>
        <p:spPr/>
        <p:txBody>
          <a:bodyPr/>
          <a:lstStyle/>
          <a:p>
            <a:fld id="{98CC4AAF-4A95-4914-966D-5A93EF395F8D}" type="slidenum">
              <a:rPr lang="es-ES" smtClean="0"/>
              <a:t>‹Nº›</a:t>
            </a:fld>
            <a:endParaRPr lang="es-ES"/>
          </a:p>
        </p:txBody>
      </p:sp>
    </p:spTree>
    <p:extLst>
      <p:ext uri="{BB962C8B-B14F-4D97-AF65-F5344CB8AC3E}">
        <p14:creationId xmlns:p14="http://schemas.microsoft.com/office/powerpoint/2010/main" val="687005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CC583B9-A7BD-45C7-8445-E8D94EC66B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4541EC86-60A2-4A33-8CCE-B93020C207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63ACB20-9CD5-4635-9D75-F77065451B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4EF049-AB6E-4B03-B1A8-AB15133E4720}" type="datetimeFigureOut">
              <a:rPr lang="es-ES" smtClean="0"/>
              <a:t>18/04/2021</a:t>
            </a:fld>
            <a:endParaRPr lang="es-ES"/>
          </a:p>
        </p:txBody>
      </p:sp>
      <p:sp>
        <p:nvSpPr>
          <p:cNvPr id="5" name="Marcador de pie de página 4">
            <a:extLst>
              <a:ext uri="{FF2B5EF4-FFF2-40B4-BE49-F238E27FC236}">
                <a16:creationId xmlns:a16="http://schemas.microsoft.com/office/drawing/2014/main" id="{B0657290-7B19-4D5E-B1B9-5EF6E6F89C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B56F1B88-AAF1-4EFF-B43A-B6DE58CC71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CC4AAF-4A95-4914-966D-5A93EF395F8D}" type="slidenum">
              <a:rPr lang="es-ES" smtClean="0"/>
              <a:t>‹Nº›</a:t>
            </a:fld>
            <a:endParaRPr lang="es-ES"/>
          </a:p>
        </p:txBody>
      </p:sp>
    </p:spTree>
    <p:extLst>
      <p:ext uri="{BB962C8B-B14F-4D97-AF65-F5344CB8AC3E}">
        <p14:creationId xmlns:p14="http://schemas.microsoft.com/office/powerpoint/2010/main" val="768536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ítulo 1">
            <a:extLst>
              <a:ext uri="{FF2B5EF4-FFF2-40B4-BE49-F238E27FC236}">
                <a16:creationId xmlns:a16="http://schemas.microsoft.com/office/drawing/2014/main" id="{B09946F9-7F20-48B6-96A4-B3D2DC13304E}"/>
              </a:ext>
            </a:extLst>
          </p:cNvPr>
          <p:cNvSpPr>
            <a:spLocks noGrp="1"/>
          </p:cNvSpPr>
          <p:nvPr>
            <p:ph type="ctrTitle"/>
          </p:nvPr>
        </p:nvSpPr>
        <p:spPr>
          <a:xfrm>
            <a:off x="462776" y="3423616"/>
            <a:ext cx="6801321" cy="1737360"/>
          </a:xfrm>
        </p:spPr>
        <p:txBody>
          <a:bodyPr anchor="ctr">
            <a:normAutofit/>
          </a:bodyPr>
          <a:lstStyle/>
          <a:p>
            <a:pPr algn="l"/>
            <a:r>
              <a:rPr lang="es-ES" dirty="0" err="1"/>
              <a:t>Policy</a:t>
            </a:r>
            <a:r>
              <a:rPr lang="es-ES" dirty="0"/>
              <a:t> </a:t>
            </a:r>
            <a:r>
              <a:rPr lang="es-ES" dirty="0" err="1"/>
              <a:t>Proposal</a:t>
            </a:r>
            <a:endParaRPr lang="es-ES" dirty="0"/>
          </a:p>
        </p:txBody>
      </p:sp>
      <p:sp>
        <p:nvSpPr>
          <p:cNvPr id="3" name="Subtítulo 2">
            <a:extLst>
              <a:ext uri="{FF2B5EF4-FFF2-40B4-BE49-F238E27FC236}">
                <a16:creationId xmlns:a16="http://schemas.microsoft.com/office/drawing/2014/main" id="{BC2CD919-9A48-4694-A318-8899B17953BF}"/>
              </a:ext>
            </a:extLst>
          </p:cNvPr>
          <p:cNvSpPr>
            <a:spLocks noGrp="1"/>
          </p:cNvSpPr>
          <p:nvPr>
            <p:ph type="subTitle" idx="1"/>
          </p:nvPr>
        </p:nvSpPr>
        <p:spPr>
          <a:xfrm>
            <a:off x="7961258" y="4525347"/>
            <a:ext cx="3258675" cy="1737360"/>
          </a:xfrm>
        </p:spPr>
        <p:txBody>
          <a:bodyPr anchor="ctr">
            <a:normAutofit/>
          </a:bodyPr>
          <a:lstStyle/>
          <a:p>
            <a:pPr algn="l"/>
            <a:r>
              <a:rPr lang="en-US" dirty="0"/>
              <a:t>On behalf of Spain and Greece to European Commission </a:t>
            </a:r>
            <a:endParaRPr lang="es-ES" dirty="0"/>
          </a:p>
          <a:p>
            <a:pPr algn="l"/>
            <a:endParaRPr lang="es-ES" dirty="0"/>
          </a:p>
        </p:txBody>
      </p:sp>
      <p:sp>
        <p:nvSpPr>
          <p:cNvPr id="10" name="Oval 9">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CuadroTexto 10">
            <a:extLst>
              <a:ext uri="{FF2B5EF4-FFF2-40B4-BE49-F238E27FC236}">
                <a16:creationId xmlns:a16="http://schemas.microsoft.com/office/drawing/2014/main" id="{0E95552D-5770-4421-ACB0-129A9D0E2782}"/>
              </a:ext>
            </a:extLst>
          </p:cNvPr>
          <p:cNvSpPr txBox="1"/>
          <p:nvPr/>
        </p:nvSpPr>
        <p:spPr>
          <a:xfrm>
            <a:off x="535839" y="4803413"/>
            <a:ext cx="5048249" cy="923330"/>
          </a:xfrm>
          <a:prstGeom prst="rect">
            <a:avLst/>
          </a:prstGeom>
          <a:noFill/>
        </p:spPr>
        <p:txBody>
          <a:bodyPr wrap="square" rtlCol="0">
            <a:spAutoFit/>
          </a:bodyPr>
          <a:lstStyle/>
          <a:p>
            <a:r>
              <a:rPr lang="en-US" dirty="0"/>
              <a:t>On initiating unified actions framework in times of health crisis (epidemic/pandemic) faced by all 27 member states.</a:t>
            </a:r>
            <a:endParaRPr lang="es-ES" dirty="0"/>
          </a:p>
        </p:txBody>
      </p:sp>
    </p:spTree>
    <p:extLst>
      <p:ext uri="{BB962C8B-B14F-4D97-AF65-F5344CB8AC3E}">
        <p14:creationId xmlns:p14="http://schemas.microsoft.com/office/powerpoint/2010/main" val="2893228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4F9F79B-A093-478E-96B5-EE02BC93A8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11394CD8-BD30-4B74-86F4-51FDF33834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4" name="Straight Connector 13">
            <a:extLst>
              <a:ext uri="{FF2B5EF4-FFF2-40B4-BE49-F238E27FC236}">
                <a16:creationId xmlns:a16="http://schemas.microsoft.com/office/drawing/2014/main" id="{D4C22394-EBC2-4FAF-A555-6C02D589E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1508760" y="3431556"/>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F7194F93-1F71-4A70-9DF1-28F1837711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32897" y="5004581"/>
            <a:ext cx="962395" cy="9623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Oval 17">
            <a:extLst>
              <a:ext uri="{FF2B5EF4-FFF2-40B4-BE49-F238E27FC236}">
                <a16:creationId xmlns:a16="http://schemas.microsoft.com/office/drawing/2014/main" id="{9BBC0C84-DC2A-43AE-9576-0A44295E8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63725" y="4865965"/>
            <a:ext cx="293695" cy="2936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ítulo 3">
            <a:extLst>
              <a:ext uri="{FF2B5EF4-FFF2-40B4-BE49-F238E27FC236}">
                <a16:creationId xmlns:a16="http://schemas.microsoft.com/office/drawing/2014/main" id="{F224B94B-E895-4C07-BD1F-F033D49A99EE}"/>
              </a:ext>
            </a:extLst>
          </p:cNvPr>
          <p:cNvSpPr>
            <a:spLocks noGrp="1"/>
          </p:cNvSpPr>
          <p:nvPr>
            <p:ph type="title"/>
          </p:nvPr>
        </p:nvSpPr>
        <p:spPr>
          <a:xfrm>
            <a:off x="7936229" y="22344"/>
            <a:ext cx="7410681" cy="1737360"/>
          </a:xfrm>
        </p:spPr>
        <p:txBody>
          <a:bodyPr>
            <a:normAutofit/>
          </a:bodyPr>
          <a:lstStyle/>
          <a:p>
            <a:r>
              <a:rPr lang="es-ES" sz="4800" dirty="0" err="1">
                <a:solidFill>
                  <a:schemeClr val="bg1"/>
                </a:solidFill>
              </a:rPr>
              <a:t>Background</a:t>
            </a:r>
            <a:endParaRPr lang="es-ES" sz="4800" dirty="0">
              <a:solidFill>
                <a:schemeClr val="bg1"/>
              </a:solidFill>
            </a:endParaRPr>
          </a:p>
        </p:txBody>
      </p:sp>
      <p:sp>
        <p:nvSpPr>
          <p:cNvPr id="7" name="Rectángulo: esquinas redondeadas 6">
            <a:extLst>
              <a:ext uri="{FF2B5EF4-FFF2-40B4-BE49-F238E27FC236}">
                <a16:creationId xmlns:a16="http://schemas.microsoft.com/office/drawing/2014/main" id="{169F6E33-F6A1-403A-B17B-982075BA20DF}"/>
              </a:ext>
            </a:extLst>
          </p:cNvPr>
          <p:cNvSpPr/>
          <p:nvPr/>
        </p:nvSpPr>
        <p:spPr>
          <a:xfrm>
            <a:off x="1726765" y="693679"/>
            <a:ext cx="3220876" cy="954152"/>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s-ES" sz="2000" dirty="0"/>
              <a:t>2020: a </a:t>
            </a:r>
            <a:r>
              <a:rPr lang="es-ES" sz="2000" dirty="0" err="1"/>
              <a:t>pandemic</a:t>
            </a:r>
            <a:r>
              <a:rPr lang="es-ES" sz="2000" dirty="0"/>
              <a:t> </a:t>
            </a:r>
            <a:r>
              <a:rPr lang="es-ES" sz="2000" dirty="0" err="1"/>
              <a:t>taking</a:t>
            </a:r>
            <a:r>
              <a:rPr lang="es-ES" sz="2000" dirty="0"/>
              <a:t> </a:t>
            </a:r>
            <a:r>
              <a:rPr lang="es-ES" sz="2000" dirty="0" err="1"/>
              <a:t>over</a:t>
            </a:r>
            <a:r>
              <a:rPr lang="es-ES" sz="2000" dirty="0"/>
              <a:t> the </a:t>
            </a:r>
            <a:r>
              <a:rPr lang="es-ES" sz="2000" dirty="0" err="1"/>
              <a:t>European</a:t>
            </a:r>
            <a:r>
              <a:rPr lang="es-ES" sz="2000" dirty="0"/>
              <a:t> </a:t>
            </a:r>
            <a:r>
              <a:rPr lang="es-ES" sz="2000" dirty="0" err="1"/>
              <a:t>Union</a:t>
            </a:r>
            <a:endParaRPr lang="es-ES" sz="2000" dirty="0"/>
          </a:p>
        </p:txBody>
      </p:sp>
      <p:sp>
        <p:nvSpPr>
          <p:cNvPr id="15" name="Rectángulo: esquinas redondeadas 14">
            <a:extLst>
              <a:ext uri="{FF2B5EF4-FFF2-40B4-BE49-F238E27FC236}">
                <a16:creationId xmlns:a16="http://schemas.microsoft.com/office/drawing/2014/main" id="{B9574B20-DCAE-46F2-9092-70E765AFBCC8}"/>
              </a:ext>
            </a:extLst>
          </p:cNvPr>
          <p:cNvSpPr/>
          <p:nvPr/>
        </p:nvSpPr>
        <p:spPr>
          <a:xfrm>
            <a:off x="337931" y="3699013"/>
            <a:ext cx="5758069" cy="92333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s-ES" dirty="0">
              <a:solidFill>
                <a:sysClr val="windowText" lastClr="000000"/>
              </a:solidFill>
            </a:endParaRPr>
          </a:p>
        </p:txBody>
      </p:sp>
      <p:sp>
        <p:nvSpPr>
          <p:cNvPr id="17" name="CuadroTexto 16">
            <a:extLst>
              <a:ext uri="{FF2B5EF4-FFF2-40B4-BE49-F238E27FC236}">
                <a16:creationId xmlns:a16="http://schemas.microsoft.com/office/drawing/2014/main" id="{E4FEAB27-C23E-4F9D-89E8-9C9FDE2826D4}"/>
              </a:ext>
            </a:extLst>
          </p:cNvPr>
          <p:cNvSpPr txBox="1"/>
          <p:nvPr/>
        </p:nvSpPr>
        <p:spPr>
          <a:xfrm>
            <a:off x="329852" y="3699013"/>
            <a:ext cx="5832409" cy="923330"/>
          </a:xfrm>
          <a:prstGeom prst="rect">
            <a:avLst/>
          </a:prstGeom>
          <a:noFill/>
        </p:spPr>
        <p:txBody>
          <a:bodyPr wrap="square">
            <a:spAutoFit/>
          </a:bodyPr>
          <a:lstStyle/>
          <a:p>
            <a:r>
              <a:rPr lang="en-US" dirty="0"/>
              <a:t>We aim at cooperating with our fellow member states to build a reliable framework to strengthen and unify our future actions</a:t>
            </a:r>
            <a:endParaRPr lang="es-ES" dirty="0"/>
          </a:p>
        </p:txBody>
      </p:sp>
      <p:sp>
        <p:nvSpPr>
          <p:cNvPr id="22" name="Rectángulo: esquinas redondeadas 21">
            <a:extLst>
              <a:ext uri="{FF2B5EF4-FFF2-40B4-BE49-F238E27FC236}">
                <a16:creationId xmlns:a16="http://schemas.microsoft.com/office/drawing/2014/main" id="{DC7FDE40-7744-4D59-9EA1-053D1B86833C}"/>
              </a:ext>
            </a:extLst>
          </p:cNvPr>
          <p:cNvSpPr/>
          <p:nvPr/>
        </p:nvSpPr>
        <p:spPr>
          <a:xfrm>
            <a:off x="337930" y="1968755"/>
            <a:ext cx="5758069" cy="92333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r>
              <a:rPr lang="es-ES" dirty="0" err="1">
                <a:solidFill>
                  <a:sysClr val="windowText" lastClr="000000"/>
                </a:solidFill>
              </a:rPr>
              <a:t>Less</a:t>
            </a:r>
            <a:r>
              <a:rPr lang="es-ES" dirty="0">
                <a:solidFill>
                  <a:sysClr val="windowText" lastClr="000000"/>
                </a:solidFill>
              </a:rPr>
              <a:t> time </a:t>
            </a:r>
            <a:r>
              <a:rPr lang="es-ES" dirty="0" err="1">
                <a:solidFill>
                  <a:sysClr val="windowText" lastClr="000000"/>
                </a:solidFill>
              </a:rPr>
              <a:t>for</a:t>
            </a:r>
            <a:r>
              <a:rPr lang="es-ES" dirty="0">
                <a:solidFill>
                  <a:sysClr val="windowText" lastClr="000000"/>
                </a:solidFill>
              </a:rPr>
              <a:t> a </a:t>
            </a:r>
            <a:r>
              <a:rPr lang="es-ES" dirty="0" err="1">
                <a:solidFill>
                  <a:sysClr val="windowText" lastClr="000000"/>
                </a:solidFill>
              </a:rPr>
              <a:t>unified</a:t>
            </a:r>
            <a:r>
              <a:rPr lang="es-ES" dirty="0">
                <a:solidFill>
                  <a:sysClr val="windowText" lastClr="000000"/>
                </a:solidFill>
              </a:rPr>
              <a:t> </a:t>
            </a:r>
            <a:r>
              <a:rPr lang="es-ES" dirty="0" err="1">
                <a:solidFill>
                  <a:sysClr val="windowText" lastClr="000000"/>
                </a:solidFill>
              </a:rPr>
              <a:t>action</a:t>
            </a:r>
            <a:r>
              <a:rPr lang="es-ES" dirty="0">
                <a:solidFill>
                  <a:sysClr val="windowText" lastClr="000000"/>
                </a:solidFill>
              </a:rPr>
              <a:t>: </a:t>
            </a:r>
            <a:r>
              <a:rPr lang="es-ES" dirty="0" err="1">
                <a:solidFill>
                  <a:sysClr val="windowText" lastClr="000000"/>
                </a:solidFill>
              </a:rPr>
              <a:t>fragmented</a:t>
            </a:r>
            <a:r>
              <a:rPr lang="es-ES" dirty="0">
                <a:solidFill>
                  <a:sysClr val="windowText" lastClr="000000"/>
                </a:solidFill>
              </a:rPr>
              <a:t> </a:t>
            </a:r>
            <a:r>
              <a:rPr lang="es-ES" dirty="0" err="1">
                <a:solidFill>
                  <a:sysClr val="windowText" lastClr="000000"/>
                </a:solidFill>
              </a:rPr>
              <a:t>strategies</a:t>
            </a:r>
            <a:r>
              <a:rPr lang="es-ES" dirty="0">
                <a:solidFill>
                  <a:sysClr val="windowText" lastClr="000000"/>
                </a:solidFill>
              </a:rPr>
              <a:t>. </a:t>
            </a:r>
            <a:r>
              <a:rPr lang="es-ES" dirty="0" err="1">
                <a:solidFill>
                  <a:sysClr val="windowText" lastClr="000000"/>
                </a:solidFill>
              </a:rPr>
              <a:t>Failed</a:t>
            </a:r>
            <a:r>
              <a:rPr lang="es-ES" dirty="0">
                <a:solidFill>
                  <a:sysClr val="windowText" lastClr="000000"/>
                </a:solidFill>
              </a:rPr>
              <a:t> </a:t>
            </a:r>
            <a:r>
              <a:rPr lang="es-ES" dirty="0" err="1">
                <a:solidFill>
                  <a:sysClr val="windowText" lastClr="000000"/>
                </a:solidFill>
              </a:rPr>
              <a:t>to</a:t>
            </a:r>
            <a:r>
              <a:rPr lang="es-ES" dirty="0">
                <a:solidFill>
                  <a:sysClr val="windowText" lastClr="000000"/>
                </a:solidFill>
              </a:rPr>
              <a:t> </a:t>
            </a:r>
            <a:r>
              <a:rPr lang="es-ES" dirty="0" err="1">
                <a:solidFill>
                  <a:sysClr val="windowText" lastClr="000000"/>
                </a:solidFill>
              </a:rPr>
              <a:t>conquer</a:t>
            </a:r>
            <a:r>
              <a:rPr lang="es-ES" dirty="0">
                <a:solidFill>
                  <a:sysClr val="windowText" lastClr="000000"/>
                </a:solidFill>
              </a:rPr>
              <a:t> the crisis </a:t>
            </a:r>
            <a:r>
              <a:rPr lang="es-ES" dirty="0" err="1">
                <a:solidFill>
                  <a:sysClr val="windowText" lastClr="000000"/>
                </a:solidFill>
              </a:rPr>
              <a:t>despite</a:t>
            </a:r>
            <a:r>
              <a:rPr lang="es-ES" dirty="0">
                <a:solidFill>
                  <a:sysClr val="windowText" lastClr="000000"/>
                </a:solidFill>
              </a:rPr>
              <a:t> the </a:t>
            </a:r>
            <a:r>
              <a:rPr lang="es-ES" dirty="0" err="1">
                <a:solidFill>
                  <a:sysClr val="windowText" lastClr="000000"/>
                </a:solidFill>
              </a:rPr>
              <a:t>efforts</a:t>
            </a:r>
            <a:endParaRPr lang="es-ES" dirty="0">
              <a:solidFill>
                <a:sysClr val="windowText" lastClr="000000"/>
              </a:solidFill>
            </a:endParaRPr>
          </a:p>
        </p:txBody>
      </p:sp>
    </p:spTree>
    <p:extLst>
      <p:ext uri="{BB962C8B-B14F-4D97-AF65-F5344CB8AC3E}">
        <p14:creationId xmlns:p14="http://schemas.microsoft.com/office/powerpoint/2010/main" val="1844553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4F9F79B-A093-478E-96B5-EE02BC93A8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11394CD8-BD30-4B74-86F4-51FDF33834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4" name="Straight Connector 13">
            <a:extLst>
              <a:ext uri="{FF2B5EF4-FFF2-40B4-BE49-F238E27FC236}">
                <a16:creationId xmlns:a16="http://schemas.microsoft.com/office/drawing/2014/main" id="{D4C22394-EBC2-4FAF-A555-6C02D589E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1508760" y="3431556"/>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F7194F93-1F71-4A70-9DF1-28F1837711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32897" y="5004581"/>
            <a:ext cx="962395" cy="9623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Oval 17">
            <a:extLst>
              <a:ext uri="{FF2B5EF4-FFF2-40B4-BE49-F238E27FC236}">
                <a16:creationId xmlns:a16="http://schemas.microsoft.com/office/drawing/2014/main" id="{9BBC0C84-DC2A-43AE-9576-0A44295E8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63725" y="4865965"/>
            <a:ext cx="293695" cy="2936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ítulo 3">
            <a:extLst>
              <a:ext uri="{FF2B5EF4-FFF2-40B4-BE49-F238E27FC236}">
                <a16:creationId xmlns:a16="http://schemas.microsoft.com/office/drawing/2014/main" id="{F224B94B-E895-4C07-BD1F-F033D49A99EE}"/>
              </a:ext>
            </a:extLst>
          </p:cNvPr>
          <p:cNvSpPr>
            <a:spLocks noGrp="1"/>
          </p:cNvSpPr>
          <p:nvPr>
            <p:ph type="title"/>
          </p:nvPr>
        </p:nvSpPr>
        <p:spPr>
          <a:xfrm>
            <a:off x="7936229" y="22344"/>
            <a:ext cx="7410681" cy="1737360"/>
          </a:xfrm>
        </p:spPr>
        <p:txBody>
          <a:bodyPr>
            <a:normAutofit/>
          </a:bodyPr>
          <a:lstStyle/>
          <a:p>
            <a:r>
              <a:rPr lang="es-ES" sz="4800" dirty="0" err="1">
                <a:solidFill>
                  <a:schemeClr val="bg1"/>
                </a:solidFill>
              </a:rPr>
              <a:t>Our</a:t>
            </a:r>
            <a:r>
              <a:rPr lang="es-ES" sz="4800" dirty="0">
                <a:solidFill>
                  <a:schemeClr val="bg1"/>
                </a:solidFill>
              </a:rPr>
              <a:t> </a:t>
            </a:r>
            <a:r>
              <a:rPr lang="es-ES" sz="4800" dirty="0" err="1">
                <a:solidFill>
                  <a:schemeClr val="bg1"/>
                </a:solidFill>
              </a:rPr>
              <a:t>aims</a:t>
            </a:r>
            <a:endParaRPr lang="es-ES" sz="4800" dirty="0">
              <a:solidFill>
                <a:schemeClr val="bg1"/>
              </a:solidFill>
            </a:endParaRPr>
          </a:p>
        </p:txBody>
      </p:sp>
      <p:sp>
        <p:nvSpPr>
          <p:cNvPr id="8" name="Rectángulo: esquinas redondeadas 7">
            <a:extLst>
              <a:ext uri="{FF2B5EF4-FFF2-40B4-BE49-F238E27FC236}">
                <a16:creationId xmlns:a16="http://schemas.microsoft.com/office/drawing/2014/main" id="{101E72D2-2599-495F-BEAD-E511D56761E9}"/>
              </a:ext>
            </a:extLst>
          </p:cNvPr>
          <p:cNvSpPr/>
          <p:nvPr/>
        </p:nvSpPr>
        <p:spPr>
          <a:xfrm>
            <a:off x="389613" y="479502"/>
            <a:ext cx="5454596" cy="889624"/>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marL="342900" indent="-342900">
              <a:buFont typeface="Wingdings" panose="05000000000000000000" pitchFamily="2" charset="2"/>
              <a:buChar char="ü"/>
            </a:pPr>
            <a:r>
              <a:rPr lang="es-ES" sz="2000" dirty="0" err="1"/>
              <a:t>Solving</a:t>
            </a:r>
            <a:r>
              <a:rPr lang="es-ES" sz="2000" dirty="0"/>
              <a:t> the </a:t>
            </a:r>
            <a:r>
              <a:rPr lang="es-ES" sz="2000" dirty="0" err="1"/>
              <a:t>unemployment</a:t>
            </a:r>
            <a:r>
              <a:rPr lang="es-ES" sz="2000" dirty="0"/>
              <a:t> </a:t>
            </a:r>
            <a:r>
              <a:rPr lang="es-ES" sz="2000" dirty="0" err="1"/>
              <a:t>issue</a:t>
            </a:r>
            <a:r>
              <a:rPr lang="es-ES" sz="2000" dirty="0"/>
              <a:t> </a:t>
            </a:r>
            <a:r>
              <a:rPr lang="es-ES" sz="2000" dirty="0" err="1"/>
              <a:t>that</a:t>
            </a:r>
            <a:r>
              <a:rPr lang="es-ES" sz="2000" dirty="0"/>
              <a:t> </a:t>
            </a:r>
            <a:r>
              <a:rPr lang="es-ES" sz="2000" dirty="0" err="1"/>
              <a:t>was</a:t>
            </a:r>
            <a:r>
              <a:rPr lang="es-ES" sz="2000" dirty="0"/>
              <a:t> </a:t>
            </a:r>
            <a:r>
              <a:rPr lang="es-ES" sz="2000" dirty="0" err="1"/>
              <a:t>caused</a:t>
            </a:r>
            <a:r>
              <a:rPr lang="es-ES" sz="2000" dirty="0"/>
              <a:t>, as </a:t>
            </a:r>
            <a:r>
              <a:rPr lang="es-ES" sz="2000" dirty="0" err="1"/>
              <a:t>tourism</a:t>
            </a:r>
            <a:r>
              <a:rPr lang="es-ES" sz="2000" dirty="0"/>
              <a:t> </a:t>
            </a:r>
            <a:r>
              <a:rPr lang="es-ES" sz="2000" dirty="0" err="1"/>
              <a:t>is</a:t>
            </a:r>
            <a:r>
              <a:rPr lang="es-ES" sz="2000" dirty="0"/>
              <a:t> a </a:t>
            </a:r>
            <a:r>
              <a:rPr lang="es-ES" sz="2000" dirty="0" err="1"/>
              <a:t>significant</a:t>
            </a:r>
            <a:r>
              <a:rPr lang="es-ES" sz="2000" dirty="0"/>
              <a:t> </a:t>
            </a:r>
            <a:r>
              <a:rPr lang="es-ES" sz="2000" dirty="0" err="1"/>
              <a:t>part</a:t>
            </a:r>
            <a:r>
              <a:rPr lang="es-ES" sz="2000" dirty="0"/>
              <a:t> </a:t>
            </a:r>
            <a:r>
              <a:rPr lang="es-ES" sz="2000" dirty="0" err="1"/>
              <a:t>of</a:t>
            </a:r>
            <a:r>
              <a:rPr lang="es-ES" sz="2000" dirty="0"/>
              <a:t> </a:t>
            </a:r>
            <a:r>
              <a:rPr lang="es-ES" sz="2000" dirty="0" err="1"/>
              <a:t>our</a:t>
            </a:r>
            <a:r>
              <a:rPr lang="es-ES" sz="2000" dirty="0"/>
              <a:t> GDP</a:t>
            </a:r>
          </a:p>
        </p:txBody>
      </p:sp>
      <p:sp>
        <p:nvSpPr>
          <p:cNvPr id="9" name="Rectángulo: esquinas redondeadas 8">
            <a:extLst>
              <a:ext uri="{FF2B5EF4-FFF2-40B4-BE49-F238E27FC236}">
                <a16:creationId xmlns:a16="http://schemas.microsoft.com/office/drawing/2014/main" id="{C23F9AB2-8BB3-4DF4-8154-5F00980304CD}"/>
              </a:ext>
            </a:extLst>
          </p:cNvPr>
          <p:cNvSpPr/>
          <p:nvPr/>
        </p:nvSpPr>
        <p:spPr>
          <a:xfrm>
            <a:off x="389613" y="3855428"/>
            <a:ext cx="5454596" cy="889615"/>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marL="342900" indent="-342900">
              <a:buFont typeface="Wingdings" panose="05000000000000000000" pitchFamily="2" charset="2"/>
              <a:buChar char="ü"/>
            </a:pPr>
            <a:r>
              <a:rPr lang="en-US" sz="2000" dirty="0"/>
              <a:t>Article 3 TFEU </a:t>
            </a:r>
            <a:r>
              <a:rPr lang="en-US" sz="2000" dirty="0">
                <a:sym typeface="Wingdings" panose="05000000000000000000" pitchFamily="2" charset="2"/>
              </a:rPr>
              <a:t> promote peace and well-being of its citizens</a:t>
            </a:r>
            <a:endParaRPr lang="es-ES" sz="2000" dirty="0"/>
          </a:p>
        </p:txBody>
      </p:sp>
      <p:sp>
        <p:nvSpPr>
          <p:cNvPr id="11" name="Rectángulo: esquinas redondeadas 10">
            <a:extLst>
              <a:ext uri="{FF2B5EF4-FFF2-40B4-BE49-F238E27FC236}">
                <a16:creationId xmlns:a16="http://schemas.microsoft.com/office/drawing/2014/main" id="{67D306A6-E4C6-4BD2-B2B2-450EBC5650A1}"/>
              </a:ext>
            </a:extLst>
          </p:cNvPr>
          <p:cNvSpPr/>
          <p:nvPr/>
        </p:nvSpPr>
        <p:spPr>
          <a:xfrm>
            <a:off x="389613" y="2167468"/>
            <a:ext cx="5454596" cy="889618"/>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marL="342900" indent="-342900">
              <a:buFont typeface="Wingdings" panose="05000000000000000000" pitchFamily="2" charset="2"/>
              <a:buChar char="ü"/>
            </a:pPr>
            <a:r>
              <a:rPr lang="en-US" sz="2000" dirty="0"/>
              <a:t>Cooperating with our fellow member states with unified actions and a common approach to tackle this situation</a:t>
            </a:r>
            <a:endParaRPr lang="es-ES" sz="2000" dirty="0"/>
          </a:p>
        </p:txBody>
      </p:sp>
    </p:spTree>
    <p:extLst>
      <p:ext uri="{BB962C8B-B14F-4D97-AF65-F5344CB8AC3E}">
        <p14:creationId xmlns:p14="http://schemas.microsoft.com/office/powerpoint/2010/main" val="3645369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4F9F79B-A093-478E-96B5-EE02BC93A8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11394CD8-BD30-4B74-86F4-51FDF33834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4" name="Straight Connector 13">
            <a:extLst>
              <a:ext uri="{FF2B5EF4-FFF2-40B4-BE49-F238E27FC236}">
                <a16:creationId xmlns:a16="http://schemas.microsoft.com/office/drawing/2014/main" id="{D4C22394-EBC2-4FAF-A555-6C02D589EE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1508760" y="3431556"/>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F7194F93-1F71-4A70-9DF1-28F1837711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32897" y="5004581"/>
            <a:ext cx="962395" cy="96239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Oval 17">
            <a:extLst>
              <a:ext uri="{FF2B5EF4-FFF2-40B4-BE49-F238E27FC236}">
                <a16:creationId xmlns:a16="http://schemas.microsoft.com/office/drawing/2014/main" id="{9BBC0C84-DC2A-43AE-9576-0A44295E8B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63725" y="4865965"/>
            <a:ext cx="293695" cy="2936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ítulo 3">
            <a:extLst>
              <a:ext uri="{FF2B5EF4-FFF2-40B4-BE49-F238E27FC236}">
                <a16:creationId xmlns:a16="http://schemas.microsoft.com/office/drawing/2014/main" id="{F224B94B-E895-4C07-BD1F-F033D49A99EE}"/>
              </a:ext>
            </a:extLst>
          </p:cNvPr>
          <p:cNvSpPr>
            <a:spLocks noGrp="1"/>
          </p:cNvSpPr>
          <p:nvPr>
            <p:ph type="title"/>
          </p:nvPr>
        </p:nvSpPr>
        <p:spPr>
          <a:xfrm>
            <a:off x="7936229" y="22344"/>
            <a:ext cx="7410681" cy="1737360"/>
          </a:xfrm>
        </p:spPr>
        <p:txBody>
          <a:bodyPr>
            <a:normAutofit/>
          </a:bodyPr>
          <a:lstStyle/>
          <a:p>
            <a:r>
              <a:rPr lang="es-ES" sz="4800" dirty="0" err="1">
                <a:solidFill>
                  <a:schemeClr val="bg1"/>
                </a:solidFill>
              </a:rPr>
              <a:t>Our</a:t>
            </a:r>
            <a:r>
              <a:rPr lang="es-ES" sz="4800" dirty="0">
                <a:solidFill>
                  <a:schemeClr val="bg1"/>
                </a:solidFill>
              </a:rPr>
              <a:t> </a:t>
            </a:r>
            <a:r>
              <a:rPr lang="es-ES" sz="4800" dirty="0" err="1">
                <a:solidFill>
                  <a:schemeClr val="bg1"/>
                </a:solidFill>
              </a:rPr>
              <a:t>aims</a:t>
            </a:r>
            <a:endParaRPr lang="es-ES" sz="4800" dirty="0">
              <a:solidFill>
                <a:schemeClr val="bg1"/>
              </a:solidFill>
            </a:endParaRPr>
          </a:p>
        </p:txBody>
      </p:sp>
      <p:sp>
        <p:nvSpPr>
          <p:cNvPr id="8" name="Rectángulo: esquinas redondeadas 7">
            <a:extLst>
              <a:ext uri="{FF2B5EF4-FFF2-40B4-BE49-F238E27FC236}">
                <a16:creationId xmlns:a16="http://schemas.microsoft.com/office/drawing/2014/main" id="{101E72D2-2599-495F-BEAD-E511D56761E9}"/>
              </a:ext>
            </a:extLst>
          </p:cNvPr>
          <p:cNvSpPr/>
          <p:nvPr/>
        </p:nvSpPr>
        <p:spPr>
          <a:xfrm>
            <a:off x="389613" y="479502"/>
            <a:ext cx="5454596" cy="889624"/>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marL="342900" indent="-342900">
              <a:buFont typeface="Wingdings" panose="05000000000000000000" pitchFamily="2" charset="2"/>
              <a:buChar char="ü"/>
            </a:pPr>
            <a:r>
              <a:rPr lang="es-ES" sz="2000" dirty="0" err="1"/>
              <a:t>Developing</a:t>
            </a:r>
            <a:r>
              <a:rPr lang="es-ES" sz="2000" dirty="0"/>
              <a:t> a </a:t>
            </a:r>
            <a:r>
              <a:rPr lang="es-ES" sz="2000" dirty="0" err="1"/>
              <a:t>better</a:t>
            </a:r>
            <a:r>
              <a:rPr lang="es-ES" sz="2000" dirty="0"/>
              <a:t> and </a:t>
            </a:r>
            <a:r>
              <a:rPr lang="es-ES" sz="2000" dirty="0" err="1"/>
              <a:t>enhance</a:t>
            </a:r>
            <a:r>
              <a:rPr lang="es-ES" sz="2000" dirty="0"/>
              <a:t> </a:t>
            </a:r>
            <a:r>
              <a:rPr lang="es-ES" sz="2000" dirty="0" err="1"/>
              <a:t>healthcare</a:t>
            </a:r>
            <a:r>
              <a:rPr lang="es-ES" sz="2000" dirty="0"/>
              <a:t> </a:t>
            </a:r>
            <a:r>
              <a:rPr lang="es-ES" sz="2000" dirty="0" err="1"/>
              <a:t>system</a:t>
            </a:r>
            <a:endParaRPr lang="es-ES" sz="2000" dirty="0"/>
          </a:p>
        </p:txBody>
      </p:sp>
      <p:sp>
        <p:nvSpPr>
          <p:cNvPr id="9" name="Rectángulo: esquinas redondeadas 8">
            <a:extLst>
              <a:ext uri="{FF2B5EF4-FFF2-40B4-BE49-F238E27FC236}">
                <a16:creationId xmlns:a16="http://schemas.microsoft.com/office/drawing/2014/main" id="{C23F9AB2-8BB3-4DF4-8154-5F00980304CD}"/>
              </a:ext>
            </a:extLst>
          </p:cNvPr>
          <p:cNvSpPr/>
          <p:nvPr/>
        </p:nvSpPr>
        <p:spPr>
          <a:xfrm>
            <a:off x="389613" y="3855428"/>
            <a:ext cx="5454596" cy="889615"/>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marL="342900" indent="-342900">
              <a:buFont typeface="Wingdings" panose="05000000000000000000" pitchFamily="2" charset="2"/>
              <a:buChar char="ü"/>
            </a:pPr>
            <a:r>
              <a:rPr lang="es-ES" sz="2000" dirty="0" err="1"/>
              <a:t>Funds</a:t>
            </a:r>
            <a:r>
              <a:rPr lang="es-ES" sz="2000" dirty="0"/>
              <a:t> </a:t>
            </a:r>
            <a:r>
              <a:rPr lang="es-ES" sz="2000" dirty="0" err="1"/>
              <a:t>for</a:t>
            </a:r>
            <a:r>
              <a:rPr lang="es-ES" sz="2000" dirty="0"/>
              <a:t> </a:t>
            </a:r>
            <a:r>
              <a:rPr lang="es-ES" sz="2000" dirty="0" err="1"/>
              <a:t>stronger</a:t>
            </a:r>
            <a:r>
              <a:rPr lang="es-ES" sz="2000" dirty="0"/>
              <a:t> medical </a:t>
            </a:r>
            <a:r>
              <a:rPr lang="es-ES" sz="2000" dirty="0" err="1"/>
              <a:t>infraestructure</a:t>
            </a:r>
            <a:r>
              <a:rPr lang="es-ES" sz="2000" dirty="0"/>
              <a:t> </a:t>
            </a:r>
            <a:r>
              <a:rPr lang="es-ES" sz="2000" dirty="0" err="1"/>
              <a:t>within</a:t>
            </a:r>
            <a:r>
              <a:rPr lang="es-ES" sz="2000" dirty="0"/>
              <a:t> a </a:t>
            </a:r>
            <a:r>
              <a:rPr lang="es-ES" sz="2000" dirty="0" err="1"/>
              <a:t>clear</a:t>
            </a:r>
            <a:r>
              <a:rPr lang="es-ES" sz="2000" dirty="0"/>
              <a:t> </a:t>
            </a:r>
            <a:r>
              <a:rPr lang="es-ES" sz="2000" dirty="0" err="1"/>
              <a:t>framework</a:t>
            </a:r>
            <a:r>
              <a:rPr lang="es-ES" sz="2000" dirty="0"/>
              <a:t> </a:t>
            </a:r>
            <a:r>
              <a:rPr lang="es-ES" sz="2000" dirty="0" err="1"/>
              <a:t>presented</a:t>
            </a:r>
            <a:r>
              <a:rPr lang="es-ES" sz="2000" dirty="0"/>
              <a:t> </a:t>
            </a:r>
            <a:r>
              <a:rPr lang="es-ES" sz="2000" dirty="0" err="1"/>
              <a:t>by</a:t>
            </a:r>
            <a:r>
              <a:rPr lang="es-ES" sz="2000" dirty="0"/>
              <a:t> the EC</a:t>
            </a:r>
          </a:p>
        </p:txBody>
      </p:sp>
      <p:sp>
        <p:nvSpPr>
          <p:cNvPr id="11" name="Rectángulo: esquinas redondeadas 10">
            <a:extLst>
              <a:ext uri="{FF2B5EF4-FFF2-40B4-BE49-F238E27FC236}">
                <a16:creationId xmlns:a16="http://schemas.microsoft.com/office/drawing/2014/main" id="{67D306A6-E4C6-4BD2-B2B2-450EBC5650A1}"/>
              </a:ext>
            </a:extLst>
          </p:cNvPr>
          <p:cNvSpPr/>
          <p:nvPr/>
        </p:nvSpPr>
        <p:spPr>
          <a:xfrm>
            <a:off x="389613" y="2167468"/>
            <a:ext cx="5454596" cy="889618"/>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marL="342900" indent="-342900">
              <a:buFont typeface="Wingdings" panose="05000000000000000000" pitchFamily="2" charset="2"/>
              <a:buChar char="ü"/>
            </a:pPr>
            <a:r>
              <a:rPr lang="es-ES" sz="2000" dirty="0" err="1"/>
              <a:t>Implementing</a:t>
            </a:r>
            <a:r>
              <a:rPr lang="es-ES" sz="2000" dirty="0"/>
              <a:t> </a:t>
            </a:r>
            <a:r>
              <a:rPr lang="es-ES" sz="2000" dirty="0" err="1"/>
              <a:t>softer</a:t>
            </a:r>
            <a:r>
              <a:rPr lang="es-ES" sz="2000" dirty="0"/>
              <a:t> </a:t>
            </a:r>
            <a:r>
              <a:rPr lang="es-ES" sz="2000" dirty="0" err="1"/>
              <a:t>measures</a:t>
            </a:r>
            <a:r>
              <a:rPr lang="es-ES" sz="2000" dirty="0"/>
              <a:t> </a:t>
            </a:r>
            <a:r>
              <a:rPr lang="es-ES" sz="2000" dirty="0" err="1"/>
              <a:t>regarding</a:t>
            </a:r>
            <a:r>
              <a:rPr lang="es-ES" sz="2000" dirty="0"/>
              <a:t> </a:t>
            </a:r>
            <a:r>
              <a:rPr lang="es-ES" sz="2000" dirty="0" err="1"/>
              <a:t>border</a:t>
            </a:r>
            <a:r>
              <a:rPr lang="es-ES" sz="2000" dirty="0"/>
              <a:t> </a:t>
            </a:r>
            <a:r>
              <a:rPr lang="es-ES" sz="2000" dirty="0" err="1"/>
              <a:t>closures</a:t>
            </a:r>
            <a:endParaRPr lang="es-ES" sz="2000" dirty="0"/>
          </a:p>
        </p:txBody>
      </p:sp>
    </p:spTree>
    <p:extLst>
      <p:ext uri="{BB962C8B-B14F-4D97-AF65-F5344CB8AC3E}">
        <p14:creationId xmlns:p14="http://schemas.microsoft.com/office/powerpoint/2010/main" val="259719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Título 3">
            <a:extLst>
              <a:ext uri="{FF2B5EF4-FFF2-40B4-BE49-F238E27FC236}">
                <a16:creationId xmlns:a16="http://schemas.microsoft.com/office/drawing/2014/main" id="{F224B94B-E895-4C07-BD1F-F033D49A99EE}"/>
              </a:ext>
            </a:extLst>
          </p:cNvPr>
          <p:cNvSpPr>
            <a:spLocks noGrp="1"/>
          </p:cNvSpPr>
          <p:nvPr>
            <p:ph type="title"/>
          </p:nvPr>
        </p:nvSpPr>
        <p:spPr>
          <a:xfrm>
            <a:off x="777240" y="731519"/>
            <a:ext cx="2845191" cy="3237579"/>
          </a:xfrm>
        </p:spPr>
        <p:txBody>
          <a:bodyPr vert="horz" lIns="91440" tIns="45720" rIns="91440" bIns="45720" rtlCol="0" anchor="ctr">
            <a:normAutofit/>
          </a:bodyPr>
          <a:lstStyle/>
          <a:p>
            <a:r>
              <a:rPr lang="en-US" sz="2900" kern="1200">
                <a:solidFill>
                  <a:srgbClr val="FFFFFF"/>
                </a:solidFill>
                <a:latin typeface="+mj-lt"/>
                <a:ea typeface="+mj-ea"/>
                <a:cs typeface="+mj-cs"/>
              </a:rPr>
              <a:t>Policy </a:t>
            </a:r>
            <a:br>
              <a:rPr lang="en-US" sz="2900" kern="1200">
                <a:solidFill>
                  <a:srgbClr val="FFFFFF"/>
                </a:solidFill>
                <a:latin typeface="+mj-lt"/>
                <a:ea typeface="+mj-ea"/>
                <a:cs typeface="+mj-cs"/>
              </a:rPr>
            </a:br>
            <a:r>
              <a:rPr lang="en-US" sz="2900" kern="1200">
                <a:solidFill>
                  <a:srgbClr val="FFFFFF"/>
                </a:solidFill>
                <a:latin typeface="+mj-lt"/>
                <a:ea typeface="+mj-ea"/>
                <a:cs typeface="+mj-cs"/>
              </a:rPr>
              <a:t>recommendations</a:t>
            </a:r>
          </a:p>
        </p:txBody>
      </p:sp>
      <p:sp>
        <p:nvSpPr>
          <p:cNvPr id="25" name="Rectangle 24">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7" name="Rectangle 26">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ángulo: esquinas redondeadas 7">
            <a:extLst>
              <a:ext uri="{FF2B5EF4-FFF2-40B4-BE49-F238E27FC236}">
                <a16:creationId xmlns:a16="http://schemas.microsoft.com/office/drawing/2014/main" id="{DDFD30D4-7D90-435F-B185-1C43A473C7D8}"/>
              </a:ext>
            </a:extLst>
          </p:cNvPr>
          <p:cNvSpPr/>
          <p:nvPr/>
        </p:nvSpPr>
        <p:spPr>
          <a:xfrm>
            <a:off x="4379709" y="686863"/>
            <a:ext cx="2082051" cy="999698"/>
          </a:xfrm>
          <a:prstGeom prst="roundRect">
            <a:avLst/>
          </a:prstGeom>
          <a:ln>
            <a:noFill/>
          </a:ln>
        </p:spPr>
        <p:style>
          <a:lnRef idx="3">
            <a:schemeClr val="lt1"/>
          </a:lnRef>
          <a:fillRef idx="1">
            <a:schemeClr val="accent4"/>
          </a:fillRef>
          <a:effectRef idx="1">
            <a:schemeClr val="accent4"/>
          </a:effectRef>
          <a:fontRef idx="minor">
            <a:schemeClr val="lt1"/>
          </a:fontRef>
        </p:style>
        <p:txBody>
          <a:bodyPr vert="horz" lIns="91440" tIns="45720" rIns="91440" bIns="45720" rtlCol="0" anchor="ctr">
            <a:normAutofit/>
          </a:bodyPr>
          <a:lstStyle/>
          <a:p>
            <a:pPr>
              <a:lnSpc>
                <a:spcPct val="90000"/>
              </a:lnSpc>
              <a:spcAft>
                <a:spcPts val="600"/>
              </a:spcAft>
            </a:pPr>
            <a:r>
              <a:rPr lang="es-ES" sz="2800" b="1" i="0" dirty="0">
                <a:solidFill>
                  <a:srgbClr val="202124"/>
                </a:solidFill>
                <a:effectLst/>
                <a:latin typeface="arial" panose="020B0604020202020204" pitchFamily="34" charset="0"/>
              </a:rPr>
              <a:t>✓ </a:t>
            </a:r>
            <a:r>
              <a:rPr lang="en-US" sz="2600" dirty="0">
                <a:solidFill>
                  <a:schemeClr val="tx1"/>
                </a:solidFill>
              </a:rPr>
              <a:t>EU4Health</a:t>
            </a:r>
          </a:p>
        </p:txBody>
      </p:sp>
      <p:sp>
        <p:nvSpPr>
          <p:cNvPr id="17" name="Rectángulo: esquinas redondeadas 16">
            <a:extLst>
              <a:ext uri="{FF2B5EF4-FFF2-40B4-BE49-F238E27FC236}">
                <a16:creationId xmlns:a16="http://schemas.microsoft.com/office/drawing/2014/main" id="{EF25C3FD-6B7F-43AD-A313-7987A55A846D}"/>
              </a:ext>
            </a:extLst>
          </p:cNvPr>
          <p:cNvSpPr/>
          <p:nvPr/>
        </p:nvSpPr>
        <p:spPr>
          <a:xfrm>
            <a:off x="6625649" y="686863"/>
            <a:ext cx="4937701" cy="999698"/>
          </a:xfrm>
          <a:prstGeom prst="roundRect">
            <a:avLst/>
          </a:prstGeom>
          <a:ln>
            <a:noFill/>
          </a:ln>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fontScale="92500"/>
          </a:bodyPr>
          <a:lstStyle/>
          <a:p>
            <a:pPr>
              <a:lnSpc>
                <a:spcPct val="90000"/>
              </a:lnSpc>
              <a:spcAft>
                <a:spcPts val="600"/>
              </a:spcAft>
            </a:pPr>
            <a:r>
              <a:rPr lang="en-US" dirty="0">
                <a:solidFill>
                  <a:schemeClr val="bg1"/>
                </a:solidFill>
              </a:rPr>
              <a:t>With the conditionality that fair representation of each state is ensured within a team of experts along with effective distribution of medical supplies</a:t>
            </a:r>
          </a:p>
        </p:txBody>
      </p:sp>
      <p:sp>
        <p:nvSpPr>
          <p:cNvPr id="19" name="Rectángulo: esquinas redondeadas 18">
            <a:extLst>
              <a:ext uri="{FF2B5EF4-FFF2-40B4-BE49-F238E27FC236}">
                <a16:creationId xmlns:a16="http://schemas.microsoft.com/office/drawing/2014/main" id="{58C9A2B6-7019-4F88-BE5D-F39A88F650ED}"/>
              </a:ext>
            </a:extLst>
          </p:cNvPr>
          <p:cNvSpPr/>
          <p:nvPr/>
        </p:nvSpPr>
        <p:spPr>
          <a:xfrm>
            <a:off x="4379709" y="2544133"/>
            <a:ext cx="2082051" cy="999698"/>
          </a:xfrm>
          <a:prstGeom prst="roundRect">
            <a:avLst/>
          </a:prstGeom>
          <a:ln>
            <a:noFill/>
          </a:ln>
        </p:spPr>
        <p:style>
          <a:lnRef idx="3">
            <a:schemeClr val="lt1"/>
          </a:lnRef>
          <a:fillRef idx="1">
            <a:schemeClr val="accent4"/>
          </a:fillRef>
          <a:effectRef idx="1">
            <a:schemeClr val="accent4"/>
          </a:effectRef>
          <a:fontRef idx="minor">
            <a:schemeClr val="lt1"/>
          </a:fontRef>
        </p:style>
        <p:txBody>
          <a:bodyPr vert="horz" lIns="91440" tIns="45720" rIns="91440" bIns="45720" rtlCol="0" anchor="ctr">
            <a:normAutofit fontScale="92500"/>
          </a:bodyPr>
          <a:lstStyle/>
          <a:p>
            <a:pPr>
              <a:lnSpc>
                <a:spcPct val="90000"/>
              </a:lnSpc>
              <a:spcAft>
                <a:spcPts val="600"/>
              </a:spcAft>
            </a:pPr>
            <a:r>
              <a:rPr lang="es-ES" sz="2800" b="1" i="0" dirty="0">
                <a:solidFill>
                  <a:srgbClr val="202124"/>
                </a:solidFill>
                <a:effectLst/>
                <a:latin typeface="arial" panose="020B0604020202020204" pitchFamily="34" charset="0"/>
              </a:rPr>
              <a:t>✓ </a:t>
            </a:r>
            <a:r>
              <a:rPr lang="en-US" sz="2600" dirty="0">
                <a:solidFill>
                  <a:schemeClr val="tx1"/>
                </a:solidFill>
              </a:rPr>
              <a:t>Vaccination passports</a:t>
            </a:r>
          </a:p>
        </p:txBody>
      </p:sp>
      <p:sp>
        <p:nvSpPr>
          <p:cNvPr id="22" name="Rectángulo: esquinas redondeadas 21">
            <a:extLst>
              <a:ext uri="{FF2B5EF4-FFF2-40B4-BE49-F238E27FC236}">
                <a16:creationId xmlns:a16="http://schemas.microsoft.com/office/drawing/2014/main" id="{99709E83-AF6F-41F3-AA02-248AE13BF324}"/>
              </a:ext>
            </a:extLst>
          </p:cNvPr>
          <p:cNvSpPr/>
          <p:nvPr/>
        </p:nvSpPr>
        <p:spPr>
          <a:xfrm>
            <a:off x="6625649" y="2544769"/>
            <a:ext cx="4937701" cy="999698"/>
          </a:xfrm>
          <a:prstGeom prst="roundRect">
            <a:avLst/>
          </a:prstGeom>
          <a:ln>
            <a:noFill/>
          </a:ln>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fontScale="92500" lnSpcReduction="20000"/>
          </a:bodyPr>
          <a:lstStyle/>
          <a:p>
            <a:pPr>
              <a:lnSpc>
                <a:spcPct val="90000"/>
              </a:lnSpc>
              <a:spcAft>
                <a:spcPts val="600"/>
              </a:spcAft>
            </a:pPr>
            <a:r>
              <a:rPr lang="en-US" dirty="0"/>
              <a:t>We agree on introducing them to expedite the process of domestic tourism and adding vaccines from licensed institutes once international tourism gains its momentum</a:t>
            </a:r>
            <a:endParaRPr lang="en-US" dirty="0">
              <a:solidFill>
                <a:schemeClr val="bg1"/>
              </a:solidFill>
            </a:endParaRPr>
          </a:p>
        </p:txBody>
      </p:sp>
      <p:sp>
        <p:nvSpPr>
          <p:cNvPr id="24" name="Rectángulo: esquinas redondeadas 23">
            <a:extLst>
              <a:ext uri="{FF2B5EF4-FFF2-40B4-BE49-F238E27FC236}">
                <a16:creationId xmlns:a16="http://schemas.microsoft.com/office/drawing/2014/main" id="{87A95B3C-78E5-414B-9320-EC50D82139F9}"/>
              </a:ext>
            </a:extLst>
          </p:cNvPr>
          <p:cNvSpPr/>
          <p:nvPr/>
        </p:nvSpPr>
        <p:spPr>
          <a:xfrm>
            <a:off x="4379709" y="4401403"/>
            <a:ext cx="2082051" cy="999698"/>
          </a:xfrm>
          <a:prstGeom prst="roundRect">
            <a:avLst/>
          </a:prstGeom>
          <a:ln>
            <a:noFill/>
          </a:ln>
        </p:spPr>
        <p:style>
          <a:lnRef idx="3">
            <a:schemeClr val="lt1"/>
          </a:lnRef>
          <a:fillRef idx="1">
            <a:schemeClr val="accent4"/>
          </a:fillRef>
          <a:effectRef idx="1">
            <a:schemeClr val="accent4"/>
          </a:effectRef>
          <a:fontRef idx="minor">
            <a:schemeClr val="lt1"/>
          </a:fontRef>
        </p:style>
        <p:txBody>
          <a:bodyPr vert="horz" lIns="91440" tIns="45720" rIns="91440" bIns="45720" rtlCol="0" anchor="ctr">
            <a:normAutofit/>
          </a:bodyPr>
          <a:lstStyle/>
          <a:p>
            <a:pPr>
              <a:lnSpc>
                <a:spcPct val="90000"/>
              </a:lnSpc>
              <a:spcAft>
                <a:spcPts val="600"/>
              </a:spcAft>
            </a:pPr>
            <a:r>
              <a:rPr lang="es-ES" sz="2800" b="1" i="0" dirty="0">
                <a:solidFill>
                  <a:srgbClr val="202124"/>
                </a:solidFill>
                <a:effectLst/>
                <a:latin typeface="arial" panose="020B0604020202020204" pitchFamily="34" charset="0"/>
              </a:rPr>
              <a:t>✓ </a:t>
            </a:r>
            <a:r>
              <a:rPr lang="en-US" sz="2600" dirty="0">
                <a:solidFill>
                  <a:schemeClr val="tx1"/>
                </a:solidFill>
              </a:rPr>
              <a:t>Green-lanes</a:t>
            </a:r>
          </a:p>
        </p:txBody>
      </p:sp>
      <p:sp>
        <p:nvSpPr>
          <p:cNvPr id="26" name="Rectángulo: esquinas redondeadas 25">
            <a:extLst>
              <a:ext uri="{FF2B5EF4-FFF2-40B4-BE49-F238E27FC236}">
                <a16:creationId xmlns:a16="http://schemas.microsoft.com/office/drawing/2014/main" id="{B1ACF563-561F-434E-ADEC-F00CAB9C5256}"/>
              </a:ext>
            </a:extLst>
          </p:cNvPr>
          <p:cNvSpPr/>
          <p:nvPr/>
        </p:nvSpPr>
        <p:spPr>
          <a:xfrm>
            <a:off x="6692706" y="4401403"/>
            <a:ext cx="4937701" cy="999698"/>
          </a:xfrm>
          <a:prstGeom prst="roundRect">
            <a:avLst/>
          </a:prstGeom>
          <a:ln>
            <a:noFill/>
          </a:ln>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bodyPr>
          <a:lstStyle/>
          <a:p>
            <a:pPr>
              <a:lnSpc>
                <a:spcPct val="90000"/>
              </a:lnSpc>
              <a:spcAft>
                <a:spcPts val="600"/>
              </a:spcAft>
            </a:pPr>
            <a:r>
              <a:rPr lang="en-US" dirty="0">
                <a:solidFill>
                  <a:schemeClr val="bg1"/>
                </a:solidFill>
              </a:rPr>
              <a:t>To ensure continuous trade amongst member states to sustain a stable economy during the pandemic</a:t>
            </a:r>
          </a:p>
        </p:txBody>
      </p:sp>
    </p:spTree>
    <p:extLst>
      <p:ext uri="{BB962C8B-B14F-4D97-AF65-F5344CB8AC3E}">
        <p14:creationId xmlns:p14="http://schemas.microsoft.com/office/powerpoint/2010/main" val="2430707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4" y="448055"/>
            <a:ext cx="3414370"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Título 3">
            <a:extLst>
              <a:ext uri="{FF2B5EF4-FFF2-40B4-BE49-F238E27FC236}">
                <a16:creationId xmlns:a16="http://schemas.microsoft.com/office/drawing/2014/main" id="{F224B94B-E895-4C07-BD1F-F033D49A99EE}"/>
              </a:ext>
            </a:extLst>
          </p:cNvPr>
          <p:cNvSpPr>
            <a:spLocks noGrp="1"/>
          </p:cNvSpPr>
          <p:nvPr>
            <p:ph type="title"/>
          </p:nvPr>
        </p:nvSpPr>
        <p:spPr>
          <a:xfrm>
            <a:off x="777240" y="731519"/>
            <a:ext cx="2845191" cy="3237579"/>
          </a:xfrm>
        </p:spPr>
        <p:txBody>
          <a:bodyPr vert="horz" lIns="91440" tIns="45720" rIns="91440" bIns="45720" rtlCol="0" anchor="ctr">
            <a:normAutofit/>
          </a:bodyPr>
          <a:lstStyle/>
          <a:p>
            <a:r>
              <a:rPr lang="en-US" sz="2900" kern="1200">
                <a:solidFill>
                  <a:srgbClr val="FFFFFF"/>
                </a:solidFill>
                <a:latin typeface="+mj-lt"/>
                <a:ea typeface="+mj-ea"/>
                <a:cs typeface="+mj-cs"/>
              </a:rPr>
              <a:t>Policy </a:t>
            </a:r>
            <a:br>
              <a:rPr lang="en-US" sz="2900" kern="1200">
                <a:solidFill>
                  <a:srgbClr val="FFFFFF"/>
                </a:solidFill>
                <a:latin typeface="+mj-lt"/>
                <a:ea typeface="+mj-ea"/>
                <a:cs typeface="+mj-cs"/>
              </a:rPr>
            </a:br>
            <a:r>
              <a:rPr lang="en-US" sz="2900" kern="1200">
                <a:solidFill>
                  <a:srgbClr val="FFFFFF"/>
                </a:solidFill>
                <a:latin typeface="+mj-lt"/>
                <a:ea typeface="+mj-ea"/>
                <a:cs typeface="+mj-cs"/>
              </a:rPr>
              <a:t>recommendations</a:t>
            </a:r>
          </a:p>
        </p:txBody>
      </p:sp>
      <p:sp>
        <p:nvSpPr>
          <p:cNvPr id="25" name="Rectangle 24">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343" y="4419227"/>
            <a:ext cx="3414369"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7" name="Rectangle 26">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4603" y="448055"/>
            <a:ext cx="7688475"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ángulo: esquinas redondeadas 7">
            <a:extLst>
              <a:ext uri="{FF2B5EF4-FFF2-40B4-BE49-F238E27FC236}">
                <a16:creationId xmlns:a16="http://schemas.microsoft.com/office/drawing/2014/main" id="{DDFD30D4-7D90-435F-B185-1C43A473C7D8}"/>
              </a:ext>
            </a:extLst>
          </p:cNvPr>
          <p:cNvSpPr/>
          <p:nvPr/>
        </p:nvSpPr>
        <p:spPr>
          <a:xfrm>
            <a:off x="4379709" y="686863"/>
            <a:ext cx="2082051" cy="999698"/>
          </a:xfrm>
          <a:prstGeom prst="roundRect">
            <a:avLst/>
          </a:prstGeom>
          <a:ln>
            <a:noFill/>
          </a:ln>
        </p:spPr>
        <p:style>
          <a:lnRef idx="3">
            <a:schemeClr val="lt1"/>
          </a:lnRef>
          <a:fillRef idx="1">
            <a:schemeClr val="accent4"/>
          </a:fillRef>
          <a:effectRef idx="1">
            <a:schemeClr val="accent4"/>
          </a:effectRef>
          <a:fontRef idx="minor">
            <a:schemeClr val="lt1"/>
          </a:fontRef>
        </p:style>
        <p:txBody>
          <a:bodyPr vert="horz" lIns="91440" tIns="45720" rIns="91440" bIns="45720" rtlCol="0" anchor="ctr">
            <a:normAutofit/>
          </a:bodyPr>
          <a:lstStyle/>
          <a:p>
            <a:pPr>
              <a:lnSpc>
                <a:spcPct val="90000"/>
              </a:lnSpc>
              <a:spcAft>
                <a:spcPts val="600"/>
              </a:spcAft>
            </a:pPr>
            <a:r>
              <a:rPr lang="es-ES" sz="2800" b="1" i="0" dirty="0">
                <a:solidFill>
                  <a:srgbClr val="202124"/>
                </a:solidFill>
                <a:effectLst/>
                <a:latin typeface="arial" panose="020B0604020202020204" pitchFamily="34" charset="0"/>
              </a:rPr>
              <a:t>✓ </a:t>
            </a:r>
            <a:r>
              <a:rPr lang="en-US" sz="2600" dirty="0">
                <a:solidFill>
                  <a:schemeClr val="tx1"/>
                </a:solidFill>
              </a:rPr>
              <a:t>Article 43B</a:t>
            </a:r>
          </a:p>
        </p:txBody>
      </p:sp>
      <p:sp>
        <p:nvSpPr>
          <p:cNvPr id="17" name="Rectángulo: esquinas redondeadas 16">
            <a:extLst>
              <a:ext uri="{FF2B5EF4-FFF2-40B4-BE49-F238E27FC236}">
                <a16:creationId xmlns:a16="http://schemas.microsoft.com/office/drawing/2014/main" id="{EF25C3FD-6B7F-43AD-A313-7987A55A846D}"/>
              </a:ext>
            </a:extLst>
          </p:cNvPr>
          <p:cNvSpPr/>
          <p:nvPr/>
        </p:nvSpPr>
        <p:spPr>
          <a:xfrm>
            <a:off x="6625649" y="686863"/>
            <a:ext cx="4937701" cy="999698"/>
          </a:xfrm>
          <a:prstGeom prst="roundRect">
            <a:avLst/>
          </a:prstGeom>
          <a:ln>
            <a:noFill/>
          </a:ln>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bodyPr>
          <a:lstStyle/>
          <a:p>
            <a:pPr>
              <a:lnSpc>
                <a:spcPct val="90000"/>
              </a:lnSpc>
              <a:spcAft>
                <a:spcPts val="600"/>
              </a:spcAft>
            </a:pPr>
            <a:r>
              <a:rPr lang="en-US" dirty="0">
                <a:solidFill>
                  <a:schemeClr val="bg1"/>
                </a:solidFill>
              </a:rPr>
              <a:t>Enhanced cooperation shall be open to all Member States when stablished </a:t>
            </a:r>
          </a:p>
        </p:txBody>
      </p:sp>
      <p:sp>
        <p:nvSpPr>
          <p:cNvPr id="19" name="Rectángulo: esquinas redondeadas 18">
            <a:extLst>
              <a:ext uri="{FF2B5EF4-FFF2-40B4-BE49-F238E27FC236}">
                <a16:creationId xmlns:a16="http://schemas.microsoft.com/office/drawing/2014/main" id="{58C9A2B6-7019-4F88-BE5D-F39A88F650ED}"/>
              </a:ext>
            </a:extLst>
          </p:cNvPr>
          <p:cNvSpPr/>
          <p:nvPr/>
        </p:nvSpPr>
        <p:spPr>
          <a:xfrm>
            <a:off x="4379709" y="2544133"/>
            <a:ext cx="2082051" cy="999698"/>
          </a:xfrm>
          <a:prstGeom prst="roundRect">
            <a:avLst/>
          </a:prstGeom>
          <a:ln>
            <a:noFill/>
          </a:ln>
        </p:spPr>
        <p:style>
          <a:lnRef idx="3">
            <a:schemeClr val="lt1"/>
          </a:lnRef>
          <a:fillRef idx="1">
            <a:schemeClr val="accent4"/>
          </a:fillRef>
          <a:effectRef idx="1">
            <a:schemeClr val="accent4"/>
          </a:effectRef>
          <a:fontRef idx="minor">
            <a:schemeClr val="lt1"/>
          </a:fontRef>
        </p:style>
        <p:txBody>
          <a:bodyPr vert="horz" lIns="91440" tIns="45720" rIns="91440" bIns="45720" rtlCol="0" anchor="ctr">
            <a:normAutofit fontScale="92500" lnSpcReduction="20000"/>
          </a:bodyPr>
          <a:lstStyle/>
          <a:p>
            <a:pPr>
              <a:lnSpc>
                <a:spcPct val="90000"/>
              </a:lnSpc>
              <a:spcAft>
                <a:spcPts val="600"/>
              </a:spcAft>
            </a:pPr>
            <a:r>
              <a:rPr lang="es-ES" sz="2800" b="1" i="0" dirty="0">
                <a:solidFill>
                  <a:srgbClr val="202124"/>
                </a:solidFill>
                <a:effectLst/>
                <a:latin typeface="arial" panose="020B0604020202020204" pitchFamily="34" charset="0"/>
              </a:rPr>
              <a:t>✓ </a:t>
            </a:r>
            <a:r>
              <a:rPr lang="en-US" sz="2600" dirty="0">
                <a:solidFill>
                  <a:schemeClr val="tx1"/>
                </a:solidFill>
              </a:rPr>
              <a:t>Vaccination roll-out process</a:t>
            </a:r>
          </a:p>
        </p:txBody>
      </p:sp>
      <p:sp>
        <p:nvSpPr>
          <p:cNvPr id="22" name="Rectángulo: esquinas redondeadas 21">
            <a:extLst>
              <a:ext uri="{FF2B5EF4-FFF2-40B4-BE49-F238E27FC236}">
                <a16:creationId xmlns:a16="http://schemas.microsoft.com/office/drawing/2014/main" id="{99709E83-AF6F-41F3-AA02-248AE13BF324}"/>
              </a:ext>
            </a:extLst>
          </p:cNvPr>
          <p:cNvSpPr/>
          <p:nvPr/>
        </p:nvSpPr>
        <p:spPr>
          <a:xfrm>
            <a:off x="6625649" y="2544769"/>
            <a:ext cx="4937701" cy="999698"/>
          </a:xfrm>
          <a:prstGeom prst="roundRect">
            <a:avLst/>
          </a:prstGeom>
          <a:ln>
            <a:noFill/>
          </a:ln>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bodyPr>
          <a:lstStyle/>
          <a:p>
            <a:pPr>
              <a:lnSpc>
                <a:spcPct val="90000"/>
              </a:lnSpc>
              <a:spcAft>
                <a:spcPts val="600"/>
              </a:spcAft>
            </a:pPr>
            <a:r>
              <a:rPr lang="en-US" dirty="0">
                <a:solidFill>
                  <a:schemeClr val="bg1"/>
                </a:solidFill>
              </a:rPr>
              <a:t>At least 50% of the population of each country shall be vaccinated</a:t>
            </a:r>
          </a:p>
        </p:txBody>
      </p:sp>
      <p:sp>
        <p:nvSpPr>
          <p:cNvPr id="24" name="Rectángulo: esquinas redondeadas 23">
            <a:extLst>
              <a:ext uri="{FF2B5EF4-FFF2-40B4-BE49-F238E27FC236}">
                <a16:creationId xmlns:a16="http://schemas.microsoft.com/office/drawing/2014/main" id="{87A95B3C-78E5-414B-9320-EC50D82139F9}"/>
              </a:ext>
            </a:extLst>
          </p:cNvPr>
          <p:cNvSpPr/>
          <p:nvPr/>
        </p:nvSpPr>
        <p:spPr>
          <a:xfrm>
            <a:off x="4379709" y="4401403"/>
            <a:ext cx="2082051" cy="999698"/>
          </a:xfrm>
          <a:prstGeom prst="roundRect">
            <a:avLst/>
          </a:prstGeom>
          <a:ln>
            <a:noFill/>
          </a:ln>
        </p:spPr>
        <p:style>
          <a:lnRef idx="3">
            <a:schemeClr val="lt1"/>
          </a:lnRef>
          <a:fillRef idx="1">
            <a:schemeClr val="accent4"/>
          </a:fillRef>
          <a:effectRef idx="1">
            <a:schemeClr val="accent4"/>
          </a:effectRef>
          <a:fontRef idx="minor">
            <a:schemeClr val="lt1"/>
          </a:fontRef>
        </p:style>
        <p:txBody>
          <a:bodyPr vert="horz" lIns="91440" tIns="45720" rIns="91440" bIns="45720" rtlCol="0" anchor="ctr">
            <a:normAutofit/>
          </a:bodyPr>
          <a:lstStyle/>
          <a:p>
            <a:pPr>
              <a:lnSpc>
                <a:spcPct val="90000"/>
              </a:lnSpc>
              <a:spcAft>
                <a:spcPts val="600"/>
              </a:spcAft>
            </a:pPr>
            <a:r>
              <a:rPr lang="es-ES" sz="2800" b="1" i="0" dirty="0">
                <a:solidFill>
                  <a:srgbClr val="202124"/>
                </a:solidFill>
                <a:effectLst/>
                <a:latin typeface="arial" panose="020B0604020202020204" pitchFamily="34" charset="0"/>
              </a:rPr>
              <a:t>✓ </a:t>
            </a:r>
            <a:r>
              <a:rPr lang="en-US" sz="2600" dirty="0">
                <a:solidFill>
                  <a:schemeClr val="tx1"/>
                </a:solidFill>
              </a:rPr>
              <a:t>Article 168 TFEU</a:t>
            </a:r>
          </a:p>
        </p:txBody>
      </p:sp>
      <p:sp>
        <p:nvSpPr>
          <p:cNvPr id="26" name="Rectángulo: esquinas redondeadas 25">
            <a:extLst>
              <a:ext uri="{FF2B5EF4-FFF2-40B4-BE49-F238E27FC236}">
                <a16:creationId xmlns:a16="http://schemas.microsoft.com/office/drawing/2014/main" id="{B1ACF563-561F-434E-ADEC-F00CAB9C5256}"/>
              </a:ext>
            </a:extLst>
          </p:cNvPr>
          <p:cNvSpPr/>
          <p:nvPr/>
        </p:nvSpPr>
        <p:spPr>
          <a:xfrm>
            <a:off x="6625649" y="4409455"/>
            <a:ext cx="4937701" cy="999698"/>
          </a:xfrm>
          <a:prstGeom prst="roundRect">
            <a:avLst/>
          </a:prstGeom>
          <a:ln>
            <a:noFill/>
          </a:ln>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a:bodyPr>
          <a:lstStyle/>
          <a:p>
            <a:pPr>
              <a:lnSpc>
                <a:spcPct val="90000"/>
              </a:lnSpc>
              <a:spcAft>
                <a:spcPts val="600"/>
              </a:spcAft>
            </a:pPr>
            <a:r>
              <a:rPr lang="en-US" dirty="0"/>
              <a:t>The EU shall complement national policies toward public health concerns and encourage cooperation between member states</a:t>
            </a:r>
            <a:endParaRPr lang="en-US" dirty="0">
              <a:solidFill>
                <a:schemeClr val="bg1"/>
              </a:solidFill>
            </a:endParaRPr>
          </a:p>
        </p:txBody>
      </p:sp>
    </p:spTree>
    <p:extLst>
      <p:ext uri="{BB962C8B-B14F-4D97-AF65-F5344CB8AC3E}">
        <p14:creationId xmlns:p14="http://schemas.microsoft.com/office/powerpoint/2010/main" val="1057303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2" y="453981"/>
            <a:ext cx="667512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Título 3">
            <a:extLst>
              <a:ext uri="{FF2B5EF4-FFF2-40B4-BE49-F238E27FC236}">
                <a16:creationId xmlns:a16="http://schemas.microsoft.com/office/drawing/2014/main" id="{F224B94B-E895-4C07-BD1F-F033D49A99EE}"/>
              </a:ext>
            </a:extLst>
          </p:cNvPr>
          <p:cNvSpPr>
            <a:spLocks noGrp="1"/>
          </p:cNvSpPr>
          <p:nvPr>
            <p:ph type="title"/>
          </p:nvPr>
        </p:nvSpPr>
        <p:spPr>
          <a:xfrm>
            <a:off x="731520" y="731520"/>
            <a:ext cx="6089904" cy="1426464"/>
          </a:xfrm>
        </p:spPr>
        <p:txBody>
          <a:bodyPr vert="horz" lIns="91440" tIns="45720" rIns="91440" bIns="45720" rtlCol="0" anchor="ctr">
            <a:normAutofit/>
          </a:bodyPr>
          <a:lstStyle/>
          <a:p>
            <a:r>
              <a:rPr lang="en-US" kern="1200">
                <a:solidFill>
                  <a:srgbClr val="FFFFFF"/>
                </a:solidFill>
                <a:latin typeface="+mj-lt"/>
                <a:ea typeface="+mj-ea"/>
                <a:cs typeface="+mj-cs"/>
              </a:rPr>
              <a:t>Commitment</a:t>
            </a:r>
          </a:p>
        </p:txBody>
      </p:sp>
      <p:sp>
        <p:nvSpPr>
          <p:cNvPr id="56" name="Rectangle 55">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7100" y="461737"/>
            <a:ext cx="2149361"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58" name="Rectangle 57">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73768" y="453155"/>
            <a:ext cx="214935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0" name="Rectangle 59">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0" y="2480956"/>
            <a:ext cx="11264206"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ángulo: esquinas redondeadas 2">
            <a:extLst>
              <a:ext uri="{FF2B5EF4-FFF2-40B4-BE49-F238E27FC236}">
                <a16:creationId xmlns:a16="http://schemas.microsoft.com/office/drawing/2014/main" id="{9D98FDA4-73AF-4CCA-8145-7EF2258A5EBF}"/>
              </a:ext>
            </a:extLst>
          </p:cNvPr>
          <p:cNvSpPr/>
          <p:nvPr/>
        </p:nvSpPr>
        <p:spPr>
          <a:xfrm>
            <a:off x="602224" y="2743197"/>
            <a:ext cx="3350651" cy="3009904"/>
          </a:xfrm>
          <a:prstGeom prst="roundRect">
            <a:avLst/>
          </a:prstGeom>
          <a:ln>
            <a:noFill/>
          </a:ln>
        </p:spPr>
        <p:style>
          <a:lnRef idx="3">
            <a:schemeClr val="lt1"/>
          </a:lnRef>
          <a:fillRef idx="1">
            <a:schemeClr val="accent4"/>
          </a:fillRef>
          <a:effectRef idx="1">
            <a:schemeClr val="accent4"/>
          </a:effectRef>
          <a:fontRef idx="minor">
            <a:schemeClr val="lt1"/>
          </a:fontRef>
        </p:style>
        <p:txBody>
          <a:bodyPr rtlCol="0" anchor="ctr"/>
          <a:lstStyle/>
          <a:p>
            <a:pPr marL="285750" indent="-285750">
              <a:lnSpc>
                <a:spcPct val="90000"/>
              </a:lnSpc>
              <a:spcAft>
                <a:spcPts val="600"/>
              </a:spcAft>
              <a:buFont typeface="Wingdings" panose="05000000000000000000" pitchFamily="2" charset="2"/>
              <a:buChar char="ü"/>
            </a:pPr>
            <a:r>
              <a:rPr lang="en-US" sz="2000" dirty="0"/>
              <a:t>Us, member states, to cooperate with the European Commission to act in harmony to reduce the effects of current and further pandemics</a:t>
            </a:r>
          </a:p>
        </p:txBody>
      </p:sp>
      <p:sp>
        <p:nvSpPr>
          <p:cNvPr id="32" name="Rectángulo: esquinas redondeadas 31">
            <a:extLst>
              <a:ext uri="{FF2B5EF4-FFF2-40B4-BE49-F238E27FC236}">
                <a16:creationId xmlns:a16="http://schemas.microsoft.com/office/drawing/2014/main" id="{4A7A0798-00E7-4265-9559-78F929A08B6C}"/>
              </a:ext>
            </a:extLst>
          </p:cNvPr>
          <p:cNvSpPr/>
          <p:nvPr/>
        </p:nvSpPr>
        <p:spPr>
          <a:xfrm>
            <a:off x="4345549" y="2743197"/>
            <a:ext cx="3350651" cy="3009904"/>
          </a:xfrm>
          <a:prstGeom prst="roundRect">
            <a:avLst/>
          </a:prstGeom>
          <a:ln>
            <a:noFill/>
          </a:ln>
        </p:spPr>
        <p:style>
          <a:lnRef idx="3">
            <a:schemeClr val="lt1"/>
          </a:lnRef>
          <a:fillRef idx="1">
            <a:schemeClr val="accent4"/>
          </a:fillRef>
          <a:effectRef idx="1">
            <a:schemeClr val="accent4"/>
          </a:effectRef>
          <a:fontRef idx="minor">
            <a:schemeClr val="lt1"/>
          </a:fontRef>
        </p:style>
        <p:txBody>
          <a:bodyPr rtlCol="0" anchor="ctr"/>
          <a:lstStyle/>
          <a:p>
            <a:pPr marL="342900" indent="-342900">
              <a:lnSpc>
                <a:spcPct val="90000"/>
              </a:lnSpc>
              <a:spcAft>
                <a:spcPts val="600"/>
              </a:spcAft>
              <a:buFont typeface="Wingdings" panose="05000000000000000000" pitchFamily="2" charset="2"/>
              <a:buChar char="ü"/>
            </a:pPr>
            <a:r>
              <a:rPr lang="en-US" sz="2000" dirty="0"/>
              <a:t>To provide a better and enhanced healthcare system, minimal losses in the economy and effective response to future pandemics</a:t>
            </a:r>
          </a:p>
        </p:txBody>
      </p:sp>
      <p:sp>
        <p:nvSpPr>
          <p:cNvPr id="33" name="Rectángulo: esquinas redondeadas 32">
            <a:extLst>
              <a:ext uri="{FF2B5EF4-FFF2-40B4-BE49-F238E27FC236}">
                <a16:creationId xmlns:a16="http://schemas.microsoft.com/office/drawing/2014/main" id="{FB098AA2-65A5-4A77-A8FC-306C4E349CCD}"/>
              </a:ext>
            </a:extLst>
          </p:cNvPr>
          <p:cNvSpPr/>
          <p:nvPr/>
        </p:nvSpPr>
        <p:spPr>
          <a:xfrm>
            <a:off x="8088874" y="2743197"/>
            <a:ext cx="3350651" cy="3009904"/>
          </a:xfrm>
          <a:prstGeom prst="roundRect">
            <a:avLst/>
          </a:prstGeom>
          <a:ln>
            <a:noFill/>
          </a:ln>
        </p:spPr>
        <p:style>
          <a:lnRef idx="3">
            <a:schemeClr val="lt1"/>
          </a:lnRef>
          <a:fillRef idx="1">
            <a:schemeClr val="accent4"/>
          </a:fillRef>
          <a:effectRef idx="1">
            <a:schemeClr val="accent4"/>
          </a:effectRef>
          <a:fontRef idx="minor">
            <a:schemeClr val="lt1"/>
          </a:fontRef>
        </p:style>
        <p:txBody>
          <a:bodyPr rtlCol="0" anchor="ctr"/>
          <a:lstStyle/>
          <a:p>
            <a:pPr marL="342900" indent="-342900">
              <a:lnSpc>
                <a:spcPct val="90000"/>
              </a:lnSpc>
              <a:spcAft>
                <a:spcPts val="600"/>
              </a:spcAft>
              <a:buFont typeface="Wingdings" panose="05000000000000000000" pitchFamily="2" charset="2"/>
              <a:buChar char="ü"/>
            </a:pPr>
            <a:r>
              <a:rPr lang="en-US" sz="2000" dirty="0"/>
              <a:t>Importance of EU4Health proposal and vaccination passports considering that our countries are highly depending on tourism</a:t>
            </a:r>
          </a:p>
        </p:txBody>
      </p:sp>
    </p:spTree>
    <p:extLst>
      <p:ext uri="{BB962C8B-B14F-4D97-AF65-F5344CB8AC3E}">
        <p14:creationId xmlns:p14="http://schemas.microsoft.com/office/powerpoint/2010/main" val="329380673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Metropolitano</Template>
  <TotalTime>72</TotalTime>
  <Words>575</Words>
  <Application>Microsoft Office PowerPoint</Application>
  <PresentationFormat>Panorámica</PresentationFormat>
  <Paragraphs>35</Paragraphs>
  <Slides>7</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Arial</vt:lpstr>
      <vt:lpstr>Calibri</vt:lpstr>
      <vt:lpstr>Tw Cen MT</vt:lpstr>
      <vt:lpstr>Wingdings</vt:lpstr>
      <vt:lpstr>Tema de Office</vt:lpstr>
      <vt:lpstr>Policy Proposal</vt:lpstr>
      <vt:lpstr>Background</vt:lpstr>
      <vt:lpstr>Our aims</vt:lpstr>
      <vt:lpstr>Our aims</vt:lpstr>
      <vt:lpstr>Policy  recommendations</vt:lpstr>
      <vt:lpstr>Policy  recommendations</vt:lpstr>
      <vt:lpstr>Commitment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Proposal</dc:title>
  <dc:creator>Miranda Borges Riera</dc:creator>
  <cp:lastModifiedBy>Miranda Borges Riera</cp:lastModifiedBy>
  <cp:revision>9</cp:revision>
  <dcterms:created xsi:type="dcterms:W3CDTF">2021-04-18T13:56:23Z</dcterms:created>
  <dcterms:modified xsi:type="dcterms:W3CDTF">2021-04-18T15:09:04Z</dcterms:modified>
</cp:coreProperties>
</file>