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57" r:id="rId4"/>
    <p:sldId id="258" r:id="rId5"/>
    <p:sldId id="270" r:id="rId6"/>
    <p:sldId id="274" r:id="rId7"/>
    <p:sldId id="275" r:id="rId8"/>
    <p:sldId id="259" r:id="rId9"/>
    <p:sldId id="284" r:id="rId10"/>
    <p:sldId id="271" r:id="rId11"/>
    <p:sldId id="279" r:id="rId12"/>
    <p:sldId id="276" r:id="rId13"/>
    <p:sldId id="277" r:id="rId14"/>
    <p:sldId id="278" r:id="rId15"/>
    <p:sldId id="280" r:id="rId16"/>
    <p:sldId id="281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93D81CF-94F2-401A-BA57-92F5A7B2D0C5}" styleName="Styl Středně sytá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>
      <p:cViewPr varScale="1">
        <p:scale>
          <a:sx n="93" d="100"/>
          <a:sy n="93" d="100"/>
        </p:scale>
        <p:origin x="9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F6B34-2086-4E83-B719-3ECA0221D742}" type="datetimeFigureOut">
              <a:rPr lang="cs-CZ" smtClean="0"/>
              <a:pPr/>
              <a:t>07.10.2019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B2DAB-BFA4-4A0E-84DF-FF87AF0B068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F6B34-2086-4E83-B719-3ECA0221D742}" type="datetimeFigureOut">
              <a:rPr lang="cs-CZ" smtClean="0"/>
              <a:pPr/>
              <a:t>07.10.2019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B2DAB-BFA4-4A0E-84DF-FF87AF0B068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F6B34-2086-4E83-B719-3ECA0221D742}" type="datetimeFigureOut">
              <a:rPr lang="cs-CZ" smtClean="0"/>
              <a:pPr/>
              <a:t>07.10.2019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B2DAB-BFA4-4A0E-84DF-FF87AF0B068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F6B34-2086-4E83-B719-3ECA0221D742}" type="datetimeFigureOut">
              <a:rPr lang="cs-CZ" smtClean="0"/>
              <a:pPr/>
              <a:t>07.10.2019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B2DAB-BFA4-4A0E-84DF-FF87AF0B068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F6B34-2086-4E83-B719-3ECA0221D742}" type="datetimeFigureOut">
              <a:rPr lang="cs-CZ" smtClean="0"/>
              <a:pPr/>
              <a:t>07.10.2019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B2DAB-BFA4-4A0E-84DF-FF87AF0B068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F6B34-2086-4E83-B719-3ECA0221D742}" type="datetimeFigureOut">
              <a:rPr lang="cs-CZ" smtClean="0"/>
              <a:pPr/>
              <a:t>07.10.2019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B2DAB-BFA4-4A0E-84DF-FF87AF0B068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F6B34-2086-4E83-B719-3ECA0221D742}" type="datetimeFigureOut">
              <a:rPr lang="cs-CZ" smtClean="0"/>
              <a:pPr/>
              <a:t>07.10.2019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B2DAB-BFA4-4A0E-84DF-FF87AF0B068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F6B34-2086-4E83-B719-3ECA0221D742}" type="datetimeFigureOut">
              <a:rPr lang="cs-CZ" smtClean="0"/>
              <a:pPr/>
              <a:t>07.10.2019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B2DAB-BFA4-4A0E-84DF-FF87AF0B068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F6B34-2086-4E83-B719-3ECA0221D742}" type="datetimeFigureOut">
              <a:rPr lang="cs-CZ" smtClean="0"/>
              <a:pPr/>
              <a:t>07.10.2019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B2DAB-BFA4-4A0E-84DF-FF87AF0B068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F6B34-2086-4E83-B719-3ECA0221D742}" type="datetimeFigureOut">
              <a:rPr lang="cs-CZ" smtClean="0"/>
              <a:pPr/>
              <a:t>07.10.2019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B2DAB-BFA4-4A0E-84DF-FF87AF0B068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F6B34-2086-4E83-B719-3ECA0221D742}" type="datetimeFigureOut">
              <a:rPr lang="cs-CZ" smtClean="0"/>
              <a:pPr/>
              <a:t>07.10.2019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B2DAB-BFA4-4A0E-84DF-FF87AF0B068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F6B34-2086-4E83-B719-3ECA0221D742}" type="datetimeFigureOut">
              <a:rPr lang="cs-CZ" smtClean="0"/>
              <a:pPr/>
              <a:t>07.10.2019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B2DAB-BFA4-4A0E-84DF-FF87AF0B068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image" Target="../media/image17.jpeg"/><Relationship Id="rId7" Type="http://schemas.openxmlformats.org/officeDocument/2006/relationships/image" Target="../media/image21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hyperlink" Target="http://ufar.ff.cuni.cz/6/filosofie-pro-neoborove-bakalare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151621" y="1124744"/>
            <a:ext cx="684075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cs-CZ" sz="2800" b="1" dirty="0"/>
              <a:t>Filosofie ve společném základu</a:t>
            </a:r>
            <a:endParaRPr lang="cs-CZ" sz="2800" dirty="0"/>
          </a:p>
          <a:p>
            <a:pPr algn="ctr">
              <a:spcAft>
                <a:spcPts val="600"/>
              </a:spcAft>
            </a:pPr>
            <a:r>
              <a:rPr lang="cs-CZ" sz="2800" dirty="0" smtClean="0"/>
              <a:t>kurz</a:t>
            </a:r>
            <a:r>
              <a:rPr lang="cs-CZ" sz="2800" dirty="0"/>
              <a:t>: </a:t>
            </a:r>
            <a:r>
              <a:rPr lang="cs-CZ" sz="2800" dirty="0" smtClean="0"/>
              <a:t>„</a:t>
            </a:r>
            <a:r>
              <a:rPr lang="cs-CZ" sz="2800" dirty="0" smtClean="0">
                <a:solidFill>
                  <a:srgbClr val="FF0000"/>
                </a:solidFill>
              </a:rPr>
              <a:t>Tělo a duše v</a:t>
            </a:r>
            <a:r>
              <a:rPr lang="cs-CZ" sz="2800" dirty="0">
                <a:solidFill>
                  <a:srgbClr val="FF0000"/>
                </a:solidFill>
              </a:rPr>
              <a:t> dějinách filosofie</a:t>
            </a:r>
            <a:r>
              <a:rPr lang="cs-CZ" sz="2800" dirty="0" smtClean="0"/>
              <a:t>“</a:t>
            </a:r>
          </a:p>
          <a:p>
            <a:pPr algn="ctr">
              <a:spcAft>
                <a:spcPts val="600"/>
              </a:spcAft>
            </a:pPr>
            <a:r>
              <a:rPr lang="cs-CZ" sz="2800" dirty="0" smtClean="0"/>
              <a:t>ASZFS0038</a:t>
            </a:r>
          </a:p>
          <a:p>
            <a:pPr algn="ctr">
              <a:spcAft>
                <a:spcPts val="600"/>
              </a:spcAft>
            </a:pPr>
            <a:r>
              <a:rPr lang="cs-CZ" sz="2800" dirty="0"/>
              <a:t>z</a:t>
            </a:r>
            <a:r>
              <a:rPr lang="cs-CZ" sz="2800" dirty="0" smtClean="0"/>
              <a:t>imní semestr 2019/2020</a:t>
            </a:r>
            <a:endParaRPr lang="cs-CZ" sz="2800" dirty="0"/>
          </a:p>
          <a:p>
            <a:pPr algn="ctr">
              <a:spcAft>
                <a:spcPts val="600"/>
              </a:spcAft>
            </a:pPr>
            <a:r>
              <a:rPr lang="cs-CZ" sz="2800" dirty="0"/>
              <a:t>ú</a:t>
            </a:r>
            <a:r>
              <a:rPr lang="cs-CZ" sz="2800" dirty="0" smtClean="0"/>
              <a:t>terý </a:t>
            </a:r>
            <a:r>
              <a:rPr lang="cs-CZ" sz="2800" dirty="0"/>
              <a:t>9:10 – 10:45, aula (131)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259633" y="3717032"/>
            <a:ext cx="60126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Přednášející:</a:t>
            </a:r>
            <a:endParaRPr lang="cs-CZ" sz="2400" dirty="0"/>
          </a:p>
          <a:p>
            <a:r>
              <a:rPr lang="cs-CZ" sz="2400" b="1" dirty="0">
                <a:solidFill>
                  <a:srgbClr val="0070C0"/>
                </a:solidFill>
              </a:rPr>
              <a:t>Dita Válová, PhD</a:t>
            </a:r>
            <a:r>
              <a:rPr lang="cs-CZ" sz="2400" b="1" dirty="0" smtClean="0">
                <a:solidFill>
                  <a:srgbClr val="0070C0"/>
                </a:solidFill>
              </a:rPr>
              <a:t>.</a:t>
            </a:r>
            <a:endParaRPr lang="cs-CZ" sz="2400" dirty="0">
              <a:solidFill>
                <a:srgbClr val="0070C0"/>
              </a:solidFill>
            </a:endParaRPr>
          </a:p>
          <a:p>
            <a:r>
              <a:rPr lang="cs-CZ" sz="2400" dirty="0"/>
              <a:t>e-mail:</a:t>
            </a:r>
            <a:r>
              <a:rPr lang="fr-CA" sz="2400" dirty="0"/>
              <a:t> dita.valova@ff.cuni.cz</a:t>
            </a:r>
            <a:endParaRPr lang="cs-CZ" sz="2400" dirty="0"/>
          </a:p>
          <a:p>
            <a:r>
              <a:rPr lang="cs-CZ" sz="2400" dirty="0"/>
              <a:t>konzultace: </a:t>
            </a:r>
            <a:r>
              <a:rPr lang="cs-CZ" sz="2400" dirty="0" smtClean="0"/>
              <a:t>úterý 11 – 12 h</a:t>
            </a:r>
            <a:r>
              <a:rPr lang="cs-CZ" sz="2400" dirty="0"/>
              <a:t>., </a:t>
            </a:r>
            <a:endParaRPr lang="cs-CZ" sz="2400" dirty="0" smtClean="0"/>
          </a:p>
          <a:p>
            <a:r>
              <a:rPr lang="cs-CZ" sz="2400" dirty="0" smtClean="0"/>
              <a:t>místnost 220 </a:t>
            </a:r>
            <a:r>
              <a:rPr lang="cs-CZ" sz="2400" dirty="0"/>
              <a:t>(2. patro, hlavní budova)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476672"/>
            <a:ext cx="878497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600" b="1" dirty="0" smtClean="0">
                <a:latin typeface="Times New Roman" pitchFamily="18" charset="0"/>
                <a:cs typeface="Times New Roman" pitchFamily="18" charset="0"/>
              </a:rPr>
              <a:t>Nejstarší textová evidence otázky po vztahu duše a těla</a:t>
            </a:r>
          </a:p>
          <a:p>
            <a:pPr algn="ctr"/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(v Evropě)</a:t>
            </a:r>
          </a:p>
          <a:p>
            <a:pPr algn="ctr"/>
            <a:endParaRPr lang="cs-CZ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cs-CZ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800" dirty="0" smtClean="0"/>
              <a:t>► </a:t>
            </a:r>
            <a:r>
              <a:rPr lang="cs-CZ" sz="2600" b="1" dirty="0" smtClean="0">
                <a:latin typeface="Times New Roman" pitchFamily="18" charset="0"/>
                <a:cs typeface="Times New Roman" pitchFamily="18" charset="0"/>
              </a:rPr>
              <a:t>Zlomky před-sokratovských myslitelů </a:t>
            </a:r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(6. - 4. st. př.n.l.) </a:t>
            </a:r>
            <a:r>
              <a:rPr lang="cs-CZ" sz="2600" dirty="0" err="1" smtClean="0">
                <a:latin typeface="Times New Roman" pitchFamily="18" charset="0"/>
                <a:cs typeface="Times New Roman" pitchFamily="18" charset="0"/>
              </a:rPr>
              <a:t>Thalés</a:t>
            </a:r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600" dirty="0" err="1" smtClean="0">
                <a:latin typeface="Times New Roman" pitchFamily="18" charset="0"/>
                <a:cs typeface="Times New Roman" pitchFamily="18" charset="0"/>
              </a:rPr>
              <a:t>Anaximandros</a:t>
            </a:r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600" dirty="0" err="1" smtClean="0">
                <a:latin typeface="Times New Roman" pitchFamily="18" charset="0"/>
                <a:cs typeface="Times New Roman" pitchFamily="18" charset="0"/>
              </a:rPr>
              <a:t>Anaximenés</a:t>
            </a:r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600" dirty="0" err="1" smtClean="0">
                <a:latin typeface="Times New Roman" pitchFamily="18" charset="0"/>
                <a:cs typeface="Times New Roman" pitchFamily="18" charset="0"/>
              </a:rPr>
              <a:t>Diogenés</a:t>
            </a:r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 z </a:t>
            </a:r>
            <a:r>
              <a:rPr lang="cs-CZ" sz="2600" dirty="0" err="1" smtClean="0">
                <a:latin typeface="Times New Roman" pitchFamily="18" charset="0"/>
                <a:cs typeface="Times New Roman" pitchFamily="18" charset="0"/>
              </a:rPr>
              <a:t>Apollónie</a:t>
            </a:r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600" dirty="0" err="1" smtClean="0">
                <a:latin typeface="Times New Roman" pitchFamily="18" charset="0"/>
                <a:cs typeface="Times New Roman" pitchFamily="18" charset="0"/>
              </a:rPr>
              <a:t>Hippón</a:t>
            </a:r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 z </a:t>
            </a:r>
            <a:r>
              <a:rPr lang="cs-CZ" sz="2600" dirty="0" err="1" smtClean="0">
                <a:latin typeface="Times New Roman" pitchFamily="18" charset="0"/>
                <a:cs typeface="Times New Roman" pitchFamily="18" charset="0"/>
              </a:rPr>
              <a:t>Rhégia</a:t>
            </a:r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600" dirty="0" err="1" smtClean="0">
                <a:latin typeface="Times New Roman" pitchFamily="18" charset="0"/>
                <a:cs typeface="Times New Roman" pitchFamily="18" charset="0"/>
              </a:rPr>
              <a:t>Hérakleitos</a:t>
            </a:r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cs-CZ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800" dirty="0" smtClean="0"/>
              <a:t>► </a:t>
            </a:r>
            <a:r>
              <a:rPr lang="cs-CZ" sz="2600" b="1" dirty="0" smtClean="0">
                <a:latin typeface="Times New Roman" pitchFamily="18" charset="0"/>
                <a:cs typeface="Times New Roman" pitchFamily="18" charset="0"/>
              </a:rPr>
              <a:t>Korpus lékařských textů </a:t>
            </a:r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cs-CZ" sz="2600" i="1" dirty="0" smtClean="0">
                <a:latin typeface="Times New Roman" pitchFamily="18" charset="0"/>
                <a:cs typeface="Times New Roman" pitchFamily="18" charset="0"/>
              </a:rPr>
              <a:t>Corpus </a:t>
            </a:r>
            <a:r>
              <a:rPr lang="cs-CZ" sz="2600" i="1" dirty="0" err="1" smtClean="0">
                <a:latin typeface="Times New Roman" pitchFamily="18" charset="0"/>
                <a:cs typeface="Times New Roman" pitchFamily="18" charset="0"/>
              </a:rPr>
              <a:t>Hippocraticum</a:t>
            </a:r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, 6.-5. st. př.n.l.)</a:t>
            </a:r>
          </a:p>
          <a:p>
            <a:endParaRPr lang="cs-CZ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800" dirty="0" smtClean="0"/>
              <a:t>► </a:t>
            </a:r>
            <a:r>
              <a:rPr lang="cs-CZ" sz="2600" b="1" dirty="0" smtClean="0">
                <a:latin typeface="Times New Roman" pitchFamily="18" charset="0"/>
                <a:cs typeface="Times New Roman" pitchFamily="18" charset="0"/>
              </a:rPr>
              <a:t>Krásná literatura </a:t>
            </a:r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(8.-6. st. př.n.l.)</a:t>
            </a:r>
          </a:p>
          <a:p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Homér: </a:t>
            </a:r>
            <a:r>
              <a:rPr lang="cs-CZ" sz="2600" i="1" dirty="0" err="1" smtClean="0">
                <a:latin typeface="Times New Roman" pitchFamily="18" charset="0"/>
                <a:cs typeface="Times New Roman" pitchFamily="18" charset="0"/>
              </a:rPr>
              <a:t>Ílias</a:t>
            </a:r>
            <a:r>
              <a:rPr lang="cs-CZ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cs-CZ" sz="2600" i="1" dirty="0" smtClean="0">
                <a:latin typeface="Times New Roman" pitchFamily="18" charset="0"/>
                <a:cs typeface="Times New Roman" pitchFamily="18" charset="0"/>
              </a:rPr>
              <a:t> Odyssea. </a:t>
            </a:r>
            <a:r>
              <a:rPr lang="cs-CZ" sz="2600" dirty="0" err="1" smtClean="0">
                <a:latin typeface="Times New Roman" pitchFamily="18" charset="0"/>
                <a:cs typeface="Times New Roman" pitchFamily="18" charset="0"/>
              </a:rPr>
              <a:t>Hésiodos</a:t>
            </a:r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600" dirty="0" err="1" smtClean="0">
                <a:latin typeface="Times New Roman" pitchFamily="18" charset="0"/>
                <a:cs typeface="Times New Roman" pitchFamily="18" charset="0"/>
              </a:rPr>
              <a:t>Sofoklés</a:t>
            </a:r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600" dirty="0" err="1" smtClean="0">
                <a:latin typeface="Times New Roman" pitchFamily="18" charset="0"/>
                <a:cs typeface="Times New Roman" pitchFamily="18" charset="0"/>
              </a:rPr>
              <a:t>Euripidés</a:t>
            </a:r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600" dirty="0" err="1" smtClean="0">
                <a:latin typeface="Times New Roman" pitchFamily="18" charset="0"/>
                <a:cs typeface="Times New Roman" pitchFamily="18" charset="0"/>
              </a:rPr>
              <a:t>Hérodotos</a:t>
            </a:r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cs-CZ" sz="26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908720"/>
            <a:ext cx="828092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Na co se ptáme a jak to (asi) začalo?</a:t>
            </a:r>
          </a:p>
          <a:p>
            <a:endParaRPr lang="cs-CZ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800" dirty="0" smtClean="0"/>
              <a:t>► </a:t>
            </a:r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>co je člověk?</a:t>
            </a:r>
          </a:p>
          <a:p>
            <a:r>
              <a:rPr lang="cs-CZ" sz="2800" dirty="0" smtClean="0"/>
              <a:t>► </a:t>
            </a:r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>jaká je jeho přirozenost?</a:t>
            </a:r>
          </a:p>
          <a:p>
            <a:endParaRPr lang="cs-CZ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2800" b="1" dirty="0" err="1" smtClean="0">
                <a:latin typeface="Times New Roman" pitchFamily="18" charset="0"/>
                <a:cs typeface="Times New Roman" pitchFamily="18" charset="0"/>
              </a:rPr>
              <a:t>ψῡχή</a:t>
            </a: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cs-CZ" sz="2800" b="1" dirty="0" err="1" smtClean="0">
                <a:latin typeface="Times New Roman" pitchFamily="18" charset="0"/>
                <a:cs typeface="Times New Roman" pitchFamily="18" charset="0"/>
              </a:rPr>
              <a:t>σώμα</a:t>
            </a:r>
            <a:endParaRPr lang="cs-CZ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cs-CZ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psýché – sóma </a:t>
            </a:r>
          </a:p>
          <a:p>
            <a:pPr algn="ctr"/>
            <a:endParaRPr lang="cs-CZ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duše – tělo</a:t>
            </a:r>
            <a:endParaRPr lang="cs-CZ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1" y="1268760"/>
            <a:ext cx="8964489" cy="4078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O hněvu, </a:t>
            </a:r>
            <a:r>
              <a:rPr lang="cs-CZ" sz="2600" dirty="0" err="1" smtClean="0">
                <a:latin typeface="Times New Roman" pitchFamily="18" charset="0"/>
                <a:cs typeface="Times New Roman" pitchFamily="18" charset="0"/>
              </a:rPr>
              <a:t>Péleovce</a:t>
            </a:r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, ó bohyně, Achilla zpívej,</a:t>
            </a:r>
          </a:p>
          <a:p>
            <a:pPr>
              <a:spcAft>
                <a:spcPts val="600"/>
              </a:spcAft>
            </a:pPr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příčině běd, jenž bezpočtu ztrát byl </a:t>
            </a:r>
            <a:r>
              <a:rPr lang="cs-CZ" sz="2600" dirty="0" err="1" smtClean="0">
                <a:latin typeface="Times New Roman" pitchFamily="18" charset="0"/>
                <a:cs typeface="Times New Roman" pitchFamily="18" charset="0"/>
              </a:rPr>
              <a:t>Danaům</a:t>
            </a:r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 zdrojem,</a:t>
            </a:r>
          </a:p>
          <a:p>
            <a:pPr>
              <a:spcAft>
                <a:spcPts val="600"/>
              </a:spcAft>
            </a:pPr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množství chrabrých duší (</a:t>
            </a:r>
            <a:r>
              <a:rPr lang="cs-CZ" sz="2600" i="1" dirty="0" err="1" smtClean="0">
                <a:latin typeface="Times New Roman" pitchFamily="18" charset="0"/>
                <a:cs typeface="Times New Roman" pitchFamily="18" charset="0"/>
              </a:rPr>
              <a:t>psýchai</a:t>
            </a:r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) jim za kořist předhodil Hádu – </a:t>
            </a:r>
          </a:p>
          <a:p>
            <a:pPr>
              <a:spcAft>
                <a:spcPts val="600"/>
              </a:spcAft>
            </a:pPr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reka – a napospas psům neb dravým k hostině ptákům</a:t>
            </a:r>
          </a:p>
          <a:p>
            <a:pPr>
              <a:spcAft>
                <a:spcPts val="600"/>
              </a:spcAft>
            </a:pPr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všelikým, je samé (</a:t>
            </a:r>
            <a:r>
              <a:rPr lang="cs-CZ" sz="2600" i="1" dirty="0" err="1" smtClean="0">
                <a:latin typeface="Times New Roman" pitchFamily="18" charset="0"/>
                <a:cs typeface="Times New Roman" pitchFamily="18" charset="0"/>
              </a:rPr>
              <a:t>autoi</a:t>
            </a:r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) pohodil – </a:t>
            </a:r>
            <a:r>
              <a:rPr lang="cs-CZ" sz="2600" dirty="0" err="1" smtClean="0">
                <a:latin typeface="Times New Roman" pitchFamily="18" charset="0"/>
                <a:cs typeface="Times New Roman" pitchFamily="18" charset="0"/>
              </a:rPr>
              <a:t>toť</a:t>
            </a:r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 Diova </a:t>
            </a:r>
            <a:r>
              <a:rPr lang="cs-CZ" sz="2600" dirty="0" err="1" smtClean="0">
                <a:latin typeface="Times New Roman" pitchFamily="18" charset="0"/>
                <a:cs typeface="Times New Roman" pitchFamily="18" charset="0"/>
              </a:rPr>
              <a:t>dála</a:t>
            </a:r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 se vůle.</a:t>
            </a:r>
          </a:p>
          <a:p>
            <a:endParaRPr lang="cs-CZ" sz="2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cs-CZ" sz="2600" i="1" dirty="0" err="1" smtClean="0">
                <a:latin typeface="Times New Roman" pitchFamily="18" charset="0"/>
                <a:cs typeface="Times New Roman" pitchFamily="18" charset="0"/>
              </a:rPr>
              <a:t>Ílias</a:t>
            </a:r>
            <a:r>
              <a:rPr lang="cs-CZ" sz="2600" i="1" dirty="0" smtClean="0">
                <a:latin typeface="Times New Roman" pitchFamily="18" charset="0"/>
                <a:cs typeface="Times New Roman" pitchFamily="18" charset="0"/>
              </a:rPr>
              <a:t> I, 1-5</a:t>
            </a:r>
          </a:p>
          <a:p>
            <a:pPr algn="r"/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překlad O. </a:t>
            </a:r>
            <a:r>
              <a:rPr lang="cs-CZ" sz="2600" dirty="0" err="1" smtClean="0">
                <a:latin typeface="Times New Roman" pitchFamily="18" charset="0"/>
                <a:cs typeface="Times New Roman" pitchFamily="18" charset="0"/>
              </a:rPr>
              <a:t>Vaňorný</a:t>
            </a:r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 (upraveno)</a:t>
            </a:r>
            <a:endParaRPr lang="cs-CZ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404664"/>
            <a:ext cx="856895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Duše v Hádu je popisována:</a:t>
            </a:r>
          </a:p>
          <a:p>
            <a:endParaRPr lang="cs-CZ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► jako </a:t>
            </a:r>
            <a:r>
              <a:rPr lang="cs-CZ" sz="2400" i="1" dirty="0" err="1" smtClean="0">
                <a:latin typeface="Times New Roman" pitchFamily="18" charset="0"/>
                <a:cs typeface="Times New Roman" pitchFamily="18" charset="0"/>
              </a:rPr>
              <a:t>eidolón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 smtClean="0">
                <a:latin typeface="Times New Roman" pitchFamily="18" charset="0"/>
                <a:cs typeface="Times New Roman" pitchFamily="18" charset="0"/>
              </a:rPr>
              <a:t>pl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2400" i="1" dirty="0" err="1" smtClean="0">
                <a:latin typeface="Times New Roman" pitchFamily="18" charset="0"/>
                <a:cs typeface="Times New Roman" pitchFamily="18" charset="0"/>
              </a:rPr>
              <a:t>eidola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Od.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XI, 83)</a:t>
            </a: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Opravdu tedy v chmurném Hádově domě duše (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psýché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) a podoba (</a:t>
            </a:r>
            <a:r>
              <a:rPr lang="cs-CZ" sz="2400" i="1" dirty="0" err="1" smtClean="0">
                <a:latin typeface="Times New Roman" pitchFamily="18" charset="0"/>
                <a:cs typeface="Times New Roman" pitchFamily="18" charset="0"/>
              </a:rPr>
              <a:t>eidolón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) jest, jen života (</a:t>
            </a:r>
            <a:r>
              <a:rPr lang="cs-CZ" sz="2400" i="1" dirty="0" err="1" smtClean="0">
                <a:latin typeface="Times New Roman" pitchFamily="18" charset="0"/>
                <a:cs typeface="Times New Roman" pitchFamily="18" charset="0"/>
              </a:rPr>
              <a:t>frenes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) vůbec v ní není. </a:t>
            </a:r>
          </a:p>
          <a:p>
            <a:pPr algn="r"/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cs-CZ" sz="2400" i="1" dirty="0" err="1" smtClean="0">
                <a:latin typeface="Times New Roman" pitchFamily="18" charset="0"/>
                <a:cs typeface="Times New Roman" pitchFamily="18" charset="0"/>
              </a:rPr>
              <a:t>Íl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, XXIII, 101-4)</a:t>
            </a: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► jako těkavý stín (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Od.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X, 495)</a:t>
            </a: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► jako mrtví, kteří jsou zbaveni smyslů (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Od.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XI, 475)</a:t>
            </a:r>
          </a:p>
          <a:p>
            <a:endParaRPr lang="cs-CZ" sz="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► duše nemají </a:t>
            </a:r>
            <a:r>
              <a:rPr lang="cs-CZ" sz="2400" i="1" dirty="0" err="1" smtClean="0">
                <a:latin typeface="Times New Roman" pitchFamily="18" charset="0"/>
                <a:cs typeface="Times New Roman" pitchFamily="18" charset="0"/>
              </a:rPr>
              <a:t>frenes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400" i="1" dirty="0" err="1" smtClean="0">
                <a:latin typeface="Times New Roman" pitchFamily="18" charset="0"/>
                <a:cs typeface="Times New Roman" pitchFamily="18" charset="0"/>
              </a:rPr>
              <a:t>nús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400" i="1" dirty="0" err="1" smtClean="0">
                <a:latin typeface="Times New Roman" pitchFamily="18" charset="0"/>
                <a:cs typeface="Times New Roman" pitchFamily="18" charset="0"/>
              </a:rPr>
              <a:t>thýmos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Snadné je, co ti teď povím a do tvé mysli ti vložím:</a:t>
            </a: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jestli bys někomu chtěl z těch mrtvých zesnulých tady</a:t>
            </a: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přístup ke krvi dát, ten poví ti neklamnou pravdu.</a:t>
            </a: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Komu však odepřeš toho, ten nazpátek odejde zase. </a:t>
            </a:r>
          </a:p>
          <a:p>
            <a:pPr algn="r"/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. XI, 146-9)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188640"/>
            <a:ext cx="8712968" cy="6417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Takhle to s člověkem jest, jak jednou ze světa sejde! – </a:t>
            </a:r>
          </a:p>
          <a:p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neboť není už svazů, jež drží maso a kosti,</a:t>
            </a:r>
          </a:p>
          <a:p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nýbrž planoucí oheň je silou mohutnou stráví,</a:t>
            </a:r>
          </a:p>
          <a:p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jakmile jednou duch (</a:t>
            </a:r>
            <a:r>
              <a:rPr lang="cs-CZ" sz="2300" i="1" dirty="0" err="1" smtClean="0">
                <a:latin typeface="Times New Roman" pitchFamily="18" charset="0"/>
                <a:cs typeface="Times New Roman" pitchFamily="18" charset="0"/>
              </a:rPr>
              <a:t>thýmos</a:t>
            </a:r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) jest z bílých odloučen kostí,</a:t>
            </a:r>
          </a:p>
          <a:p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avšak duch (</a:t>
            </a:r>
            <a:r>
              <a:rPr lang="cs-CZ" sz="2300" i="1" dirty="0" smtClean="0">
                <a:latin typeface="Times New Roman" pitchFamily="18" charset="0"/>
                <a:cs typeface="Times New Roman" pitchFamily="18" charset="0"/>
              </a:rPr>
              <a:t>psýché</a:t>
            </a:r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) se jako sen jen mihotá, odletěv z těla.</a:t>
            </a:r>
          </a:p>
          <a:p>
            <a:pPr algn="r"/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cs-CZ" sz="2300" i="1" dirty="0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. XI. 218-22)</a:t>
            </a:r>
          </a:p>
          <a:p>
            <a:pPr algn="r"/>
            <a:endParaRPr lang="cs-CZ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Copak nyní mám z toho, že v duši (</a:t>
            </a:r>
            <a:r>
              <a:rPr lang="cs-CZ" sz="2300" i="1" dirty="0" err="1" smtClean="0">
                <a:latin typeface="Times New Roman" pitchFamily="18" charset="0"/>
                <a:cs typeface="Times New Roman" pitchFamily="18" charset="0"/>
              </a:rPr>
              <a:t>thýmos</a:t>
            </a:r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) jsem trampoty snášel,</a:t>
            </a:r>
          </a:p>
          <a:p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když jsem vydával všanc svůj vlastní ve válce život (</a:t>
            </a:r>
            <a:r>
              <a:rPr lang="cs-CZ" sz="2300" i="1" dirty="0" smtClean="0">
                <a:latin typeface="Times New Roman" pitchFamily="18" charset="0"/>
                <a:cs typeface="Times New Roman" pitchFamily="18" charset="0"/>
              </a:rPr>
              <a:t>psýché</a:t>
            </a:r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algn="r"/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cs-CZ" sz="2300" i="1" dirty="0" err="1" smtClean="0">
                <a:latin typeface="Times New Roman" pitchFamily="18" charset="0"/>
                <a:cs typeface="Times New Roman" pitchFamily="18" charset="0"/>
              </a:rPr>
              <a:t>Íl</a:t>
            </a:r>
            <a:r>
              <a:rPr lang="cs-CZ" sz="23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 IX. 321-22)</a:t>
            </a:r>
          </a:p>
          <a:p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Běželo o náš život (</a:t>
            </a:r>
            <a:r>
              <a:rPr lang="cs-CZ" sz="2300" i="1" dirty="0" smtClean="0">
                <a:latin typeface="Times New Roman" pitchFamily="18" charset="0"/>
                <a:cs typeface="Times New Roman" pitchFamily="18" charset="0"/>
              </a:rPr>
              <a:t>psýché</a:t>
            </a:r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), a strašná se blížila zkáza.</a:t>
            </a:r>
          </a:p>
          <a:p>
            <a:pPr algn="r"/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cs-CZ" sz="2300" i="1" dirty="0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. IX, 423)</a:t>
            </a:r>
          </a:p>
          <a:p>
            <a:pPr algn="r"/>
            <a:endParaRPr lang="cs-CZ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Rázem černé temno se prostřelo po jejích očích,</a:t>
            </a:r>
          </a:p>
          <a:p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naznak se skácela na zem a bez sebe vydechla život (</a:t>
            </a:r>
            <a:r>
              <a:rPr lang="cs-CZ" sz="2300" i="1" dirty="0" err="1" smtClean="0">
                <a:latin typeface="Times New Roman" pitchFamily="18" charset="0"/>
                <a:cs typeface="Times New Roman" pitchFamily="18" charset="0"/>
              </a:rPr>
              <a:t>apo</a:t>
            </a:r>
            <a:r>
              <a:rPr lang="cs-CZ" sz="23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300" i="1" dirty="0" err="1" smtClean="0">
                <a:latin typeface="Times New Roman" pitchFamily="18" charset="0"/>
                <a:cs typeface="Times New Roman" pitchFamily="18" charset="0"/>
              </a:rPr>
              <a:t>psýchén</a:t>
            </a:r>
            <a:r>
              <a:rPr lang="cs-CZ" sz="23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300" i="1" dirty="0" err="1" smtClean="0">
                <a:latin typeface="Times New Roman" pitchFamily="18" charset="0"/>
                <a:cs typeface="Times New Roman" pitchFamily="18" charset="0"/>
              </a:rPr>
              <a:t>ekapysse</a:t>
            </a:r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 Když však přišla zas k sobě a v hruď (</a:t>
            </a:r>
            <a:r>
              <a:rPr lang="cs-CZ" sz="2300" i="1" dirty="0" err="1" smtClean="0">
                <a:latin typeface="Times New Roman" pitchFamily="18" charset="0"/>
                <a:cs typeface="Times New Roman" pitchFamily="18" charset="0"/>
              </a:rPr>
              <a:t>frén</a:t>
            </a:r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) se jí sebrala síla (</a:t>
            </a:r>
            <a:r>
              <a:rPr lang="cs-CZ" sz="2300" i="1" dirty="0" err="1" smtClean="0">
                <a:latin typeface="Times New Roman" pitchFamily="18" charset="0"/>
                <a:cs typeface="Times New Roman" pitchFamily="18" charset="0"/>
              </a:rPr>
              <a:t>thýmos</a:t>
            </a:r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]</a:t>
            </a:r>
            <a:endParaRPr lang="cs-CZ" sz="23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cs-CZ" sz="2300" i="1" dirty="0" err="1" smtClean="0">
                <a:latin typeface="Times New Roman" pitchFamily="18" charset="0"/>
                <a:cs typeface="Times New Roman" pitchFamily="18" charset="0"/>
              </a:rPr>
              <a:t>Íl</a:t>
            </a:r>
            <a:r>
              <a:rPr lang="cs-CZ" sz="23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 XXII. 466-75)</a:t>
            </a:r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1052736"/>
            <a:ext cx="84249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Homérský hrdina „nemá duši“. </a:t>
            </a: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	Má život (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psýché), </a:t>
            </a:r>
            <a:r>
              <a:rPr lang="cs-CZ" sz="2400" i="1" dirty="0" err="1" smtClean="0">
                <a:latin typeface="Times New Roman" pitchFamily="18" charset="0"/>
                <a:cs typeface="Times New Roman" pitchFamily="18" charset="0"/>
              </a:rPr>
              <a:t>frenes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400" i="1" dirty="0" err="1" smtClean="0">
                <a:latin typeface="Times New Roman" pitchFamily="18" charset="0"/>
                <a:cs typeface="Times New Roman" pitchFamily="18" charset="0"/>
              </a:rPr>
              <a:t>thýmos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400" i="1" dirty="0" err="1" smtClean="0">
                <a:latin typeface="Times New Roman" pitchFamily="18" charset="0"/>
                <a:cs typeface="Times New Roman" pitchFamily="18" charset="0"/>
              </a:rPr>
              <a:t>nús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Homérský hrdina „nemá tělo“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sóma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	Má </a:t>
            </a:r>
            <a:r>
              <a:rPr lang="cs-CZ" sz="2400" i="1" dirty="0" err="1" smtClean="0">
                <a:latin typeface="Times New Roman" pitchFamily="18" charset="0"/>
                <a:cs typeface="Times New Roman" pitchFamily="18" charset="0"/>
              </a:rPr>
              <a:t>gyia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400" i="1" dirty="0" err="1" smtClean="0">
                <a:latin typeface="Times New Roman" pitchFamily="18" charset="0"/>
                <a:cs typeface="Times New Roman" pitchFamily="18" charset="0"/>
              </a:rPr>
              <a:t>melea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400" i="1" dirty="0" err="1" smtClean="0">
                <a:latin typeface="Times New Roman" pitchFamily="18" charset="0"/>
                <a:cs typeface="Times New Roman" pitchFamily="18" charset="0"/>
              </a:rPr>
              <a:t>hapsea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 smtClean="0">
                <a:latin typeface="Times New Roman" pitchFamily="18" charset="0"/>
                <a:cs typeface="Times New Roman" pitchFamily="18" charset="0"/>
              </a:rPr>
              <a:t>rhethea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cs-CZ" sz="2400" i="1" dirty="0" err="1" smtClean="0">
                <a:latin typeface="Times New Roman" pitchFamily="18" charset="0"/>
                <a:cs typeface="Times New Roman" pitchFamily="18" charset="0"/>
              </a:rPr>
              <a:t>chroos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Významové kontury „těla“ i „duše“ jsou rozostřené.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1196752"/>
            <a:ext cx="835292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Doporučená literatura:</a:t>
            </a: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Bartoš, Hynek, 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Očima lékaře, Studie k počátkům řeckého myšlení 	o lidské přirozenosti z hlediska rozlišení duše-tělo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. 	Kapitola 1. „Proč homérští bohové nemají duši?“, s. 17-32.</a:t>
            </a:r>
          </a:p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Vítek, Tomáš, „Duše jako vzduch. Její původ a význam“, </a:t>
            </a:r>
            <a:endParaRPr lang="cs-C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Reflexe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46/2014, s. 3-30</a:t>
            </a:r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	(v </a:t>
            </a:r>
            <a:r>
              <a:rPr lang="cs-CZ" sz="2400" dirty="0" err="1" smtClean="0">
                <a:latin typeface="Times New Roman" pitchFamily="18" charset="0"/>
                <a:cs typeface="Times New Roman" pitchFamily="18" charset="0"/>
              </a:rPr>
              <a:t>Moodlu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Zástupný symbol pro obsah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1187803"/>
              </p:ext>
            </p:extLst>
          </p:nvPr>
        </p:nvGraphicFramePr>
        <p:xfrm>
          <a:off x="397349" y="1196752"/>
          <a:ext cx="8435277" cy="5153274"/>
        </p:xfrm>
        <a:graphic>
          <a:graphicData uri="http://schemas.openxmlformats.org/drawingml/2006/table">
            <a:tbl>
              <a:tblPr>
                <a:tableStyleId>{793D81CF-94F2-401A-BA57-92F5A7B2D0C5}</a:tableStyleId>
              </a:tblPr>
              <a:tblGrid>
                <a:gridCol w="1018456">
                  <a:extLst>
                    <a:ext uri="{9D8B030D-6E8A-4147-A177-3AD203B41FA5}">
                      <a16:colId xmlns:a16="http://schemas.microsoft.com/office/drawing/2014/main" val="172304189"/>
                    </a:ext>
                  </a:extLst>
                </a:gridCol>
                <a:gridCol w="2436115">
                  <a:extLst>
                    <a:ext uri="{9D8B030D-6E8A-4147-A177-3AD203B41FA5}">
                      <a16:colId xmlns:a16="http://schemas.microsoft.com/office/drawing/2014/main" val="570349270"/>
                    </a:ext>
                  </a:extLst>
                </a:gridCol>
                <a:gridCol w="516213">
                  <a:extLst>
                    <a:ext uri="{9D8B030D-6E8A-4147-A177-3AD203B41FA5}">
                      <a16:colId xmlns:a16="http://schemas.microsoft.com/office/drawing/2014/main" val="385482791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312433733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487526043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4142236764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833791180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3110684989"/>
                    </a:ext>
                  </a:extLst>
                </a:gridCol>
                <a:gridCol w="504053">
                  <a:extLst>
                    <a:ext uri="{9D8B030D-6E8A-4147-A177-3AD203B41FA5}">
                      <a16:colId xmlns:a16="http://schemas.microsoft.com/office/drawing/2014/main" val="3738251311"/>
                    </a:ext>
                  </a:extLst>
                </a:gridCol>
              </a:tblGrid>
              <a:tr h="572586">
                <a:tc>
                  <a:txBody>
                    <a:bodyPr/>
                    <a:lstStyle/>
                    <a:p>
                      <a:r>
                        <a:rPr lang="cs-CZ" sz="1200" b="1" dirty="0"/>
                        <a:t>Vyučující</a:t>
                      </a:r>
                    </a:p>
                  </a:txBody>
                  <a:tcPr marL="23947" marR="23947" marT="11973" marB="11973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200" b="1" dirty="0"/>
                        <a:t>Název</a:t>
                      </a:r>
                    </a:p>
                  </a:txBody>
                  <a:tcPr marL="23947" marR="23947" marT="11973" marB="11973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Den</a:t>
                      </a:r>
                    </a:p>
                  </a:txBody>
                  <a:tcPr marL="23947" marR="23947" marT="11973" marB="11973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Čas</a:t>
                      </a:r>
                    </a:p>
                  </a:txBody>
                  <a:tcPr marL="23947" marR="23947" marT="11973" marB="11973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Místnost</a:t>
                      </a:r>
                    </a:p>
                  </a:txBody>
                  <a:tcPr marL="23947" marR="23947" marT="11973" marB="11973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Rozsah</a:t>
                      </a:r>
                    </a:p>
                  </a:txBody>
                  <a:tcPr marL="23947" marR="23947" marT="11973" marB="11973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Kód(y) SIS</a:t>
                      </a:r>
                    </a:p>
                  </a:txBody>
                  <a:tcPr marL="23947" marR="23947" marT="11973" marB="11973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Atest</a:t>
                      </a:r>
                    </a:p>
                  </a:txBody>
                  <a:tcPr marL="23947" marR="23947" marT="11973" marB="11973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err="1"/>
                        <a:t>Kred</a:t>
                      </a:r>
                      <a:endParaRPr lang="cs-CZ" sz="1200" b="1" dirty="0"/>
                    </a:p>
                  </a:txBody>
                  <a:tcPr marL="23947" marR="23947" marT="11973" marB="11973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4291944"/>
                  </a:ext>
                </a:extLst>
              </a:tr>
              <a:tr h="572586">
                <a:tc>
                  <a:txBody>
                    <a:bodyPr/>
                    <a:lstStyle/>
                    <a:p>
                      <a:r>
                        <a:rPr lang="cs-CZ" sz="1200" b="1" dirty="0"/>
                        <a:t>Kulka, T.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r>
                        <a:rPr lang="cs-CZ" sz="1200" b="1" dirty="0"/>
                        <a:t>Estetika v kontextu filosofie </a:t>
                      </a:r>
                      <a:br>
                        <a:rPr lang="cs-CZ" sz="1200" b="1" dirty="0"/>
                      </a:br>
                      <a:r>
                        <a:rPr lang="cs-CZ" sz="1200" b="1" dirty="0"/>
                        <a:t>(začíná 8. 10.)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/>
                        <a:t>Út</a:t>
                      </a:r>
                      <a:endParaRPr lang="cs-CZ" sz="1200" b="1" dirty="0"/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15:50 - 17:25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P131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/>
                        <a:t>2/-, -/-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ASZFS0043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/>
                        <a:t>Z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3</a:t>
                      </a:r>
                    </a:p>
                  </a:txBody>
                  <a:tcPr marL="23947" marR="23947" marT="11973" marB="11973" anchor="ctr"/>
                </a:tc>
                <a:extLst>
                  <a:ext uri="{0D108BD9-81ED-4DB2-BD59-A6C34878D82A}">
                    <a16:rowId xmlns:a16="http://schemas.microsoft.com/office/drawing/2014/main" val="2095618367"/>
                  </a:ext>
                </a:extLst>
              </a:tr>
              <a:tr h="572586">
                <a:tc>
                  <a:txBody>
                    <a:bodyPr/>
                    <a:lstStyle/>
                    <a:p>
                      <a:r>
                        <a:rPr lang="cs-CZ" sz="1200" b="1" dirty="0"/>
                        <a:t>Lyčka, M.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r>
                        <a:rPr lang="cs-CZ" sz="1200" b="1" dirty="0"/>
                        <a:t>Filosofie judaismu 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/>
                        <a:t>Po</a:t>
                      </a:r>
                      <a:endParaRPr lang="cs-CZ" sz="1200" b="1" dirty="0"/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10:50 - 12:25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P131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/>
                        <a:t>2/-, -/-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ASZFS0037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/>
                        <a:t>Z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3</a:t>
                      </a:r>
                    </a:p>
                  </a:txBody>
                  <a:tcPr marL="23947" marR="23947" marT="11973" marB="11973" anchor="ctr"/>
                </a:tc>
                <a:extLst>
                  <a:ext uri="{0D108BD9-81ED-4DB2-BD59-A6C34878D82A}">
                    <a16:rowId xmlns:a16="http://schemas.microsoft.com/office/drawing/2014/main" val="3255869514"/>
                  </a:ext>
                </a:extLst>
              </a:tr>
              <a:tr h="572586">
                <a:tc>
                  <a:txBody>
                    <a:bodyPr/>
                    <a:lstStyle/>
                    <a:p>
                      <a:r>
                        <a:rPr lang="cs-CZ" sz="1200" b="1" dirty="0"/>
                        <a:t>Němec, V.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r>
                        <a:rPr lang="cs-CZ" sz="1200" b="1" dirty="0"/>
                        <a:t>Filosofický průvodce vlastním já 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/>
                        <a:t>St</a:t>
                      </a:r>
                      <a:endParaRPr lang="cs-CZ" sz="1200" b="1" dirty="0"/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14:10 - 15:45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P131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/>
                        <a:t>2/-, -/-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ASZFS0034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/>
                        <a:t>Z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3</a:t>
                      </a:r>
                    </a:p>
                  </a:txBody>
                  <a:tcPr marL="23947" marR="23947" marT="11973" marB="11973" anchor="ctr"/>
                </a:tc>
                <a:extLst>
                  <a:ext uri="{0D108BD9-81ED-4DB2-BD59-A6C34878D82A}">
                    <a16:rowId xmlns:a16="http://schemas.microsoft.com/office/drawing/2014/main" val="490218220"/>
                  </a:ext>
                </a:extLst>
              </a:tr>
              <a:tr h="572586">
                <a:tc>
                  <a:txBody>
                    <a:bodyPr/>
                    <a:lstStyle/>
                    <a:p>
                      <a:r>
                        <a:rPr lang="cs-CZ" sz="1200" b="1" dirty="0" err="1"/>
                        <a:t>Palkoska</a:t>
                      </a:r>
                      <a:r>
                        <a:rPr lang="cs-CZ" sz="1200" b="1" dirty="0"/>
                        <a:t>, J.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r>
                        <a:rPr lang="cs-CZ" sz="1200" b="1" dirty="0"/>
                        <a:t>Věda a vědění v západní myšlenkové tradici </a:t>
                      </a:r>
                      <a:br>
                        <a:rPr lang="cs-CZ" sz="1200" b="1" dirty="0"/>
                      </a:br>
                      <a:r>
                        <a:rPr lang="cs-CZ" sz="1200" b="1" dirty="0"/>
                        <a:t>(začíná 9. 10.)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/>
                        <a:t>St</a:t>
                      </a:r>
                      <a:endParaRPr lang="cs-CZ" sz="1200" b="1" dirty="0"/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12:30 - 14:05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P131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/>
                        <a:t>2/-, -/-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ASZFS0052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/>
                        <a:t>Z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3</a:t>
                      </a:r>
                    </a:p>
                  </a:txBody>
                  <a:tcPr marL="23947" marR="23947" marT="11973" marB="11973" anchor="ctr"/>
                </a:tc>
                <a:extLst>
                  <a:ext uri="{0D108BD9-81ED-4DB2-BD59-A6C34878D82A}">
                    <a16:rowId xmlns:a16="http://schemas.microsoft.com/office/drawing/2014/main" val="3462772145"/>
                  </a:ext>
                </a:extLst>
              </a:tr>
              <a:tr h="572586">
                <a:tc>
                  <a:txBody>
                    <a:bodyPr/>
                    <a:lstStyle/>
                    <a:p>
                      <a:r>
                        <a:rPr lang="cs-CZ" sz="1200" b="1" dirty="0"/>
                        <a:t>Schifferová, V.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r>
                        <a:rPr lang="cs-CZ" sz="1200" b="1"/>
                        <a:t>Vybrané kapitoly antické filosofie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/>
                        <a:t>St</a:t>
                      </a:r>
                      <a:endParaRPr lang="cs-CZ" sz="1200" b="1" dirty="0"/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12:30 - 14:05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P423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/>
                        <a:t>2/-, -/-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ASZFS0039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/>
                        <a:t>Z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3</a:t>
                      </a:r>
                    </a:p>
                  </a:txBody>
                  <a:tcPr marL="23947" marR="23947" marT="11973" marB="11973" anchor="ctr"/>
                </a:tc>
                <a:extLst>
                  <a:ext uri="{0D108BD9-81ED-4DB2-BD59-A6C34878D82A}">
                    <a16:rowId xmlns:a16="http://schemas.microsoft.com/office/drawing/2014/main" val="251827598"/>
                  </a:ext>
                </a:extLst>
              </a:tr>
              <a:tr h="572586">
                <a:tc>
                  <a:txBody>
                    <a:bodyPr/>
                    <a:lstStyle/>
                    <a:p>
                      <a:r>
                        <a:rPr lang="cs-CZ" sz="1200" b="1" dirty="0"/>
                        <a:t>Špinka, Š.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r>
                        <a:rPr lang="cs-CZ" sz="1200" b="1"/>
                        <a:t>Štěstí a dobrý život (kapitoly z antické etiky)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/>
                        <a:t>Čt</a:t>
                      </a:r>
                      <a:endParaRPr lang="cs-CZ" sz="1200" b="1" dirty="0"/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15:50 - 17:25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P131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/>
                        <a:t>2/-, -/-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ASZFS0051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/>
                        <a:t>Z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3</a:t>
                      </a:r>
                    </a:p>
                  </a:txBody>
                  <a:tcPr marL="23947" marR="23947" marT="11973" marB="11973" anchor="ctr"/>
                </a:tc>
                <a:extLst>
                  <a:ext uri="{0D108BD9-81ED-4DB2-BD59-A6C34878D82A}">
                    <a16:rowId xmlns:a16="http://schemas.microsoft.com/office/drawing/2014/main" val="1825390245"/>
                  </a:ext>
                </a:extLst>
              </a:tr>
              <a:tr h="572586">
                <a:tc>
                  <a:txBody>
                    <a:bodyPr/>
                    <a:lstStyle/>
                    <a:p>
                      <a:r>
                        <a:rPr lang="cs-CZ" sz="1200" b="1" dirty="0"/>
                        <a:t>Válová, D.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r>
                        <a:rPr lang="cs-CZ" sz="1200" b="1" dirty="0"/>
                        <a:t>Tělo a duše v dějinách filosofie </a:t>
                      </a:r>
                      <a:br>
                        <a:rPr lang="cs-CZ" sz="1200" b="1" dirty="0"/>
                      </a:br>
                      <a:r>
                        <a:rPr lang="cs-CZ" sz="1200" b="1" dirty="0"/>
                        <a:t>(začíná 8. 10.)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/>
                        <a:t>Út</a:t>
                      </a:r>
                      <a:endParaRPr lang="cs-CZ" sz="1200" b="1" dirty="0"/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09:10 - 10:45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P131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2/-, -/-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ASZFS0038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/>
                        <a:t>Z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/>
                        <a:t>3</a:t>
                      </a:r>
                    </a:p>
                  </a:txBody>
                  <a:tcPr marL="23947" marR="23947" marT="11973" marB="11973" anchor="ctr"/>
                </a:tc>
                <a:extLst>
                  <a:ext uri="{0D108BD9-81ED-4DB2-BD59-A6C34878D82A}">
                    <a16:rowId xmlns:a16="http://schemas.microsoft.com/office/drawing/2014/main" val="461913625"/>
                  </a:ext>
                </a:extLst>
              </a:tr>
              <a:tr h="572586">
                <a:tc>
                  <a:txBody>
                    <a:bodyPr/>
                    <a:lstStyle/>
                    <a:p>
                      <a:r>
                        <a:rPr lang="cs-CZ" sz="1200" b="1" dirty="0" err="1"/>
                        <a:t>Vojvodík</a:t>
                      </a:r>
                      <a:r>
                        <a:rPr lang="cs-CZ" sz="1200" b="1" dirty="0"/>
                        <a:t>, J.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r>
                        <a:rPr lang="cs-CZ" sz="1200" b="1"/>
                        <a:t>Moderna a modernost v literatuře, filozofii a umění I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 smtClean="0"/>
                        <a:t>Po</a:t>
                      </a:r>
                      <a:endParaRPr lang="cs-CZ" sz="1200" b="1" dirty="0"/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/>
                        <a:t>15:50 - 17:25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P131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2/-, -/-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ASZFS0041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Z</a:t>
                      </a:r>
                    </a:p>
                  </a:txBody>
                  <a:tcPr marL="23947" marR="23947" marT="11973" marB="119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3</a:t>
                      </a:r>
                    </a:p>
                  </a:txBody>
                  <a:tcPr marL="23947" marR="23947" marT="11973" marB="11973" anchor="ctr"/>
                </a:tc>
                <a:extLst>
                  <a:ext uri="{0D108BD9-81ED-4DB2-BD59-A6C34878D82A}">
                    <a16:rowId xmlns:a16="http://schemas.microsoft.com/office/drawing/2014/main" val="3651367558"/>
                  </a:ext>
                </a:extLst>
              </a:tr>
            </a:tbl>
          </a:graphicData>
        </a:graphic>
      </p:graphicFrame>
      <p:sp>
        <p:nvSpPr>
          <p:cNvPr id="10" name="TextovéPole 9"/>
          <p:cNvSpPr txBox="1"/>
          <p:nvPr/>
        </p:nvSpPr>
        <p:spPr>
          <a:xfrm>
            <a:off x="395536" y="548680"/>
            <a:ext cx="3327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Filosofie pro neoborové bakaláře</a:t>
            </a:r>
            <a:endParaRPr lang="cs-CZ" b="1" dirty="0"/>
          </a:p>
        </p:txBody>
      </p:sp>
      <p:pic>
        <p:nvPicPr>
          <p:cNvPr id="1026" name="DefaultOcx"/>
          <p:cNvPicPr preferRelativeResize="0">
            <a:picLocks noChangeArrowheads="1" noChangeShapeType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7163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7773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539552" y="1124744"/>
            <a:ext cx="8208912" cy="5072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ts val="3000"/>
              </a:lnSpc>
            </a:pPr>
            <a:r>
              <a:rPr lang="cs-CZ" sz="2200" dirty="0" smtClean="0"/>
              <a:t>1. hodina: Historické kořeny vztahu duše a těla. Homérské eposy.</a:t>
            </a:r>
          </a:p>
          <a:p>
            <a:pPr marL="457200" indent="-457200">
              <a:lnSpc>
                <a:spcPts val="3000"/>
              </a:lnSpc>
            </a:pPr>
            <a:r>
              <a:rPr lang="cs-CZ" sz="2200" dirty="0" smtClean="0"/>
              <a:t>2. hodina: Platónův </a:t>
            </a:r>
            <a:r>
              <a:rPr lang="cs-CZ" sz="2200" i="1" dirty="0" err="1" smtClean="0"/>
              <a:t>Faidón</a:t>
            </a:r>
            <a:r>
              <a:rPr lang="cs-CZ" sz="2200" dirty="0" smtClean="0"/>
              <a:t>: radikální oddělení duše od těla.</a:t>
            </a:r>
          </a:p>
          <a:p>
            <a:pPr>
              <a:lnSpc>
                <a:spcPts val="3000"/>
              </a:lnSpc>
            </a:pPr>
            <a:r>
              <a:rPr lang="cs-CZ" sz="2200" dirty="0" smtClean="0"/>
              <a:t>3. hodina: Platónův </a:t>
            </a:r>
            <a:r>
              <a:rPr lang="cs-CZ" sz="2200" i="1" dirty="0" err="1" smtClean="0"/>
              <a:t>Faidros</a:t>
            </a:r>
            <a:r>
              <a:rPr lang="cs-CZ" sz="2200" dirty="0" smtClean="0"/>
              <a:t>: metafora duše jako koňského spřežení.</a:t>
            </a:r>
          </a:p>
          <a:p>
            <a:pPr>
              <a:lnSpc>
                <a:spcPts val="3000"/>
              </a:lnSpc>
            </a:pPr>
            <a:r>
              <a:rPr lang="cs-CZ" sz="2200" dirty="0" smtClean="0"/>
              <a:t>4.  hodina: Platónův </a:t>
            </a:r>
            <a:r>
              <a:rPr lang="cs-CZ" sz="2200" i="1" dirty="0" err="1" smtClean="0"/>
              <a:t>Timaios</a:t>
            </a:r>
            <a:r>
              <a:rPr lang="cs-CZ" sz="2200" dirty="0" smtClean="0"/>
              <a:t>: duše světa a hierarchie v duši člověka.</a:t>
            </a:r>
          </a:p>
          <a:p>
            <a:pPr>
              <a:lnSpc>
                <a:spcPts val="3000"/>
              </a:lnSpc>
            </a:pPr>
            <a:r>
              <a:rPr lang="cs-CZ" sz="2200" dirty="0" smtClean="0"/>
              <a:t>5. hodina: Aristotelovy </a:t>
            </a:r>
            <a:r>
              <a:rPr lang="cs-CZ" sz="2200" i="1" dirty="0" smtClean="0"/>
              <a:t>Knihy o duši</a:t>
            </a:r>
            <a:r>
              <a:rPr lang="cs-CZ" sz="2200" dirty="0" smtClean="0"/>
              <a:t> (kniha I. a II.): </a:t>
            </a:r>
          </a:p>
          <a:p>
            <a:pPr>
              <a:lnSpc>
                <a:spcPts val="3000"/>
              </a:lnSpc>
            </a:pPr>
            <a:r>
              <a:rPr lang="cs-CZ" sz="2200" dirty="0" smtClean="0"/>
              <a:t>		nejdříve je třeba definovat, co zkoumáme.</a:t>
            </a:r>
          </a:p>
          <a:p>
            <a:pPr>
              <a:lnSpc>
                <a:spcPts val="3000"/>
              </a:lnSpc>
            </a:pPr>
            <a:r>
              <a:rPr lang="cs-CZ" sz="2200" dirty="0" smtClean="0"/>
              <a:t>6. hodina: Aristotelovy </a:t>
            </a:r>
            <a:r>
              <a:rPr lang="cs-CZ" sz="2200" i="1" dirty="0" smtClean="0"/>
              <a:t>Knihy o duši</a:t>
            </a:r>
            <a:r>
              <a:rPr lang="cs-CZ" sz="2200" dirty="0" smtClean="0"/>
              <a:t> (kniha II. a III.):</a:t>
            </a:r>
          </a:p>
          <a:p>
            <a:pPr>
              <a:lnSpc>
                <a:spcPts val="3000"/>
              </a:lnSpc>
            </a:pPr>
            <a:r>
              <a:rPr lang="cs-CZ" sz="2200" dirty="0" smtClean="0"/>
              <a:t>		fyzikální, biologické a intelektuální projevy duše.</a:t>
            </a:r>
          </a:p>
          <a:p>
            <a:pPr>
              <a:lnSpc>
                <a:spcPts val="3000"/>
              </a:lnSpc>
            </a:pPr>
            <a:r>
              <a:rPr lang="cs-CZ" sz="2200" dirty="0" smtClean="0"/>
              <a:t>7. hodina: </a:t>
            </a:r>
            <a:r>
              <a:rPr lang="cs-CZ" sz="2200" dirty="0" err="1" smtClean="0"/>
              <a:t>Plótínos</a:t>
            </a:r>
            <a:r>
              <a:rPr lang="cs-CZ" sz="2200" dirty="0" smtClean="0"/>
              <a:t>, který se styděl za to, že má tělo.</a:t>
            </a:r>
          </a:p>
          <a:p>
            <a:pPr>
              <a:lnSpc>
                <a:spcPts val="3000"/>
              </a:lnSpc>
            </a:pPr>
            <a:r>
              <a:rPr lang="cs-CZ" sz="2200" dirty="0" smtClean="0"/>
              <a:t>8. hodina: </a:t>
            </a:r>
            <a:r>
              <a:rPr lang="cs-CZ" sz="2200" dirty="0" err="1" smtClean="0"/>
              <a:t>Aurelius</a:t>
            </a:r>
            <a:r>
              <a:rPr lang="cs-CZ" sz="2200" dirty="0" smtClean="0"/>
              <a:t> </a:t>
            </a:r>
            <a:r>
              <a:rPr lang="cs-CZ" sz="2200" dirty="0" err="1" smtClean="0"/>
              <a:t>Augustinus</a:t>
            </a:r>
            <a:r>
              <a:rPr lang="cs-CZ" sz="2200" dirty="0" smtClean="0"/>
              <a:t> a malé psycho-logické cvičení.</a:t>
            </a:r>
          </a:p>
          <a:p>
            <a:pPr>
              <a:lnSpc>
                <a:spcPts val="3000"/>
              </a:lnSpc>
            </a:pPr>
            <a:r>
              <a:rPr lang="cs-CZ" sz="2200" dirty="0" smtClean="0"/>
              <a:t>9.hodina: </a:t>
            </a:r>
            <a:r>
              <a:rPr lang="cs-CZ" sz="2200" dirty="0" err="1" smtClean="0"/>
              <a:t>Bachja</a:t>
            </a:r>
            <a:r>
              <a:rPr lang="cs-CZ" sz="2200" dirty="0" smtClean="0"/>
              <a:t> </a:t>
            </a:r>
            <a:r>
              <a:rPr lang="cs-CZ" sz="2200" dirty="0" err="1" smtClean="0"/>
              <a:t>ibn</a:t>
            </a:r>
            <a:r>
              <a:rPr lang="cs-CZ" sz="2200" dirty="0" smtClean="0"/>
              <a:t> </a:t>
            </a:r>
            <a:r>
              <a:rPr lang="cs-CZ" sz="2200" dirty="0" err="1" smtClean="0"/>
              <a:t>Paquda</a:t>
            </a:r>
            <a:r>
              <a:rPr lang="cs-CZ" sz="2200" dirty="0" smtClean="0"/>
              <a:t>: tělo je chrám, duše je princ.</a:t>
            </a:r>
          </a:p>
          <a:p>
            <a:pPr>
              <a:lnSpc>
                <a:spcPts val="3000"/>
              </a:lnSpc>
            </a:pPr>
            <a:r>
              <a:rPr lang="cs-CZ" sz="2200" dirty="0" smtClean="0"/>
              <a:t>10. hodina: </a:t>
            </a:r>
            <a:r>
              <a:rPr lang="cs-CZ" sz="2200" dirty="0"/>
              <a:t>Tomáš Akvinský: od Aristotelovy definice ke vzkříšení </a:t>
            </a:r>
            <a:r>
              <a:rPr lang="cs-CZ" sz="2200" dirty="0" smtClean="0"/>
              <a:t>duše.</a:t>
            </a:r>
          </a:p>
          <a:p>
            <a:pPr>
              <a:lnSpc>
                <a:spcPts val="3000"/>
              </a:lnSpc>
            </a:pPr>
            <a:r>
              <a:rPr lang="cs-CZ" sz="2200" dirty="0" smtClean="0"/>
              <a:t>11. hodina: </a:t>
            </a:r>
            <a:r>
              <a:rPr lang="cs-CZ" sz="2200" dirty="0" err="1"/>
              <a:t>Maimonides</a:t>
            </a:r>
            <a:r>
              <a:rPr lang="cs-CZ" sz="2200" dirty="0"/>
              <a:t>: co je duševní nemoc</a:t>
            </a:r>
            <a:r>
              <a:rPr lang="cs-CZ" sz="2200" dirty="0" smtClean="0"/>
              <a:t>.</a:t>
            </a:r>
            <a:endParaRPr lang="cs-CZ" sz="2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04655" y="404664"/>
            <a:ext cx="74729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0070C0"/>
                </a:solidFill>
              </a:rPr>
              <a:t>		Plán témat: zimní semestr 2019/2020</a:t>
            </a:r>
            <a:endParaRPr lang="cs-CZ" sz="32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Homer_British_Museu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59983"/>
            <a:ext cx="2657139" cy="3348000"/>
          </a:xfrm>
          <a:prstGeom prst="rect">
            <a:avLst/>
          </a:prstGeom>
        </p:spPr>
      </p:pic>
      <p:pic>
        <p:nvPicPr>
          <p:cNvPr id="7" name="Obrázek 6" descr="platon_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6173" y="34600"/>
            <a:ext cx="2836073" cy="3564000"/>
          </a:xfrm>
          <a:prstGeom prst="rect">
            <a:avLst/>
          </a:prstGeom>
        </p:spPr>
      </p:pic>
      <p:pic>
        <p:nvPicPr>
          <p:cNvPr id="8" name="Obrázek 7" descr="aristoteles_ze_stageiry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35696" y="3457259"/>
            <a:ext cx="2368800" cy="3384000"/>
          </a:xfrm>
          <a:prstGeom prst="rect">
            <a:avLst/>
          </a:prstGeom>
        </p:spPr>
      </p:pic>
      <p:pic>
        <p:nvPicPr>
          <p:cNvPr id="9" name="Obrázek 8" descr="plotinus_17_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32040" y="3764986"/>
            <a:ext cx="3021034" cy="30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 descr="augustinu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3186000"/>
            <a:ext cx="2925360" cy="3672000"/>
          </a:xfrm>
        </p:spPr>
      </p:pic>
      <p:pic>
        <p:nvPicPr>
          <p:cNvPr id="5" name="Obrázek 4" descr="bahy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32656"/>
            <a:ext cx="2383963" cy="2556000"/>
          </a:xfrm>
          <a:prstGeom prst="rect">
            <a:avLst/>
          </a:prstGeom>
        </p:spPr>
      </p:pic>
      <p:pic>
        <p:nvPicPr>
          <p:cNvPr id="6" name="Obrázek 5" descr="Saint_Thomas_Aquina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81665" y="2740383"/>
            <a:ext cx="2970002" cy="4104000"/>
          </a:xfrm>
          <a:prstGeom prst="rect">
            <a:avLst/>
          </a:prstGeom>
        </p:spPr>
      </p:pic>
      <p:pic>
        <p:nvPicPr>
          <p:cNvPr id="7" name="Obrázek 6" descr="Maimonides-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589665" y="116632"/>
            <a:ext cx="2592000" cy="345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upload.wikimedia.org/wikipedia/commons/e/ea/Spinoz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0"/>
            <a:ext cx="2448272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58" descr="http://static.newworldencyclopedia.org/thumb/9/99/Descartes.jpg/200px-Descarte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548680"/>
            <a:ext cx="2448272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548680"/>
            <a:ext cx="2376264" cy="2808312"/>
          </a:xfrm>
          <a:prstGeom prst="rect">
            <a:avLst/>
          </a:prstGeom>
        </p:spPr>
      </p:pic>
      <p:pic>
        <p:nvPicPr>
          <p:cNvPr id="5" name="Picture 8" descr="https://upload.wikimedia.org/wikipedia/commons/0/07/Leibniz_Hannover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789040"/>
            <a:ext cx="2232248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4" descr="http://skepticism-images.s3-website-us-east-1.amazonaws.com/images/jreviews/George-Berkeley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933056"/>
            <a:ext cx="2304256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4" descr="painting of Kant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861048"/>
            <a:ext cx="1872208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8" descr="http://hplusmagazine.com/wp-content/uploads/2011/01/schopenhauerprintwiths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48680"/>
            <a:ext cx="1584176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2" descr="http://solvecfs.org/wp-content/uploads/2015/09/crop-538599cc8101c-imgID363675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620688"/>
            <a:ext cx="2880320" cy="2232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0" descr="https://encrypted-tbn0.gstatic.com/images?q=tbn:ANd9GcQKrw-ooixaFmkw5bCoHiJM7SFQpcjNWuvSzDw2C_cP8WXhjXT4s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548680"/>
            <a:ext cx="2808312" cy="2232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chmc-dubai.com/img/Sigmund_Freud/Sigmund%20Freud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501008"/>
            <a:ext cx="1872208" cy="2737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6" descr="https://encrypted-tbn3.gstatic.com/images?q=tbn:ANd9GcRe1ZX0WyZLSgbVTx2y4s8G_BHDpFNGjM2iJJjyU-7InGpSl4HxLw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501008"/>
            <a:ext cx="1584176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2" descr="Galen Strawso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005064"/>
            <a:ext cx="1512168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6" descr="https://encrypted-tbn1.gstatic.com/images?q=tbn:ANd9GcTNgtG_he8gZheXk7L6Q254d6kXI7rLF2KVb4XXhqpdoESy8_HkLA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81" t="1922" r="32752" b="-1922"/>
          <a:stretch/>
        </p:blipFill>
        <p:spPr bwMode="auto">
          <a:xfrm>
            <a:off x="6588224" y="3789040"/>
            <a:ext cx="2232248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1412776"/>
            <a:ext cx="849694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arenBoth"/>
            </a:pPr>
            <a:r>
              <a:rPr lang="cs-CZ" sz="2400" b="1" dirty="0" smtClean="0">
                <a:solidFill>
                  <a:srgbClr val="FF0000"/>
                </a:solidFill>
              </a:rPr>
              <a:t>Doporučená pravidelná </a:t>
            </a:r>
            <a:r>
              <a:rPr lang="cs-CZ" sz="2400" b="1" dirty="0">
                <a:solidFill>
                  <a:srgbClr val="FF0000"/>
                </a:solidFill>
              </a:rPr>
              <a:t>účast </a:t>
            </a:r>
            <a:r>
              <a:rPr lang="cs-CZ" sz="2400" b="1" dirty="0" smtClean="0">
                <a:solidFill>
                  <a:srgbClr val="FF0000"/>
                </a:solidFill>
              </a:rPr>
              <a:t>na přednáškách a systematická příprava na každou hodinu</a:t>
            </a:r>
          </a:p>
          <a:p>
            <a:pPr marL="457200" indent="-457200" algn="just"/>
            <a:endParaRPr lang="cs-CZ" sz="2400" b="1" dirty="0" smtClean="0">
              <a:solidFill>
                <a:srgbClr val="FF0000"/>
              </a:solidFill>
            </a:endParaRPr>
          </a:p>
          <a:p>
            <a:pPr algn="just"/>
            <a:r>
              <a:rPr lang="cs-CZ" sz="2400" b="1" dirty="0" smtClean="0">
                <a:solidFill>
                  <a:srgbClr val="FF0000"/>
                </a:solidFill>
              </a:rPr>
              <a:t>(2) Povinný závěrečný písemný test</a:t>
            </a:r>
          </a:p>
          <a:p>
            <a:pPr algn="just"/>
            <a:r>
              <a:rPr lang="cs-CZ" sz="2400" dirty="0" smtClean="0"/>
              <a:t>V </a:t>
            </a:r>
            <a:r>
              <a:rPr lang="cs-CZ" sz="2400" dirty="0" err="1" smtClean="0"/>
              <a:t>Moodlu</a:t>
            </a:r>
            <a:r>
              <a:rPr lang="cs-CZ" sz="2400" dirty="0" smtClean="0"/>
              <a:t> bude zveřejněno 30 otázek pro akademický rok 2019/2020, z nichž všechny budou vycházet z obsahu přednášek „Tělo a duše v dějinách filosofie“. V den zkoušky vyberu pro každou skupinu 10 otázek. Doba k písemnému zodpovězení je 90 minut. Za každou odpověď lze získat nejvýše 3 body. Maximální dosažitelný počet bodů je 30.</a:t>
            </a:r>
          </a:p>
          <a:p>
            <a:pPr algn="just"/>
            <a:endParaRPr lang="cs-CZ" sz="2400" dirty="0" smtClean="0"/>
          </a:p>
          <a:p>
            <a:r>
              <a:rPr lang="cs-CZ" sz="2400" dirty="0" smtClean="0"/>
              <a:t>Hodnocení: 	20-30 bodů – získáváte atest</a:t>
            </a:r>
          </a:p>
          <a:p>
            <a:r>
              <a:rPr lang="cs-CZ" sz="2400" dirty="0" smtClean="0"/>
              <a:t>		19 a méně – test si zopakujete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2120432" y="620688"/>
            <a:ext cx="49031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0070C0"/>
                </a:solidFill>
              </a:rPr>
              <a:t>Podmínky k udělení atestu: </a:t>
            </a:r>
            <a:endParaRPr lang="cs-CZ" sz="32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548680"/>
            <a:ext cx="7836959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 smtClean="0"/>
              <a:t>Jednoduchý vstup do </a:t>
            </a:r>
            <a:r>
              <a:rPr lang="cs-CZ" sz="2400" dirty="0" err="1" smtClean="0"/>
              <a:t>Moodle</a:t>
            </a:r>
            <a:r>
              <a:rPr lang="cs-CZ" sz="2400" dirty="0" smtClean="0"/>
              <a:t> </a:t>
            </a:r>
          </a:p>
          <a:p>
            <a:pPr algn="ctr"/>
            <a:r>
              <a:rPr lang="cs-CZ" sz="2400" dirty="0" smtClean="0"/>
              <a:t>před stránky Ústavu filosofie a religionistiky </a:t>
            </a:r>
          </a:p>
          <a:p>
            <a:pPr algn="ctr"/>
            <a:endParaRPr lang="cs-CZ" sz="2400" dirty="0" smtClean="0"/>
          </a:p>
          <a:p>
            <a:pPr algn="ctr"/>
            <a:endParaRPr lang="cs-CZ" sz="800" dirty="0" smtClean="0"/>
          </a:p>
          <a:p>
            <a:r>
              <a:rPr lang="cs-CZ" sz="2400" dirty="0" smtClean="0"/>
              <a:t>http://ufar.ff.cuni.cz</a:t>
            </a:r>
          </a:p>
          <a:p>
            <a:pPr marL="800100" lvl="1" indent="-342900">
              <a:buFontTx/>
              <a:buChar char="-"/>
            </a:pPr>
            <a:r>
              <a:rPr lang="cs-CZ" sz="2400" dirty="0" smtClean="0"/>
              <a:t>Neoborové studium</a:t>
            </a:r>
          </a:p>
          <a:p>
            <a:pPr marL="1257300" lvl="2" indent="-342900">
              <a:buFontTx/>
              <a:buChar char="-"/>
            </a:pPr>
            <a:r>
              <a:rPr lang="cs-CZ" sz="2400" dirty="0" smtClean="0"/>
              <a:t>Výuka a atestace filosofie ve </a:t>
            </a:r>
            <a:r>
              <a:rPr lang="cs-CZ" sz="2400" b="1" dirty="0" smtClean="0"/>
              <a:t>společném základu</a:t>
            </a:r>
          </a:p>
          <a:p>
            <a:pPr marL="342900" indent="-342900" algn="ctr">
              <a:buFontTx/>
              <a:buChar char="-"/>
            </a:pPr>
            <a:endParaRPr lang="cs-CZ" sz="800" dirty="0" smtClean="0"/>
          </a:p>
          <a:p>
            <a:pPr algn="ctr"/>
            <a:endParaRPr lang="cs-CZ" sz="2400" dirty="0"/>
          </a:p>
          <a:p>
            <a:pPr algn="ctr"/>
            <a:r>
              <a:rPr lang="cs-CZ" sz="2400" dirty="0" smtClean="0">
                <a:hlinkClick r:id="rId2"/>
              </a:rPr>
              <a:t>http</a:t>
            </a:r>
            <a:r>
              <a:rPr lang="cs-CZ" sz="2400" dirty="0">
                <a:hlinkClick r:id="rId2"/>
              </a:rPr>
              <a:t>://</a:t>
            </a:r>
            <a:r>
              <a:rPr lang="cs-CZ" sz="2400" dirty="0" smtClean="0">
                <a:hlinkClick r:id="rId2"/>
              </a:rPr>
              <a:t>ufar.ff.cuni.cz/6/filosofie-pro-neoborove-bakalare</a:t>
            </a:r>
            <a:endParaRPr lang="cs-CZ" sz="2400" dirty="0" smtClean="0"/>
          </a:p>
          <a:p>
            <a:pPr algn="ctr"/>
            <a:endParaRPr lang="cs-CZ" sz="2400" dirty="0"/>
          </a:p>
          <a:p>
            <a:pPr algn="ctr"/>
            <a:r>
              <a:rPr lang="cs-CZ" sz="2400" dirty="0" smtClean="0"/>
              <a:t>ikona </a:t>
            </a:r>
          </a:p>
          <a:p>
            <a:pPr algn="ctr"/>
            <a:endParaRPr lang="cs-CZ" sz="2400" dirty="0" smtClean="0"/>
          </a:p>
          <a:p>
            <a:pPr algn="ctr"/>
            <a:endParaRPr lang="cs-CZ" sz="2400" dirty="0"/>
          </a:p>
          <a:p>
            <a:pPr algn="ctr"/>
            <a:r>
              <a:rPr lang="cs-CZ" sz="2400" dirty="0" smtClean="0"/>
              <a:t> u předmětu „Tělo a duše v dějinách filosofie“</a:t>
            </a:r>
            <a:endParaRPr lang="cs-CZ" sz="2400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400506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36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9346</TotalTime>
  <Words>490</Words>
  <Application>Microsoft Office PowerPoint</Application>
  <PresentationFormat>Předvádění na obrazovce (4:3)</PresentationFormat>
  <Paragraphs>209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Motiv sady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FFUK</dc:creator>
  <cp:lastModifiedBy>FFUK</cp:lastModifiedBy>
  <cp:revision>110</cp:revision>
  <dcterms:created xsi:type="dcterms:W3CDTF">2015-10-05T18:18:59Z</dcterms:created>
  <dcterms:modified xsi:type="dcterms:W3CDTF">2019-10-07T11:04:54Z</dcterms:modified>
</cp:coreProperties>
</file>