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306" r:id="rId2"/>
    <p:sldId id="257" r:id="rId3"/>
    <p:sldId id="258" r:id="rId4"/>
    <p:sldId id="307" r:id="rId5"/>
    <p:sldId id="259" r:id="rId6"/>
    <p:sldId id="260" r:id="rId7"/>
    <p:sldId id="310" r:id="rId8"/>
    <p:sldId id="261" r:id="rId9"/>
    <p:sldId id="308" r:id="rId10"/>
    <p:sldId id="309" r:id="rId11"/>
    <p:sldId id="262" r:id="rId12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7"/>
  </p:normalViewPr>
  <p:slideViewPr>
    <p:cSldViewPr>
      <p:cViewPr varScale="1">
        <p:scale>
          <a:sx n="110" d="100"/>
          <a:sy n="110" d="100"/>
        </p:scale>
        <p:origin x="1680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04669B8A-130D-C960-A5F8-F2708D404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6771BA99-0DF2-B2A9-F11F-F222F0093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0516FFBD-2BC1-830F-0227-B2F50418F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2AE393F7-683A-A4E1-5C11-93A45DB85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9046EB97-9E43-D187-6C02-9013C4936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CD5BCA94-65AA-0223-68F6-DA8A5CF83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Rectangle 7">
            <a:extLst>
              <a:ext uri="{FF2B5EF4-FFF2-40B4-BE49-F238E27FC236}">
                <a16:creationId xmlns:a16="http://schemas.microsoft.com/office/drawing/2014/main" id="{6A069278-F3FD-1DD2-76FA-37FC5E20B356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8775" cy="1248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BA2C386C-8431-0B2E-694D-C6370B26714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36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>
            <a:extLst>
              <a:ext uri="{FF2B5EF4-FFF2-40B4-BE49-F238E27FC236}">
                <a16:creationId xmlns:a16="http://schemas.microsoft.com/office/drawing/2014/main" id="{7EDEF164-D79F-C54A-779E-5338EBE128AB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0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954D980-0B71-1D48-862E-7A5CFC5F86A5}" type="slidenum">
              <a:rPr lang="de-CH" altLang="de-DE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97F4F22C-0791-A4DE-5710-57D948F3B0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8009420A-2818-2B00-38B7-DD3938F59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490F2D07-CF0F-463E-802D-9308CEF094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55EE3AFF-BA2F-133B-7B58-ADF9612C5C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BEC948FE-BEDD-18C6-0A3E-AFD2C4DC55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96896D15-8EE2-A9F2-72C9-6A163435CE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C3E26688-AEB0-C99C-5BF0-314C87F727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180565EE-996F-D05C-3C9E-46B699F85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16436950-623E-811B-CDE0-E4AD368314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FD8A2BA0-3072-945A-94B9-B4F02B5602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43F07F0D-6AD8-E322-B3B2-C96AD77578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D4555A6C-D59A-C963-9F8F-0818FA5472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19B6F0A1-242D-B405-F8AF-F602C1AC65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64C185D0-3C57-5696-B464-9ECF3BB3A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EDDFE0DE-02F5-38F7-32A2-403C508155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BA47ED38-AC0B-334A-0BC7-9D851424B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C67DAC5A-E0C0-A86B-C8E6-80C0AC84C8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7E0C0303-8D33-053D-BE1A-3869E8C71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>
            <a:extLst>
              <a:ext uri="{FF2B5EF4-FFF2-40B4-BE49-F238E27FC236}">
                <a16:creationId xmlns:a16="http://schemas.microsoft.com/office/drawing/2014/main" id="{78762F96-E839-2E1F-4C55-560AA91CC8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28A6F556-FD96-E83A-6B11-CBFE7AAE2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2EBC6147-4FB7-2C7B-816A-FE10B448C7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F5424FA5-AFFA-77E6-5662-E5D9FA7BF2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CH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E8CF1B-9763-7A65-DE8C-FF4080E487E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7C2BFA-81B8-7682-B3E2-9287EC983F8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CA088F-C036-465C-4433-EB102EB2342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766BC-D6CF-EE49-BFF0-6D0091558779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20292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80EA22-D928-33E3-1567-7D8F6966AD9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82B7B0-3733-91EF-2B0A-4895D538D67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F8C0CD-8A62-9740-A32B-A14CDE9BC1B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AACE7-7135-A24D-A647-DFB3DA0F6FE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352495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1463" y="128588"/>
            <a:ext cx="2054225" cy="5986462"/>
          </a:xfrm>
        </p:spPr>
        <p:txBody>
          <a:bodyPr vert="eaVert"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1863" cy="5986462"/>
          </a:xfrm>
        </p:spPr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A0321-2298-C219-2355-C9D05717DDD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B3F431-5CDE-525D-6B42-911D556629A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E18F03-F199-43C7-6BEE-04CA1BE2731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25F15-57EF-1042-BADE-A8474D5B200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15645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8488" cy="1433512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21EDD2E-B549-BA01-6174-DFE06C37A87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B02515-C8DF-001C-1679-E768E40A78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4C19DE-D332-771B-5CF8-171366EC537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B1A81-2E87-8745-8B22-852DB24C360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37514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34D13E-BCE5-B11C-3C09-8FB29C52641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67E984-0C85-021A-488C-0AF8C0328C6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70E0AE-8808-A914-5D34-F30911F080C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1320-69C3-2440-A933-DE404D5E6443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10793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38EDFD-CE21-6F19-5B65-5A1BE145D8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329D35-7AA2-0D53-659A-DB263982EE6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2D989D-AD88-2334-D52F-18EE59217E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C406B-2109-BC41-9B13-3460AD22974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8616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250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1850" y="1600200"/>
            <a:ext cx="4033838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1FA4693-706A-239D-192D-A4341A65862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26B99FA-FBF4-663B-A36F-074A62E6D69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91A8337-88C2-6753-5739-92D62343E16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489F0-34EA-1B46-B698-354A2958EE5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48845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E99BE-C363-51B1-2E30-809DA211F5D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4B5401E-616D-0643-EAE4-15C4B2D7BDC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36088741-A8C9-B921-BF7C-84F6AEED78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AA9EE-2FA2-8C4E-B12E-9D8AD7E24A4B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262946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1F3AFBB-4B97-F261-FCE7-25396D78827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93AA2E-60BA-C1CA-3CF4-4378684846C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83BE71-53D6-07F3-345A-0FB781C50D7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7B5AD-B090-C540-B79E-0A25D4270E2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85355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98E5DDD-FD93-54D8-38E2-A8CA9E73438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FCA0939-8AA1-F17F-AD2F-31B602F4705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1EB76BA-C227-6D03-9C5C-903EE2B0413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64735-B5AA-A742-81DA-BDAC12468E1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95859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04C3989-7C05-A7A4-88E0-8FEA50A1CD7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4984602-3022-0216-3337-4C577724E96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9147F7F-D7DD-3C4B-7812-6AFFDE05966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13821-2473-354D-AB3E-8DC850B086A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99458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D535CAC-7B4F-0F72-BDEE-2274C234DB7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867B604-DAA1-3107-9134-B0C663F9C0D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AE463F2-CC4F-C4F2-C501-8A9FBD53E21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1B3B0-CDD4-E643-A112-2F2FA3A3B6E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17050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DB885CFE-5E29-87FB-CFB6-944D902F18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8488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70A539BD-3138-37AA-67C7-CE606D427C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8488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C9F72A2-6C6E-F12A-0168-B59D02499A5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24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F7E7817-D7B6-363C-5C7F-2A718527A1D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44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AFC0529-560C-EE28-A300-F9006359A2E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24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A896BD0-0F4F-3543-B695-A267CD9DAE98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14A25881-FF59-9F3D-8067-D01F38500E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77863"/>
            <a:ext cx="8228013" cy="1163637"/>
          </a:xfrm>
        </p:spPr>
        <p:txBody>
          <a:bodyPr tIns="35264"/>
          <a:lstStyle/>
          <a:p>
            <a:pPr eaLnBrk="1">
              <a:buClrTx/>
              <a:tabLst>
                <a:tab pos="0" algn="l"/>
                <a:tab pos="403225" algn="l"/>
                <a:tab pos="811213" algn="l"/>
                <a:tab pos="1219200" algn="l"/>
                <a:tab pos="1625600" algn="l"/>
                <a:tab pos="2033588" algn="l"/>
                <a:tab pos="2441575" algn="l"/>
                <a:tab pos="2849563" algn="l"/>
                <a:tab pos="3254375" algn="l"/>
                <a:tab pos="3663950" algn="l"/>
                <a:tab pos="4071938" algn="l"/>
                <a:tab pos="4478338" algn="l"/>
                <a:tab pos="4884738" algn="l"/>
                <a:tab pos="5294313" algn="l"/>
                <a:tab pos="5702300" algn="l"/>
                <a:tab pos="6107113" algn="l"/>
                <a:tab pos="6516688" algn="l"/>
                <a:tab pos="6924675" algn="l"/>
                <a:tab pos="7331075" algn="l"/>
                <a:tab pos="7737475" algn="l"/>
                <a:tab pos="8147050" algn="l"/>
              </a:tabLst>
            </a:pPr>
            <a:r>
              <a:rPr lang="ru-RU" altLang="de-CZ" b="1" dirty="0">
                <a:latin typeface="Times New Roman" panose="02020603050405020304" pitchFamily="18" charset="0"/>
              </a:rPr>
              <a:t>Актуальные аспекты развития современного русского языка I</a:t>
            </a:r>
            <a:r>
              <a:rPr lang="cs-CZ" altLang="de-CZ" b="1">
                <a:latin typeface="Times New Roman" panose="02020603050405020304" pitchFamily="18" charset="0"/>
              </a:rPr>
              <a:t>I</a:t>
            </a:r>
            <a:endParaRPr lang="de-CH" altLang="de-DE">
              <a:latin typeface="Times New Roman" panose="02020603050405020304" pitchFamily="18" charset="0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12A66C74-FEA2-E077-A053-EF64146BAFC6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604963"/>
            <a:ext cx="8228013" cy="4525962"/>
          </a:xfrm>
        </p:spPr>
        <p:txBody>
          <a:bodyPr anchor="ctr"/>
          <a:lstStyle/>
          <a:p>
            <a:pPr marL="0" indent="0" algn="ctr" eaLnBrk="1">
              <a:buClrTx/>
              <a:tabLst>
                <a:tab pos="0" algn="l"/>
                <a:tab pos="92075" algn="l"/>
                <a:tab pos="500063" algn="l"/>
                <a:tab pos="908050" algn="l"/>
                <a:tab pos="1314450" algn="l"/>
                <a:tab pos="1722438" algn="l"/>
                <a:tab pos="2130425" algn="l"/>
                <a:tab pos="2538413" algn="l"/>
                <a:tab pos="2944813" algn="l"/>
                <a:tab pos="3352800" algn="l"/>
                <a:tab pos="3760788" algn="l"/>
                <a:tab pos="4167188" algn="l"/>
                <a:tab pos="4573588" algn="l"/>
                <a:tab pos="4983163" algn="l"/>
                <a:tab pos="5391150" algn="l"/>
                <a:tab pos="5795963" algn="l"/>
                <a:tab pos="6203950" algn="l"/>
                <a:tab pos="6613525" algn="l"/>
                <a:tab pos="7019925" algn="l"/>
                <a:tab pos="7426325" algn="l"/>
                <a:tab pos="7835900" algn="l"/>
                <a:tab pos="7875588" algn="l"/>
              </a:tabLst>
            </a:pPr>
            <a:r>
              <a:rPr lang="de-CH" altLang="de-DE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3E473527-744C-9C4B-8769-D4A83C33CE6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7200" y="287338"/>
            <a:ext cx="8470900" cy="6237287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Комбинации разных нулей: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В КГБ прибегает испуганный человек: – У меня пропал попугай! - Так вам надо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нулевая форма наст.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вр</a:t>
            </a:r>
            <a:r>
              <a:rPr lang="ru-RU" altLang="de-CZ" sz="2800" dirty="0">
                <a:latin typeface="Times New Roman" panose="02020603050405020304" pitchFamily="18" charset="0"/>
              </a:rPr>
              <a:t>. глагола </a:t>
            </a:r>
            <a:r>
              <a:rPr lang="ru-RU" altLang="de-CZ" sz="2800" i="1" dirty="0">
                <a:latin typeface="Times New Roman" panose="02020603050405020304" pitchFamily="18" charset="0"/>
              </a:rPr>
              <a:t>быть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+ </a:t>
            </a:r>
            <a:r>
              <a:rPr lang="ru-RU" altLang="de-CZ" sz="2800" dirty="0">
                <a:latin typeface="Times New Roman" panose="02020603050405020304" pitchFamily="18" charset="0"/>
              </a:rPr>
              <a:t>нулевой главный глагол) </a:t>
            </a:r>
            <a:r>
              <a:rPr lang="ru-RU" altLang="de-CZ" sz="2800" i="1" dirty="0">
                <a:latin typeface="Times New Roman" panose="02020603050405020304" pitchFamily="18" charset="0"/>
              </a:rPr>
              <a:t>в милицию! - Я просто пришел официально заявить, что с попугаем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нулевое подлежащее </a:t>
            </a:r>
            <a:r>
              <a:rPr lang="cs-CZ" altLang="de-CZ" sz="2800" dirty="0">
                <a:latin typeface="Times New Roman" panose="02020603050405020304" pitchFamily="18" charset="0"/>
              </a:rPr>
              <a:t>+ </a:t>
            </a:r>
            <a:r>
              <a:rPr lang="ru-RU" altLang="de-CZ" sz="2800" dirty="0">
                <a:latin typeface="Times New Roman" panose="02020603050405020304" pitchFamily="18" charset="0"/>
              </a:rPr>
              <a:t>нулевая форма наст.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вр</a:t>
            </a:r>
            <a:r>
              <a:rPr lang="ru-RU" altLang="de-CZ" sz="2800" dirty="0">
                <a:latin typeface="Times New Roman" panose="02020603050405020304" pitchFamily="18" charset="0"/>
              </a:rPr>
              <a:t>. глагола </a:t>
            </a:r>
            <a:r>
              <a:rPr lang="ru-RU" altLang="de-CZ" sz="2800" i="1" dirty="0">
                <a:latin typeface="Times New Roman" panose="02020603050405020304" pitchFamily="18" charset="0"/>
              </a:rPr>
              <a:t>быть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r>
              <a:rPr lang="de-CH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 согласен!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Юра всегда сторонился таких сухариков – слабосильны, но обидчивы и мстительны.</a:t>
            </a:r>
            <a:r>
              <a:rPr lang="ru-RU" altLang="de-CZ" sz="2800" dirty="0">
                <a:latin typeface="Times New Roman" panose="02020603050405020304" pitchFamily="18" charset="0"/>
              </a:rPr>
              <a:t> ≈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потому что они.../ведь они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союз</a:t>
            </a:r>
            <a:r>
              <a:rPr lang="cs-CZ" altLang="de-CZ" sz="2800" dirty="0">
                <a:latin typeface="Times New Roman" panose="02020603050405020304" pitchFamily="18" charset="0"/>
              </a:rPr>
              <a:t>+</a:t>
            </a:r>
            <a:r>
              <a:rPr lang="ru-RU" altLang="de-CZ" sz="2800" dirty="0">
                <a:latin typeface="Times New Roman" panose="02020603050405020304" pitchFamily="18" charset="0"/>
              </a:rPr>
              <a:t>местоимение в роли подлежащего</a:t>
            </a:r>
            <a:r>
              <a:rPr lang="cs-CZ" altLang="de-CZ" sz="2800" dirty="0">
                <a:latin typeface="Times New Roman" panose="02020603050405020304" pitchFamily="18" charset="0"/>
              </a:rPr>
              <a:t>+</a:t>
            </a:r>
            <a:r>
              <a:rPr lang="ru-RU" altLang="de-CZ" sz="2800" dirty="0">
                <a:latin typeface="Times New Roman" panose="02020603050405020304" pitchFamily="18" charset="0"/>
              </a:rPr>
              <a:t>глагол </a:t>
            </a:r>
            <a:r>
              <a:rPr lang="ru-RU" altLang="de-CZ" sz="2800" i="1" dirty="0">
                <a:latin typeface="Times New Roman" panose="02020603050405020304" pitchFamily="18" charset="0"/>
              </a:rPr>
              <a:t>быть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AAAC9931-BBBF-EFFA-1986-733B2D7E859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7200" y="360363"/>
            <a:ext cx="8399463" cy="5903912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Откуда родом Адам и Ева? Конечно из Советского союза – голые, босые, одно яблоко на двоих, и считают, что живут в раю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союз</a:t>
            </a:r>
            <a:r>
              <a:rPr lang="cs-CZ" altLang="de-CZ" sz="2800" dirty="0">
                <a:latin typeface="Times New Roman" panose="02020603050405020304" pitchFamily="18" charset="0"/>
              </a:rPr>
              <a:t>+</a:t>
            </a:r>
            <a:r>
              <a:rPr lang="ru-RU" altLang="de-CZ" sz="2800" dirty="0">
                <a:latin typeface="Times New Roman" panose="02020603050405020304" pitchFamily="18" charset="0"/>
              </a:rPr>
              <a:t>местоимение в роли подлежащего</a:t>
            </a:r>
            <a:r>
              <a:rPr lang="cs-CZ" altLang="de-CZ" sz="2800" dirty="0">
                <a:latin typeface="Times New Roman" panose="02020603050405020304" pitchFamily="18" charset="0"/>
              </a:rPr>
              <a:t>+</a:t>
            </a:r>
            <a:r>
              <a:rPr lang="ru-RU" altLang="de-CZ" sz="2800" dirty="0">
                <a:latin typeface="Times New Roman" panose="02020603050405020304" pitchFamily="18" charset="0"/>
              </a:rPr>
              <a:t>глагол </a:t>
            </a:r>
            <a:r>
              <a:rPr lang="ru-RU" altLang="de-CZ" sz="2800" i="1" dirty="0">
                <a:latin typeface="Times New Roman" panose="02020603050405020304" pitchFamily="18" charset="0"/>
              </a:rPr>
              <a:t>быть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Из кампании по транспортной безопасности: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 уверен, не обгоняй!</a:t>
            </a:r>
            <a:r>
              <a:rPr lang="ru-RU" altLang="de-CZ" sz="2800" dirty="0">
                <a:latin typeface="Times New Roman" panose="02020603050405020304" pitchFamily="18" charset="0"/>
              </a:rPr>
              <a:t> ≈ Если ты не уверен, не обгоняй! 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союз</a:t>
            </a:r>
            <a:r>
              <a:rPr lang="cs-CZ" altLang="de-CZ" sz="2800" dirty="0">
                <a:latin typeface="Times New Roman" panose="02020603050405020304" pitchFamily="18" charset="0"/>
              </a:rPr>
              <a:t>+</a:t>
            </a:r>
            <a:r>
              <a:rPr lang="ru-RU" altLang="de-CZ" sz="2800" dirty="0">
                <a:latin typeface="Times New Roman" panose="02020603050405020304" pitchFamily="18" charset="0"/>
              </a:rPr>
              <a:t>подлежащее</a:t>
            </a:r>
            <a:r>
              <a:rPr lang="cs-CZ" altLang="de-CZ" sz="2800" dirty="0">
                <a:latin typeface="Times New Roman" panose="02020603050405020304" pitchFamily="18" charset="0"/>
              </a:rPr>
              <a:t>+</a:t>
            </a:r>
            <a:r>
              <a:rPr lang="ru-RU" altLang="de-CZ" sz="2800" dirty="0">
                <a:latin typeface="Times New Roman" panose="02020603050405020304" pitchFamily="18" charset="0"/>
              </a:rPr>
              <a:t>сказуемое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– </a:t>
            </a:r>
            <a:r>
              <a:rPr lang="ru-RU" altLang="de-CZ" sz="2800" i="1" dirty="0">
                <a:latin typeface="Times New Roman" panose="02020603050405020304" pitchFamily="18" charset="0"/>
              </a:rPr>
              <a:t>уверен в том, что...</a:t>
            </a:r>
            <a:r>
              <a:rPr lang="de-CH" altLang="de-CZ" sz="2800" dirty="0">
                <a:latin typeface="Times New Roman" panose="02020603050405020304" pitchFamily="18" charset="0"/>
              </a:rPr>
              <a:t>)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Модальный инфинитив </a:t>
            </a: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имплицитная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модальность</a:t>
            </a:r>
            <a:r>
              <a:rPr lang="cs-CZ" altLang="de-CZ" sz="2800" dirty="0">
                <a:latin typeface="Times New Roman" panose="02020603050405020304" pitchFamily="18" charset="0"/>
              </a:rPr>
              <a:t>):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Какое бы им придумать полезное дело?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≈</a:t>
            </a:r>
            <a:r>
              <a:rPr lang="cs-CZ" altLang="de-CZ" sz="2800" dirty="0">
                <a:latin typeface="Times New Roman" panose="02020603050405020304" pitchFamily="18" charset="0"/>
              </a:rPr>
              <a:t>Jakou užitečnou práci by</a:t>
            </a:r>
            <a:r>
              <a:rPr lang="ru-RU" altLang="de-CZ" sz="2800" dirty="0">
                <a:latin typeface="Times New Roman" panose="02020603050405020304" pitchFamily="18" charset="0"/>
              </a:rPr>
              <a:t>(</a:t>
            </a:r>
            <a:r>
              <a:rPr lang="cs-CZ" altLang="de-CZ" sz="2800" dirty="0">
                <a:latin typeface="Times New Roman" panose="02020603050405020304" pitchFamily="18" charset="0"/>
              </a:rPr>
              <a:t>ch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 jim mohl</a:t>
            </a:r>
            <a:r>
              <a:rPr lang="ru-RU" altLang="de-CZ" sz="2800" dirty="0">
                <a:latin typeface="Times New Roman" panose="02020603050405020304" pitchFamily="18" charset="0"/>
              </a:rPr>
              <a:t>(</a:t>
            </a:r>
            <a:r>
              <a:rPr lang="cs-CZ" altLang="de-CZ" sz="2800" dirty="0">
                <a:latin typeface="Times New Roman" panose="02020603050405020304" pitchFamily="18" charset="0"/>
              </a:rPr>
              <a:t>a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/měl</a:t>
            </a:r>
            <a:r>
              <a:rPr lang="ru-RU" altLang="de-CZ" sz="2800" dirty="0">
                <a:latin typeface="Times New Roman" panose="02020603050405020304" pitchFamily="18" charset="0"/>
              </a:rPr>
              <a:t>(</a:t>
            </a:r>
            <a:r>
              <a:rPr lang="cs-CZ" altLang="de-CZ" sz="2800" dirty="0">
                <a:latin typeface="Times New Roman" panose="02020603050405020304" pitchFamily="18" charset="0"/>
              </a:rPr>
              <a:t>a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 vymyslet?, </a:t>
            </a:r>
            <a:r>
              <a:rPr lang="ru-RU" altLang="de-CZ" sz="2800" i="1" dirty="0">
                <a:latin typeface="Times New Roman" panose="02020603050405020304" pitchFamily="18" charset="0"/>
              </a:rPr>
              <a:t>Тебе бы только жить в Германии!</a:t>
            </a:r>
            <a:r>
              <a:rPr lang="de-CH" altLang="de-CZ" sz="2800" dirty="0">
                <a:latin typeface="Times New Roman" panose="02020603050405020304" pitchFamily="18" charset="0"/>
              </a:rPr>
              <a:t> ≈</a:t>
            </a:r>
            <a:r>
              <a:rPr lang="cs-CZ" altLang="de-CZ" sz="2800" dirty="0">
                <a:latin typeface="Times New Roman" panose="02020603050405020304" pitchFamily="18" charset="0"/>
              </a:rPr>
              <a:t>Ty bys jen chtěl/měl bydlet...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2169444A-C8F4-FA98-4AE5-341D4E4028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3250" cy="1435100"/>
          </a:xfrm>
        </p:spPr>
        <p:txBody>
          <a:bodyPr/>
          <a:lstStyle/>
          <a:p>
            <a:pPr eaLnBrk="1" hangingPunct="1">
              <a:spcAft>
                <a:spcPts val="10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CZ" sz="3200">
                <a:latin typeface="Times New Roman" panose="02020603050405020304" pitchFamily="18" charset="0"/>
              </a:rPr>
              <a:t>Синтаксические нули в литературном и разговорном русском языке</a:t>
            </a:r>
            <a:endParaRPr lang="de-CH" altLang="de-CZ" sz="3200"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0FFB12A-DFDC-5351-43FF-55C8ABD647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1488" y="1600200"/>
            <a:ext cx="8223250" cy="5091113"/>
          </a:xfrm>
        </p:spPr>
        <p:txBody>
          <a:bodyPr/>
          <a:lstStyle/>
          <a:p>
            <a:pPr marL="339725" indent="-339725" eaLnBrk="1" hangingPunct="1"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altLang="de-CZ" sz="2800">
                <a:latin typeface="Times New Roman" panose="02020603050405020304" pitchFamily="18" charset="0"/>
              </a:rPr>
              <a:t>Нулевые знаки в системе:</a:t>
            </a:r>
          </a:p>
          <a:p>
            <a:pPr marL="339725" indent="-339725" eaLnBrk="1" hangingPunct="1"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altLang="de-CZ" sz="2800">
                <a:latin typeface="Times New Roman" panose="02020603050405020304" pitchFamily="18" charset="0"/>
              </a:rPr>
              <a:t>Окончания: Им. п. ед. ч. м. </a:t>
            </a:r>
            <a:r>
              <a:rPr lang="ru-RU" altLang="de-CZ" sz="2800" i="1">
                <a:latin typeface="Times New Roman" panose="02020603050405020304" pitchFamily="18" charset="0"/>
              </a:rPr>
              <a:t>город+Ø</a:t>
            </a:r>
            <a:r>
              <a:rPr lang="ru-RU" altLang="de-CZ" sz="2800">
                <a:latin typeface="Times New Roman" panose="02020603050405020304" pitchFamily="18" charset="0"/>
              </a:rPr>
              <a:t>, Род. п. мн. ч. ж. и ср. </a:t>
            </a:r>
            <a:r>
              <a:rPr lang="ru-RU" altLang="de-CZ" sz="2800" i="1">
                <a:latin typeface="Times New Roman" panose="02020603050405020304" pitchFamily="18" charset="0"/>
              </a:rPr>
              <a:t>туч+Ø, ок#о#н+Ø</a:t>
            </a:r>
            <a:r>
              <a:rPr lang="ru-RU" altLang="de-CZ" sz="2800">
                <a:latin typeface="Times New Roman" panose="02020603050405020304" pitchFamily="18" charset="0"/>
              </a:rPr>
              <a:t>, краткая форма прилагательных м. р. </a:t>
            </a:r>
            <a:r>
              <a:rPr lang="ru-RU" altLang="de-CZ" sz="2800" i="1">
                <a:latin typeface="Times New Roman" panose="02020603050405020304" pitchFamily="18" charset="0"/>
              </a:rPr>
              <a:t>вол#е#н+Ø</a:t>
            </a:r>
            <a:r>
              <a:rPr lang="ru-RU" altLang="de-CZ" sz="2800">
                <a:latin typeface="Times New Roman" panose="02020603050405020304" pitchFamily="18" charset="0"/>
              </a:rPr>
              <a:t>, императив </a:t>
            </a:r>
            <a:r>
              <a:rPr lang="ru-RU" altLang="de-CZ" sz="2800" i="1">
                <a:latin typeface="Times New Roman" panose="02020603050405020304" pitchFamily="18" charset="0"/>
              </a:rPr>
              <a:t>делай+Ø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верь+Ø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л</a:t>
            </a:r>
            <a:r>
              <a:rPr lang="ru-RU" altLang="de-CZ" sz="2800">
                <a:latin typeface="Times New Roman" panose="02020603050405020304" pitchFamily="18" charset="0"/>
              </a:rPr>
              <a:t>-овая форма м. р. </a:t>
            </a:r>
            <a:r>
              <a:rPr lang="ru-RU" altLang="de-CZ" sz="2800" i="1">
                <a:latin typeface="Times New Roman" panose="02020603050405020304" pitchFamily="18" charset="0"/>
              </a:rPr>
              <a:t>помог+Ø+Ø</a:t>
            </a:r>
            <a:r>
              <a:rPr lang="ru-RU" altLang="de-CZ" sz="2800">
                <a:latin typeface="Times New Roman" panose="02020603050405020304" pitchFamily="18" charset="0"/>
              </a:rPr>
              <a:t> (ср. </a:t>
            </a:r>
            <a:r>
              <a:rPr lang="ru-RU" altLang="de-CZ" sz="2800" i="1">
                <a:latin typeface="Times New Roman" panose="02020603050405020304" pitchFamily="18" charset="0"/>
              </a:rPr>
              <a:t>помогла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</a:p>
          <a:p>
            <a:pPr marL="339725" indent="-339725" eaLnBrk="1" hangingPunct="1"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altLang="de-CZ" sz="2800">
                <a:latin typeface="Times New Roman" panose="02020603050405020304" pitchFamily="18" charset="0"/>
              </a:rPr>
              <a:t>Наст. вр. связочного глагола: </a:t>
            </a:r>
            <a:r>
              <a:rPr lang="ru-RU" altLang="de-CZ" sz="2800" i="1">
                <a:latin typeface="Times New Roman" panose="02020603050405020304" pitchFamily="18" charset="0"/>
              </a:rPr>
              <a:t>Петр был инженером, Петр – Ø</a:t>
            </a:r>
            <a:r>
              <a:rPr lang="ru-RU" altLang="de-CZ" sz="2800" i="1" baseline="-25000">
                <a:latin typeface="Times New Roman" panose="02020603050405020304" pitchFamily="18" charset="0"/>
              </a:rPr>
              <a:t>быть</a:t>
            </a:r>
            <a:r>
              <a:rPr lang="ru-RU" altLang="de-CZ" sz="2800" i="1">
                <a:latin typeface="Times New Roman" panose="02020603050405020304" pitchFamily="18" charset="0"/>
              </a:rPr>
              <a:t> инженер, Петр будет инженером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8745C26C-1393-3ED1-0BDE-57F4E25E109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1438" y="79375"/>
            <a:ext cx="8928100" cy="6543675"/>
          </a:xfrm>
        </p:spPr>
        <p:txBody>
          <a:bodyPr anchor="t"/>
          <a:lstStyle/>
          <a:p>
            <a:pPr marL="339725" indent="-339725" algn="l" eaLnBrk="1" hangingPunct="1"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Залоговые конструкции:</a:t>
            </a:r>
          </a:p>
          <a:p>
            <a:pPr marL="339725" indent="-339725" algn="l" eaLnBrk="1" hangingPunct="1"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неопределенно-личная форма (3 л. мн. ч.):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люди</a:t>
            </a:r>
            <a:r>
              <a:rPr lang="ru-RU" altLang="de-CZ" sz="2800" i="1" dirty="0">
                <a:latin typeface="Times New Roman" panose="02020603050405020304" pitchFamily="18" charset="0"/>
              </a:rPr>
              <a:t> говорят, что</a:t>
            </a:r>
            <a:r>
              <a:rPr lang="ru-RU" altLang="de-CZ" sz="2800" dirty="0">
                <a:latin typeface="Times New Roman" panose="02020603050405020304" pitchFamily="18" charset="0"/>
              </a:rPr>
              <a:t>;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 улицам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люди</a:t>
            </a:r>
            <a:r>
              <a:rPr lang="ru-RU" altLang="de-CZ" sz="2800" i="1" dirty="0">
                <a:latin typeface="Times New Roman" panose="02020603050405020304" pitchFamily="18" charset="0"/>
              </a:rPr>
              <a:t> слона водили</a:t>
            </a:r>
            <a:r>
              <a:rPr lang="ru-RU" altLang="de-CZ" sz="2800" dirty="0">
                <a:latin typeface="Times New Roman" panose="02020603050405020304" pitchFamily="18" charset="0"/>
              </a:rPr>
              <a:t>;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Меня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люди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ждут</a:t>
            </a:r>
            <a:r>
              <a:rPr lang="ru-RU" altLang="de-CZ" sz="2800" dirty="0">
                <a:latin typeface="Times New Roman" panose="02020603050405020304" pitchFamily="18" charset="0"/>
              </a:rPr>
              <a:t> (группа лиц или только одно лицо);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Советский политический анекдот из половины 80-х годов</a:t>
            </a:r>
            <a:r>
              <a:rPr lang="de-CH" altLang="de-CZ" sz="2800" dirty="0">
                <a:latin typeface="Times New Roman" panose="02020603050405020304" pitchFamily="18" charset="0"/>
              </a:rPr>
              <a:t>: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После похорон Черненко в Кремле раздался звонок: «Алло, это Кремль? Вам генсеки не нужны?» «Вы что – дурак или больной?» «Да», радостно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ответили</a:t>
            </a:r>
            <a:r>
              <a:rPr lang="ru-RU" altLang="de-CZ" sz="2800" i="1" dirty="0">
                <a:latin typeface="Times New Roman" panose="02020603050405020304" pitchFamily="18" charset="0"/>
              </a:rPr>
              <a:t> в трубке, «и дурак, и старый, и больной!</a:t>
            </a:r>
            <a:r>
              <a:rPr lang="cs-CZ" altLang="de-CZ" sz="2800" i="1" dirty="0">
                <a:latin typeface="Times New Roman" panose="02020603050405020304" pitchFamily="18" charset="0"/>
              </a:rPr>
              <a:t>»</a:t>
            </a:r>
            <a:r>
              <a:rPr lang="cs-CZ" altLang="de-CZ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dirty="0">
                <a:latin typeface="Times New Roman" panose="02020603050405020304" pitchFamily="18" charset="0"/>
              </a:rPr>
              <a:t>говорит один человек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de-CZ" sz="2800" i="1" dirty="0" err="1">
                <a:latin typeface="Times New Roman" panose="02020603050405020304" pitchFamily="18" charset="0"/>
              </a:rPr>
              <a:t>В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нашей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столовой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cs-CZ" altLang="de-CZ" sz="1800" i="1" dirty="0" err="1">
                <a:latin typeface="Times New Roman" panose="02020603050405020304" pitchFamily="18" charset="0"/>
              </a:rPr>
              <a:t>люди</a:t>
            </a:r>
            <a:r>
              <a:rPr lang="cs-CZ" altLang="de-CZ" sz="1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хорошо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кормят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Где-то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далеко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cs-CZ" altLang="de-CZ" sz="1800" i="1" dirty="0" err="1">
                <a:latin typeface="Times New Roman" panose="02020603050405020304" pitchFamily="18" charset="0"/>
              </a:rPr>
              <a:t>люди</a:t>
            </a:r>
            <a:r>
              <a:rPr lang="cs-CZ" altLang="de-CZ" sz="1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кричат</a:t>
            </a:r>
            <a:r>
              <a:rPr lang="cs-CZ" altLang="de-CZ" sz="2800" i="1" dirty="0">
                <a:latin typeface="Times New Roman" panose="02020603050405020304" pitchFamily="18" charset="0"/>
              </a:rPr>
              <a:t>;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Здесь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cs-CZ" altLang="de-CZ" sz="1800" i="1" dirty="0" err="1">
                <a:latin typeface="Times New Roman" panose="02020603050405020304" pitchFamily="18" charset="0"/>
              </a:rPr>
              <a:t>люди</a:t>
            </a:r>
            <a:r>
              <a:rPr lang="cs-CZ" altLang="de-CZ" sz="1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не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курят</a:t>
            </a:r>
            <a:r>
              <a:rPr lang="cs-CZ" altLang="de-CZ" sz="2800" dirty="0">
                <a:latin typeface="Times New Roman" panose="02020603050405020304" pitchFamily="18" charset="0"/>
              </a:rPr>
              <a:t>;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вам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говорят</a:t>
            </a:r>
            <a:r>
              <a:rPr lang="cs-CZ" altLang="de-CZ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dirty="0">
                <a:latin typeface="Times New Roman" panose="02020603050405020304" pitchFamily="18" charset="0"/>
              </a:rPr>
              <a:t>включая говорящего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18A69A07-6960-0997-FD16-AD276BB5F43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7950" y="157163"/>
            <a:ext cx="8928100" cy="6543675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обобщенно-личная форма 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 err="1">
                <a:latin typeface="Times New Roman" panose="02020603050405020304" pitchFamily="18" charset="0"/>
              </a:rPr>
              <a:t>генерический</a:t>
            </a:r>
            <a:r>
              <a:rPr lang="ru-RU" altLang="de-CZ" sz="2800" dirty="0">
                <a:latin typeface="Times New Roman" panose="02020603050405020304" pitchFamily="18" charset="0"/>
              </a:rPr>
              <a:t> или родовой деятель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2800" i="1" baseline="-25000" dirty="0" err="1">
                <a:latin typeface="Times New Roman" panose="02020603050405020304" pitchFamily="18" charset="0"/>
              </a:rPr>
              <a:t>ты</a:t>
            </a:r>
            <a:r>
              <a:rPr lang="de-CH" altLang="de-CZ" sz="2800" i="1" baseline="-25000" dirty="0">
                <a:latin typeface="Times New Roman" panose="02020603050405020304" pitchFamily="18" charset="0"/>
              </a:rPr>
              <a:t>2</a:t>
            </a:r>
            <a:r>
              <a:rPr lang="ru-RU" altLang="de-CZ" sz="2800" dirty="0">
                <a:latin typeface="Times New Roman" panose="02020603050405020304" pitchFamily="18" charset="0"/>
              </a:rPr>
              <a:t>, т. е. 2 л. ед. ч.</a:t>
            </a:r>
            <a:r>
              <a:rPr lang="de-CH" altLang="de-CZ" sz="2800" dirty="0">
                <a:latin typeface="Times New Roman" panose="02020603050405020304" pitchFamily="18" charset="0"/>
              </a:rPr>
              <a:t>):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Вот наш магазин. Здесь самообслуживание, сам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берешь</a:t>
            </a:r>
            <a:r>
              <a:rPr lang="ru-RU" altLang="de-CZ" sz="2800" i="1" dirty="0">
                <a:latin typeface="Times New Roman" panose="02020603050405020304" pitchFamily="18" charset="0"/>
              </a:rPr>
              <a:t> все, что тебе надо</a:t>
            </a:r>
            <a:r>
              <a:rPr lang="ru-RU" altLang="de-CZ" sz="2800" dirty="0">
                <a:latin typeface="Times New Roman" panose="02020603050405020304" pitchFamily="18" charset="0"/>
              </a:rPr>
              <a:t>. </a:t>
            </a:r>
            <a:r>
              <a:rPr lang="ru-RU" altLang="de-CZ" sz="2800" i="1" dirty="0">
                <a:latin typeface="Times New Roman" panose="02020603050405020304" pitchFamily="18" charset="0"/>
              </a:rPr>
              <a:t>Его не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застанешь</a:t>
            </a:r>
            <a:r>
              <a:rPr lang="ru-RU" altLang="de-CZ" sz="2800" i="1" dirty="0">
                <a:latin typeface="Times New Roman" panose="02020603050405020304" pitchFamily="18" charset="0"/>
              </a:rPr>
              <a:t>; </a:t>
            </a:r>
            <a:r>
              <a:rPr lang="ru-RU" altLang="de-CZ" sz="2800" dirty="0">
                <a:latin typeface="Times New Roman" panose="02020603050405020304" pitchFamily="18" charset="0"/>
              </a:rPr>
              <a:t>конкретный адресат может быть исключен: </a:t>
            </a:r>
            <a:r>
              <a:rPr lang="ru-RU" altLang="de-CZ" sz="2800" i="1" dirty="0">
                <a:latin typeface="Times New Roman" panose="02020603050405020304" pitchFamily="18" charset="0"/>
              </a:rPr>
              <a:t>С тобой не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договоришься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Тебя не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поймешь</a:t>
            </a:r>
            <a:r>
              <a:rPr lang="ru-RU" altLang="de-CZ" sz="2800" i="1" dirty="0">
                <a:latin typeface="Times New Roman" panose="02020603050405020304" pitchFamily="18" charset="0"/>
              </a:rPr>
              <a:t> 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безличная форма (3 л. ед. ч. ср. р.): </a:t>
            </a:r>
            <a:r>
              <a:rPr lang="ru-RU" altLang="de-CZ" sz="2800" i="1" dirty="0">
                <a:latin typeface="Times New Roman" panose="02020603050405020304" pitchFamily="18" charset="0"/>
              </a:rPr>
              <a:t>В ухе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стихия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звенит</a:t>
            </a:r>
            <a:r>
              <a:rPr lang="ru-RU" altLang="de-CZ" sz="2800" i="1" dirty="0">
                <a:latin typeface="Times New Roman" panose="02020603050405020304" pitchFamily="18" charset="0"/>
              </a:rPr>
              <a:t>, Откуда-то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стихия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дует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Пахло</a:t>
            </a:r>
            <a:r>
              <a:rPr lang="ru-RU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стихия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сеном</a:t>
            </a:r>
            <a:r>
              <a:rPr lang="ru-RU" altLang="de-CZ" sz="2800" dirty="0">
                <a:latin typeface="Times New Roman" panose="02020603050405020304" pitchFamily="18" charset="0"/>
              </a:rPr>
              <a:t>. NB: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Солдата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люди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сбили</a:t>
            </a:r>
            <a:r>
              <a:rPr lang="ru-RU" altLang="de-CZ" sz="2800" i="1" dirty="0">
                <a:latin typeface="Times New Roman" panose="02020603050405020304" pitchFamily="18" charset="0"/>
              </a:rPr>
              <a:t> с ног </a:t>
            </a:r>
            <a:r>
              <a:rPr lang="ru-RU" altLang="de-CZ" sz="2800" dirty="0" err="1">
                <a:latin typeface="Times New Roman" panose="02020603050405020304" pitchFamily="18" charset="0"/>
              </a:rPr>
              <a:t>vs</a:t>
            </a:r>
            <a:r>
              <a:rPr lang="ru-RU" altLang="de-CZ" sz="2800" dirty="0">
                <a:latin typeface="Times New Roman" panose="02020603050405020304" pitchFamily="18" charset="0"/>
              </a:rPr>
              <a:t>.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Солдата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стихия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сбило</a:t>
            </a:r>
            <a:r>
              <a:rPr lang="ru-RU" altLang="de-CZ" sz="2800" i="1" dirty="0">
                <a:latin typeface="Times New Roman" panose="02020603050405020304" pitchFamily="18" charset="0"/>
              </a:rPr>
              <a:t> с ног</a:t>
            </a:r>
            <a:r>
              <a:rPr lang="ru-RU" altLang="de-CZ" sz="2800" dirty="0">
                <a:latin typeface="Times New Roman" panose="02020603050405020304" pitchFamily="18" charset="0"/>
              </a:rPr>
              <a:t>. Но также с </a:t>
            </a:r>
            <a:r>
              <a:rPr lang="ru-RU" altLang="de-CZ" sz="2800" dirty="0" err="1">
                <a:latin typeface="Times New Roman" panose="02020603050405020304" pitchFamily="18" charset="0"/>
              </a:rPr>
              <a:t>Тв</a:t>
            </a:r>
            <a:r>
              <a:rPr lang="ru-RU" altLang="de-CZ" sz="2800" dirty="0">
                <a:latin typeface="Times New Roman" panose="02020603050405020304" pitchFamily="18" charset="0"/>
              </a:rPr>
              <a:t>. п. инструмента</a:t>
            </a:r>
            <a:r>
              <a:rPr lang="cs-CZ" altLang="de-CZ" sz="2800" dirty="0">
                <a:latin typeface="Times New Roman" panose="02020603050405020304" pitchFamily="18" charset="0"/>
              </a:rPr>
              <a:t>: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Лодку унесло ветром</a:t>
            </a:r>
            <a:r>
              <a:rPr lang="ru-RU" altLang="de-CZ" sz="2800" dirty="0">
                <a:latin typeface="Times New Roman" panose="02020603050405020304" pitchFamily="18" charset="0"/>
              </a:rPr>
              <a:t>, или даже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агенса</a:t>
            </a:r>
            <a:r>
              <a:rPr lang="ru-RU" altLang="de-CZ" sz="2800" dirty="0">
                <a:latin typeface="Times New Roman" panose="02020603050405020304" pitchFamily="18" charset="0"/>
              </a:rPr>
              <a:t>: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Его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переехало</a:t>
            </a:r>
            <a:r>
              <a:rPr lang="ru-RU" altLang="de-CZ" sz="2800" i="1" dirty="0">
                <a:latin typeface="Times New Roman" panose="02020603050405020304" pitchFamily="18" charset="0"/>
              </a:rPr>
              <a:t> трамваем</a:t>
            </a:r>
            <a:r>
              <a:rPr lang="ru-RU" altLang="de-CZ" sz="2800" dirty="0">
                <a:latin typeface="Times New Roman" panose="02020603050405020304" pitchFamily="18" charset="0"/>
              </a:rPr>
              <a:t>.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В других слав. языках эти конструкции (если они существуют) более ограничены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D7A1B149-2323-8E3F-A3F0-00DEB339084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7663" y="234950"/>
            <a:ext cx="8509000" cy="6389688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иметь в виду, что это не эллипсы, потому что эллипсы – контекстно связанные случаи элемента не названного на поверхности, но явно известного из контекста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тебя зовут? Петр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(≈ Меня зовут Петр), </a:t>
            </a:r>
            <a:r>
              <a:rPr lang="ru-RU" alt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приехало гостей? Максимум 5000. чел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alt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Вам упаковать?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Нулевая предикация: </a:t>
            </a:r>
            <a:r>
              <a:rPr lang="ru-RU" altLang="de-CZ" sz="2800" i="1" dirty="0">
                <a:latin typeface="Times New Roman" panose="02020603050405020304" pitchFamily="18" charset="0"/>
              </a:rPr>
              <a:t>Ты кому?</a:t>
            </a:r>
            <a:r>
              <a:rPr lang="ru-RU" altLang="de-CZ" sz="2800" dirty="0">
                <a:latin typeface="Times New Roman" panose="02020603050405020304" pitchFamily="18" charset="0"/>
              </a:rPr>
              <a:t> (пишешь), </a:t>
            </a:r>
            <a:r>
              <a:rPr lang="ru-RU" altLang="de-CZ" sz="2800" i="1" dirty="0">
                <a:latin typeface="Times New Roman" panose="02020603050405020304" pitchFamily="18" charset="0"/>
              </a:rPr>
              <a:t>Он домой</a:t>
            </a:r>
            <a:r>
              <a:rPr lang="ru-RU" altLang="de-CZ" sz="2800" dirty="0">
                <a:latin typeface="Times New Roman" panose="02020603050405020304" pitchFamily="18" charset="0"/>
              </a:rPr>
              <a:t> (глагол движения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идет, шел, побежал, бросился</a:t>
            </a:r>
            <a:r>
              <a:rPr lang="ru-RU" altLang="de-CZ" sz="2800" dirty="0">
                <a:latin typeface="Times New Roman" panose="02020603050405020304" pitchFamily="18" charset="0"/>
              </a:rPr>
              <a:t> и т.д.), </a:t>
            </a:r>
            <a:r>
              <a:rPr lang="ru-RU" altLang="de-CZ" sz="2800" i="1" dirty="0">
                <a:latin typeface="Times New Roman" panose="02020603050405020304" pitchFamily="18" charset="0"/>
              </a:rPr>
              <a:t>Я ему рубль</a:t>
            </a:r>
            <a:r>
              <a:rPr lang="ru-RU" altLang="de-CZ" sz="2800" dirty="0">
                <a:latin typeface="Times New Roman" panose="02020603050405020304" pitchFamily="18" charset="0"/>
              </a:rPr>
              <a:t> (дал, одолжил, заплатил), </a:t>
            </a:r>
            <a:r>
              <a:rPr lang="ru-RU" altLang="de-CZ" sz="2800" i="1" dirty="0">
                <a:latin typeface="Times New Roman" panose="02020603050405020304" pitchFamily="18" charset="0"/>
              </a:rPr>
              <a:t>Это вы фарш?</a:t>
            </a:r>
            <a:r>
              <a:rPr lang="ru-RU" altLang="de-CZ" sz="2800" dirty="0">
                <a:latin typeface="Times New Roman" panose="02020603050405020304" pitchFamily="18" charset="0"/>
              </a:rPr>
              <a:t> (покупаете, приготовляете), </a:t>
            </a:r>
            <a:r>
              <a:rPr lang="ru-RU" altLang="de-CZ" sz="2800" i="1" dirty="0">
                <a:latin typeface="Times New Roman" panose="02020603050405020304" pitchFamily="18" charset="0"/>
              </a:rPr>
              <a:t>Мы в институт</a:t>
            </a:r>
            <a:r>
              <a:rPr lang="ru-RU" altLang="de-CZ" sz="2800" dirty="0">
                <a:latin typeface="Times New Roman" panose="02020603050405020304" pitchFamily="18" charset="0"/>
              </a:rPr>
              <a:t> (идем, звоним, пишем), </a:t>
            </a:r>
            <a:r>
              <a:rPr lang="ru-RU" altLang="de-CZ" sz="2800" i="1" dirty="0">
                <a:latin typeface="Times New Roman" panose="02020603050405020304" pitchFamily="18" charset="0"/>
              </a:rPr>
              <a:t>Обещаю вам, я буду внимательнее</a:t>
            </a:r>
            <a:r>
              <a:rPr lang="cs-CZ" altLang="de-CZ" sz="2800" i="1" dirty="0">
                <a:latin typeface="Times New Roman" panose="02020603050405020304" pitchFamily="18" charset="0"/>
              </a:rPr>
              <a:t>! </a:t>
            </a: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о вождении автомобиля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Но я не умышленно!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B86C375F-8E1E-C22B-7D74-9CE1DD1F7A4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19100" y="144463"/>
            <a:ext cx="8580438" cy="6551612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Глагол нельзя всегда однозначно восстановить, иногда даже конкретный подходящий глагол в лексической системе отсутствует: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«Наконец, крайнюю степень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диффузности</a:t>
            </a:r>
            <a:r>
              <a:rPr lang="ru-RU" altLang="de-CZ" sz="2800" dirty="0">
                <a:latin typeface="Times New Roman" panose="02020603050405020304" pitchFamily="18" charset="0"/>
              </a:rPr>
              <a:t> интерпретации показывают примеры типа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Мне бы только маму сюда </a:t>
            </a:r>
            <a:r>
              <a:rPr lang="de-CH" altLang="de-CZ" sz="2800" dirty="0">
                <a:latin typeface="Times New Roman" panose="02020603050405020304" pitchFamily="18" charset="0"/>
              </a:rPr>
              <a:t>[Weiss 1993: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56] </a:t>
            </a:r>
            <a:r>
              <a:rPr lang="ru-RU" altLang="de-CZ" sz="2800" dirty="0">
                <a:latin typeface="Times New Roman" panose="02020603050405020304" pitchFamily="18" charset="0"/>
              </a:rPr>
              <a:t>и </a:t>
            </a:r>
            <a:r>
              <a:rPr lang="ru-RU" altLang="de-CZ" sz="2800" i="1" dirty="0">
                <a:latin typeface="Times New Roman" panose="02020603050405020304" pitchFamily="18" charset="0"/>
              </a:rPr>
              <a:t>Мы их и гранатами, и из автоматов, и штыками </a:t>
            </a:r>
            <a:r>
              <a:rPr lang="de-CH" altLang="de-CZ" sz="2800" dirty="0">
                <a:latin typeface="Times New Roman" panose="02020603050405020304" pitchFamily="18" charset="0"/>
              </a:rPr>
              <a:t>[</a:t>
            </a:r>
            <a:r>
              <a:rPr lang="ru-RU" altLang="de-CZ" sz="2800" dirty="0">
                <a:latin typeface="Times New Roman" panose="02020603050405020304" pitchFamily="18" charset="0"/>
              </a:rPr>
              <a:t>Мельчук</a:t>
            </a:r>
            <a:r>
              <a:rPr lang="de-CH" altLang="de-CZ" sz="2800" dirty="0">
                <a:latin typeface="Times New Roman" panose="02020603050405020304" pitchFamily="18" charset="0"/>
              </a:rPr>
              <a:t> 199</a:t>
            </a:r>
            <a:r>
              <a:rPr lang="ru-RU" altLang="de-CZ" sz="2800" dirty="0">
                <a:latin typeface="Times New Roman" panose="02020603050405020304" pitchFamily="18" charset="0"/>
              </a:rPr>
              <a:t>5</a:t>
            </a:r>
            <a:r>
              <a:rPr lang="de-CH" altLang="de-CZ" sz="2800" dirty="0">
                <a:latin typeface="Times New Roman" panose="02020603050405020304" pitchFamily="18" charset="0"/>
              </a:rPr>
              <a:t>:</a:t>
            </a:r>
            <a:r>
              <a:rPr lang="ru-RU" altLang="de-CZ" sz="2800" dirty="0">
                <a:latin typeface="Times New Roman" panose="02020603050405020304" pitchFamily="18" charset="0"/>
              </a:rPr>
              <a:t> 211</a:t>
            </a:r>
            <a:r>
              <a:rPr lang="de-CH" altLang="de-CZ" sz="2800" dirty="0">
                <a:latin typeface="Times New Roman" panose="02020603050405020304" pitchFamily="18" charset="0"/>
              </a:rPr>
              <a:t>]</a:t>
            </a:r>
            <a:r>
              <a:rPr lang="ru-RU" altLang="de-CZ" sz="2800" dirty="0">
                <a:latin typeface="Times New Roman" panose="02020603050405020304" pitchFamily="18" charset="0"/>
              </a:rPr>
              <a:t>, которые из-за отсутствия достаточно общего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гиперонима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просто </a:t>
            </a:r>
            <a:r>
              <a:rPr lang="ru-RU" altLang="de-CZ" sz="2800" u="sng" dirty="0">
                <a:latin typeface="Times New Roman" panose="02020603050405020304" pitchFamily="18" charset="0"/>
              </a:rPr>
              <a:t>не допускают удовлетворительной замены на какую-нибудь глагольную лексему</a:t>
            </a:r>
            <a:r>
              <a:rPr lang="ru-RU" altLang="de-CZ" sz="2800" dirty="0">
                <a:latin typeface="Times New Roman" panose="02020603050405020304" pitchFamily="18" charset="0"/>
              </a:rPr>
              <a:t>» (</a:t>
            </a:r>
            <a:r>
              <a:rPr lang="ru-RU" altLang="de-CZ" sz="2800" dirty="0" err="1">
                <a:latin typeface="Times New Roman" panose="02020603050405020304" pitchFamily="18" charset="0"/>
              </a:rPr>
              <a:t>Вайс</a:t>
            </a:r>
            <a:r>
              <a:rPr lang="ru-RU" altLang="de-CZ" sz="2800" dirty="0">
                <a:latin typeface="Times New Roman" panose="02020603050405020304" pitchFamily="18" charset="0"/>
              </a:rPr>
              <a:t> 2011: 149, подчеркивание – </a:t>
            </a:r>
            <a:r>
              <a:rPr lang="cs-CZ" altLang="de-CZ" sz="2800" dirty="0">
                <a:latin typeface="Times New Roman" panose="02020603050405020304" pitchFamily="18" charset="0"/>
              </a:rPr>
              <a:t>MG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B065BA6-A9E8-5582-F7C4-5C47E5B29FE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19100" y="144463"/>
            <a:ext cx="8580438" cy="6551612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Пропуск местоимений</a:t>
            </a:r>
            <a:r>
              <a:rPr lang="cs-CZ" altLang="de-CZ" sz="2800" dirty="0">
                <a:latin typeface="Times New Roman" panose="02020603050405020304" pitchFamily="18" charset="0"/>
              </a:rPr>
              <a:t>: </a:t>
            </a:r>
            <a:r>
              <a:rPr lang="ru-RU" altLang="de-CZ" sz="2800" dirty="0">
                <a:latin typeface="Times New Roman" panose="02020603050405020304" pitchFamily="18" charset="0"/>
              </a:rPr>
              <a:t>Ср</a:t>
            </a:r>
            <a:r>
              <a:rPr lang="de-CH" altLang="de-CZ" sz="2800" dirty="0">
                <a:latin typeface="Times New Roman" panose="02020603050405020304" pitchFamily="18" charset="0"/>
              </a:rPr>
              <a:t>.</a:t>
            </a:r>
            <a:r>
              <a:rPr lang="de-CH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Обещаю вам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Видишь? Все очень просто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но и в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прош</a:t>
            </a:r>
            <a:r>
              <a:rPr lang="ru-RU" altLang="de-CZ" sz="2800" dirty="0">
                <a:latin typeface="Times New Roman" panose="02020603050405020304" pitchFamily="18" charset="0"/>
              </a:rPr>
              <a:t>.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вр</a:t>
            </a:r>
            <a:r>
              <a:rPr lang="ru-RU" altLang="de-CZ" sz="2800" dirty="0">
                <a:latin typeface="Times New Roman" panose="02020603050405020304" pitchFamily="18" charset="0"/>
              </a:rPr>
              <a:t>.</a:t>
            </a:r>
            <a:r>
              <a:rPr lang="cs-CZ" altLang="de-CZ" sz="2800" dirty="0">
                <a:latin typeface="Times New Roman" panose="02020603050405020304" pitchFamily="18" charset="0"/>
              </a:rPr>
              <a:t>: 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Сдурел?! ≈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Zbláznil</a:t>
            </a:r>
            <a:r>
              <a:rPr lang="ru-RU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ses</a:t>
            </a:r>
            <a:r>
              <a:rPr lang="ru-RU" altLang="de-CZ" sz="2800" i="1" dirty="0">
                <a:latin typeface="Times New Roman" panose="02020603050405020304" pitchFamily="18" charset="0"/>
              </a:rPr>
              <a:t>?!</a:t>
            </a:r>
            <a:r>
              <a:rPr lang="ru-RU" altLang="de-CZ" sz="2800" dirty="0">
                <a:latin typeface="Times New Roman" panose="02020603050405020304" pitchFamily="18" charset="0"/>
              </a:rPr>
              <a:t>, но без вспомогательного глагола в р. я</a:t>
            </a:r>
            <a:r>
              <a:rPr lang="cs-CZ" altLang="de-CZ" sz="2800" dirty="0">
                <a:latin typeface="Times New Roman" panose="02020603050405020304" pitchFamily="18" charset="0"/>
              </a:rPr>
              <a:t>.</a:t>
            </a:r>
            <a:r>
              <a:rPr lang="ru-RU" altLang="de-CZ" sz="2800" dirty="0">
                <a:latin typeface="Times New Roman" panose="02020603050405020304" pitchFamily="18" charset="0"/>
              </a:rPr>
              <a:t> и поэтому без выражения категории лица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возникает двусмысленность</a:t>
            </a:r>
            <a:r>
              <a:rPr lang="cs-CZ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«...потом</a:t>
            </a:r>
            <a:r>
              <a:rPr lang="ru-RU" altLang="de-CZ" sz="2800" i="1" dirty="0">
                <a:latin typeface="Times New Roman" panose="02020603050405020304" pitchFamily="18" charset="0"/>
              </a:rPr>
              <a:t>... в коридоре там делали линолеум.» «Вам?» «Вам! Мы делали, с соседом.</a:t>
            </a:r>
            <a:r>
              <a:rPr lang="cs-CZ" altLang="de-CZ" sz="2800" i="1" dirty="0">
                <a:latin typeface="Times New Roman" panose="02020603050405020304" pitchFamily="18" charset="0"/>
              </a:rPr>
              <a:t>»</a:t>
            </a:r>
            <a:endParaRPr lang="ru-RU" altLang="de-CZ" sz="2800" i="1" dirty="0">
              <a:latin typeface="Times New Roman" panose="02020603050405020304" pitchFamily="18" charset="0"/>
            </a:endParaRP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Б интерпретирует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делали</a:t>
            </a:r>
            <a:r>
              <a:rPr lang="ru-RU" altLang="de-CZ" sz="2800" dirty="0">
                <a:latin typeface="Times New Roman" panose="02020603050405020304" pitchFamily="18" charset="0"/>
              </a:rPr>
              <a:t> как неопределенно-личную форму, но А пропустил местоимение </a:t>
            </a:r>
            <a:r>
              <a:rPr lang="ru-RU" altLang="de-CZ" sz="2800" i="1" dirty="0">
                <a:latin typeface="Times New Roman" panose="02020603050405020304" pitchFamily="18" charset="0"/>
              </a:rPr>
              <a:t>мы</a:t>
            </a:r>
            <a:r>
              <a:rPr lang="ru-RU" altLang="de-CZ" sz="2800" dirty="0">
                <a:latin typeface="Times New Roman" panose="02020603050405020304" pitchFamily="18" charset="0"/>
              </a:rPr>
              <a:t> в роли подлежащего (из работы по РРР)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37F132F3-488C-9BAF-9566-5861C803B77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7200" y="287338"/>
            <a:ext cx="8470900" cy="6237287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Пропустить можно не только местоимение в роли подлежащего, но и дополнения: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Опять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она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j</a:t>
            </a:r>
            <a:r>
              <a:rPr lang="ru-RU" altLang="de-CZ" sz="2800" i="1" dirty="0">
                <a:latin typeface="Times New Roman" panose="02020603050405020304" pitchFamily="18" charset="0"/>
              </a:rPr>
              <a:t> выпила,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j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 удержалась. А ведь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j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 хотела. Но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j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встретила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Витьку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i</a:t>
            </a:r>
            <a:r>
              <a:rPr lang="ru-RU" altLang="de-CZ" sz="2800" i="1" dirty="0">
                <a:latin typeface="Times New Roman" panose="02020603050405020304" pitchFamily="18" charset="0"/>
              </a:rPr>
              <a:t>.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Он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i</a:t>
            </a:r>
            <a:r>
              <a:rPr lang="ru-RU" altLang="de-CZ" sz="2800" i="1" dirty="0">
                <a:latin typeface="Times New Roman" panose="02020603050405020304" pitchFamily="18" charset="0"/>
              </a:rPr>
              <a:t> и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j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уговорил,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i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j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затянул в ресторан</a:t>
            </a:r>
            <a:r>
              <a:rPr lang="ru-RU" altLang="de-CZ" sz="2800" dirty="0">
                <a:latin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16810137-D6DE-34A4-9599-15539E6CE51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7200" y="287338"/>
            <a:ext cx="8470900" cy="6237287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Пропуск относительных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местоимений, иногда и управляющего существительного (РРР):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Через улицу переходит – это ваш учитель? ≈Человек, который...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Мусор собирает не приходила? ≈Женщина, которая...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altLang="de-CZ" sz="2800" i="1" dirty="0">
              <a:latin typeface="Times New Roman" panose="02020603050405020304" pitchFamily="18" charset="0"/>
            </a:endParaRP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Пропуск союзов (РРР)</a:t>
            </a:r>
            <a:r>
              <a:rPr lang="cs-CZ" altLang="de-CZ" sz="2800" dirty="0">
                <a:latin typeface="Times New Roman" panose="02020603050405020304" pitchFamily="18" charset="0"/>
              </a:rPr>
              <a:t>: </a:t>
            </a:r>
            <a:r>
              <a:rPr lang="ru-RU" altLang="de-CZ" sz="2800" i="1" dirty="0">
                <a:latin typeface="Times New Roman" panose="02020603050405020304" pitchFamily="18" charset="0"/>
              </a:rPr>
              <a:t>У них комната больше даже / вот у нас на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Каломцева</a:t>
            </a:r>
            <a:r>
              <a:rPr lang="ru-RU" altLang="de-CZ" sz="2800" i="1" dirty="0">
                <a:latin typeface="Times New Roman" panose="02020603050405020304" pitchFamily="18" charset="0"/>
              </a:rPr>
              <a:t> была, Щетка ботинки чистить в шкафу лежит, на дне, Она развешивает белье сушить, У вас нет портнихи платье сшить?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ср. тему об инфинитиве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1012</Words>
  <Application>Microsoft Macintosh PowerPoint</Application>
  <PresentationFormat>Bildschirmpräsentation (4:3)</PresentationFormat>
  <Paragraphs>35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Office-Design</vt:lpstr>
      <vt:lpstr>Актуальные аспекты развития современного русского языка II</vt:lpstr>
      <vt:lpstr>Синтаксические нули в литературном и разговорном русском языке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2402</cp:revision>
  <cp:lastPrinted>1601-01-01T00:00:00Z</cp:lastPrinted>
  <dcterms:created xsi:type="dcterms:W3CDTF">2010-03-17T05:32:37Z</dcterms:created>
  <dcterms:modified xsi:type="dcterms:W3CDTF">2025-03-28T09:49:26Z</dcterms:modified>
</cp:coreProperties>
</file>