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verage" pitchFamily="2" charset="77"/>
      <p:regular r:id="rId11"/>
    </p:embeddedFont>
    <p:embeddedFont>
      <p:font typeface="Oswald" pitchFamily="2" charset="77"/>
      <p:regular r:id="rId12"/>
      <p:bold r:id="rId13"/>
    </p:embeddedFont>
    <p:embeddedFont>
      <p:font typeface="Spectral" panose="02020502060000000000" pitchFamily="18" charset="77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>
      <p:cViewPr varScale="1">
        <p:scale>
          <a:sx n="138" d="100"/>
          <a:sy n="138" d="100"/>
        </p:scale>
        <p:origin x="8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36a19fc6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c36a19fc6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there has been an evolution of the neo-ottomanism narrative - the interest in Balkans in its nowadays intensity came a little bit later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Geo-culture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cs">
                <a:solidFill>
                  <a:schemeClr val="dk1"/>
                </a:solidFill>
              </a:rPr>
              <a:t>he was a theorist - turkish foreign policies was completely evolved as a political theory</a:t>
            </a:r>
            <a:endParaRPr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cs">
                <a:solidFill>
                  <a:schemeClr val="dk1"/>
                </a:solidFill>
              </a:rPr>
              <a:t>emphasis on the Ottoman past and Islamic religion as a common bond</a:t>
            </a:r>
            <a:endParaRPr>
              <a:solidFill>
                <a:schemeClr val="dk1"/>
              </a:solidFill>
            </a:endParaRPr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cs">
                <a:solidFill>
                  <a:schemeClr val="dk1"/>
                </a:solidFill>
              </a:rPr>
              <a:t>a Peacemaker in the Caucasus and Balkans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36a19fc6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36a19fc6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Rise of AKP and Erdogan</a:t>
            </a:r>
            <a:endParaRPr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expansion in last decade</a:t>
            </a:r>
            <a:endParaRPr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development assistance	</a:t>
            </a:r>
            <a:endParaRPr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justice and development party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consultancy in every WB country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religious agenda - mixed with politics, but also maybe a way to estabilsh turkey as the main Islam branch sice there are also other states building influence - like SA, Iran etc.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2016 coup criminalization of the organization in WB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different reactions, strengthening of soft power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appointing imams, consultancy</a:t>
            </a:r>
            <a:endParaRPr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religious books, cultural activities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c36a19fc6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c36a19fc6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Deportation of Gulen supporter o cccurred after the earthquaek 2019 s a transsactionaf for Turkish investments</a:t>
            </a:r>
            <a:endParaRPr sz="9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9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whom he believed was a member or a sympathizer of the Gülen Movement, should be removed from office, and refused to shake his hand. - 2015</a:t>
            </a:r>
            <a:endParaRPr sz="9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9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Erdogan’s demeanour as actions interfering with the nation’s domestic affairs</a:t>
            </a:r>
            <a:endParaRPr sz="9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 b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Turkish funds = mosque under Erdogan’s authority</a:t>
            </a:r>
            <a:endParaRPr sz="9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36a19fda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c36a19fda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 b="1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Alija Izetbegović in Turkey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during the foundation of the destroyed mosque in 2001, one person was killed by serb nationalist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Davutoglu at the opening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36a19fda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c36a19fda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To create the preconditions for soft power, the state’s actions must somehow be recognized by the local public, and this is clearly the case with the Bayrampaşa- and Antalya mosques.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3996e1e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3996e1e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36a19fda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36a19fda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uni.primo.exlibrisgroup.com/discovery/fulldisplay?docid=cdi_openaire_primary_doi_d4176da58c067737e52b2ed1332b6968&amp;context=PC&amp;vid=420CKIS_INST:UKAZ&amp;lang=cs&amp;search_scope=MyInst_and_CI&amp;adaptor=Primo%20Central&amp;tab=Everything&amp;query=any%2Ccontains%2CTurkish%20Islam%20and%20Turkey%E2%80%99s%20Battle%20for%20Influence%20in%20the%20Western%20Balkans&amp;offset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onomist.com/europe/2016/01/21/mosqued-objectives" TargetMode="External"/><Relationship Id="rId3" Type="http://schemas.openxmlformats.org/officeDocument/2006/relationships/hyperlink" Target="https://search.ebscohost.com/login.aspx?direct=true&amp;db=e000xww&amp;AN=2802614&amp;lang=cs&amp;site=ehost-live" TargetMode="External"/><Relationship Id="rId7" Type="http://schemas.openxmlformats.org/officeDocument/2006/relationships/hyperlink" Target="https://www.theguardian.com/cities/2019/jan/02/turkey-is-kosovo-controversy-over-balkan-states-new-central-mosqu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euters.com/article/idUSKCN0XY063/#:~:text=Turkey%27s%20outgoing%20Prime%20Minister%20Ahmet%20Davutoglu%2C%20whose%20country,Orthodox%20and%20Jews%2C%20is%20one%20body%2C%20one%20heart." TargetMode="External"/><Relationship Id="rId5" Type="http://schemas.openxmlformats.org/officeDocument/2006/relationships/hyperlink" Target="https://doi.org/10.37173/cirr.26.86.4" TargetMode="External"/><Relationship Id="rId4" Type="http://schemas.openxmlformats.org/officeDocument/2006/relationships/hyperlink" Target="https://doi.org/10.1515/97814744747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Turkey and “Mosque Diplomacy” in the Western Balkans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Eva Závadová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Concept of Neo-Ottomanism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 b="1">
                <a:solidFill>
                  <a:schemeClr val="dk1"/>
                </a:solidFill>
              </a:rPr>
              <a:t>Ahmet Davutoglu and The Strategic Depth</a:t>
            </a:r>
            <a:endParaRPr sz="2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00" b="1">
                <a:solidFill>
                  <a:schemeClr val="dk1"/>
                </a:solidFill>
              </a:rPr>
              <a:t>Restoring islamic heritage</a:t>
            </a:r>
            <a:endParaRPr sz="2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00" b="1">
                <a:solidFill>
                  <a:schemeClr val="dk1"/>
                </a:solidFill>
              </a:rPr>
              <a:t>Symbolizing the Ottoman era</a:t>
            </a:r>
            <a:endParaRPr sz="2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00" b="1">
                <a:solidFill>
                  <a:schemeClr val="dk1"/>
                </a:solidFill>
              </a:rPr>
              <a:t>Unification of the region</a:t>
            </a:r>
            <a:endParaRPr sz="2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100" b="1">
                <a:solidFill>
                  <a:schemeClr val="dk1"/>
                </a:solidFill>
              </a:rPr>
              <a:t>Turkey as a peacemaker</a:t>
            </a:r>
            <a:endParaRPr sz="2100" b="1">
              <a:solidFill>
                <a:schemeClr val="dk1"/>
              </a:solidFill>
              <a:highlight>
                <a:srgbClr val="FFFFFF"/>
              </a:highlight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 b="1">
                <a:solidFill>
                  <a:schemeClr val="dk1"/>
                </a:solidFill>
              </a:rPr>
              <a:t>Religious as an instrument</a:t>
            </a:r>
            <a:endParaRPr sz="2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00" b="1">
                <a:solidFill>
                  <a:schemeClr val="dk1"/>
                </a:solidFill>
              </a:rPr>
              <a:t>Religious and symbolic value</a:t>
            </a:r>
            <a:endParaRPr sz="2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00" b="1">
                <a:solidFill>
                  <a:schemeClr val="dk1"/>
                </a:solidFill>
              </a:rPr>
              <a:t>Direct connection with society</a:t>
            </a:r>
            <a:endParaRPr sz="2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00" b="1">
                <a:solidFill>
                  <a:schemeClr val="dk1"/>
                </a:solidFill>
              </a:rPr>
              <a:t>Mosques and madrasas</a:t>
            </a:r>
            <a:endParaRPr sz="2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00" b="1">
                <a:solidFill>
                  <a:schemeClr val="dk1"/>
                </a:solidFill>
              </a:rPr>
              <a:t>Educational institutions, scholarships</a:t>
            </a:r>
            <a:endParaRPr sz="2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b="1">
              <a:solidFill>
                <a:schemeClr val="dk1"/>
              </a:solidFill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4702200" y="445025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Why Mosques?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Actors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b="1">
                <a:solidFill>
                  <a:schemeClr val="dk1"/>
                </a:solidFill>
              </a:rPr>
              <a:t>TIKA - Prime Ministry Turkish Cooperation and Coordination Agency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00" b="1">
                <a:solidFill>
                  <a:schemeClr val="dk1"/>
                </a:solidFill>
              </a:rPr>
              <a:t>Diyanet - Directorate of Religious Affairs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000" b="1">
                <a:solidFill>
                  <a:schemeClr val="dk1"/>
                </a:solidFill>
              </a:rPr>
              <a:t>Gulen movement</a:t>
            </a:r>
            <a:endParaRPr sz="2000" b="1">
              <a:solidFill>
                <a:schemeClr val="dk1"/>
              </a:solidFill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812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b="1">
                <a:solidFill>
                  <a:schemeClr val="dk1"/>
                </a:solidFill>
              </a:rPr>
              <a:t>Nye’s concept of attraction</a:t>
            </a:r>
            <a:endParaRPr sz="2000" b="1">
              <a:solidFill>
                <a:schemeClr val="dk1"/>
              </a:solidFill>
            </a:endParaRPr>
          </a:p>
          <a:p>
            <a:pPr marL="0" marR="8128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" sz="2000" b="1">
                <a:solidFill>
                  <a:schemeClr val="dk1"/>
                </a:solidFill>
              </a:rPr>
              <a:t>In</a:t>
            </a:r>
            <a:r>
              <a:rPr lang="cs" sz="2000" b="1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fluence in the Western Balkans</a:t>
            </a:r>
            <a:endParaRPr sz="2000" b="1">
              <a:solidFill>
                <a:schemeClr val="dk1"/>
              </a:solidFill>
            </a:endParaRPr>
          </a:p>
          <a:p>
            <a:pPr marL="0" marR="8128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" sz="2000" b="1">
                <a:solidFill>
                  <a:schemeClr val="dk1"/>
                </a:solidFill>
              </a:rPr>
              <a:t>Establishing relations with countries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" sz="2000" b="1">
                <a:solidFill>
                  <a:schemeClr val="dk1"/>
                </a:solidFill>
              </a:rPr>
              <a:t>Neutralization of other actors</a:t>
            </a:r>
            <a:endParaRPr sz="2000" b="1">
              <a:solidFill>
                <a:schemeClr val="dk1"/>
              </a:solidFill>
            </a:endParaRPr>
          </a:p>
          <a:p>
            <a:pPr marL="0" marR="8128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" sz="2000" b="1">
                <a:solidFill>
                  <a:schemeClr val="dk1"/>
                </a:solidFill>
              </a:rPr>
              <a:t>Turkey’s religious agenda</a:t>
            </a:r>
            <a:endParaRPr sz="2000" b="1">
              <a:solidFill>
                <a:schemeClr val="dk1"/>
              </a:solidFill>
            </a:endParaRPr>
          </a:p>
          <a:p>
            <a:pPr marL="0" marR="8128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0" marR="8128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4572000" y="445025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Goals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Namazgah Mosque in Tirana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chemeClr val="dk1"/>
                </a:solidFill>
              </a:rPr>
              <a:t>Mega-mosques - Ottoman style?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>
                <a:solidFill>
                  <a:schemeClr val="dk1"/>
                </a:solidFill>
              </a:rPr>
              <a:t>Prime Minister Edi Rama and election campaign 2014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>
                <a:solidFill>
                  <a:schemeClr val="dk1"/>
                </a:solidFill>
              </a:rPr>
              <a:t>Albanian Muslim Community pro-Turkish wing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>
                <a:solidFill>
                  <a:schemeClr val="dk1"/>
                </a:solidFill>
              </a:rPr>
              <a:t>Turkey’s demand to appoint AMC chairman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>
                <a:solidFill>
                  <a:schemeClr val="dk1"/>
                </a:solidFill>
              </a:rPr>
              <a:t>Action again Gulen movement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>
                <a:solidFill>
                  <a:schemeClr val="dk1"/>
                </a:solidFill>
              </a:rPr>
              <a:t>Manifestation of personal friendship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>
                <a:solidFill>
                  <a:schemeClr val="dk1"/>
                </a:solidFill>
              </a:rPr>
              <a:t>“unique symbol of the brotherhood between nations”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b="1">
                <a:solidFill>
                  <a:schemeClr val="dk1"/>
                </a:solidFill>
              </a:rPr>
              <a:t>Mufti and director Skënder Bruçaj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33868" r="29618"/>
          <a:stretch/>
        </p:blipFill>
        <p:spPr>
          <a:xfrm>
            <a:off x="5805225" y="0"/>
            <a:ext cx="33387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Ferhadija Mosque in Banja Luka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4514400" cy="37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chemeClr val="dk1"/>
                </a:solidFill>
              </a:rPr>
              <a:t>Destroyed Ottoman cultural heritage as a symbol of neglect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>
                <a:solidFill>
                  <a:schemeClr val="dk1"/>
                </a:solidFill>
              </a:rPr>
              <a:t>Donor Coordination Forum (DCF) in BiH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>
                <a:solidFill>
                  <a:schemeClr val="dk1"/>
                </a:solidFill>
              </a:rPr>
              <a:t>IZBIH - SDA - Turkey and AKP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>
                <a:solidFill>
                  <a:schemeClr val="dk1"/>
                </a:solidFill>
              </a:rPr>
              <a:t>Salafism and Wahhabism -  Turkey as a neutral player?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b="1">
                <a:solidFill>
                  <a:schemeClr val="dk1"/>
                </a:solidFill>
              </a:rPr>
              <a:t>“Bosnia-Herzegovina, with its Muslims, Catholics, Orthodox and Jews, is one body, one heart.” - Davutoglu, 2016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b="1">
              <a:solidFill>
                <a:schemeClr val="dk1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862" y="0"/>
            <a:ext cx="342813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Central Mosque in Pristina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3934500" cy="37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 b="1">
                <a:solidFill>
                  <a:schemeClr val="dk1"/>
                </a:solidFill>
              </a:rPr>
              <a:t>Answering to people’s needs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700" b="1">
                <a:solidFill>
                  <a:schemeClr val="dk1"/>
                </a:solidFill>
              </a:rPr>
              <a:t>Western disinterest?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700" b="1">
                <a:solidFill>
                  <a:schemeClr val="dk1"/>
                </a:solidFill>
              </a:rPr>
              <a:t>Construction postponed until 2020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700" b="1">
                <a:solidFill>
                  <a:schemeClr val="dk1"/>
                </a:solidFill>
              </a:rPr>
              <a:t>Conference hall, youth center,  library, Quran courses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700" b="1">
                <a:solidFill>
                  <a:schemeClr val="dk1"/>
                </a:solidFill>
              </a:rPr>
              <a:t>“Turkey is Kosovo and Kosovo is Turkey.” Erdogan, 2013 in Pristina</a:t>
            </a:r>
            <a:endParaRPr sz="17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700" b="1">
                <a:solidFill>
                  <a:schemeClr val="dk1"/>
                </a:solidFill>
              </a:rPr>
              <a:t>Bayrampaşa mosque in Mitrovica (2014)</a:t>
            </a:r>
            <a:endParaRPr sz="1900"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l="13869" r="40069"/>
          <a:stretch/>
        </p:blipFill>
        <p:spPr>
          <a:xfrm>
            <a:off x="4583351" y="0"/>
            <a:ext cx="45606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Conclusion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 b="1">
                <a:solidFill>
                  <a:schemeClr val="dk1"/>
                </a:solidFill>
              </a:rPr>
              <a:t>Religion as a political instrument</a:t>
            </a:r>
            <a:endParaRPr sz="2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00" b="1">
                <a:solidFill>
                  <a:schemeClr val="dk1"/>
                </a:solidFill>
              </a:rPr>
              <a:t>Internal destabilization</a:t>
            </a:r>
            <a:endParaRPr sz="2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00" b="1">
                <a:solidFill>
                  <a:schemeClr val="dk1"/>
                </a:solidFill>
              </a:rPr>
              <a:t>Supporting Muslim minorities</a:t>
            </a:r>
            <a:endParaRPr sz="2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00" b="1">
                <a:solidFill>
                  <a:schemeClr val="dk1"/>
                </a:solidFill>
              </a:rPr>
              <a:t>Importance of Islamic communities institutions</a:t>
            </a:r>
            <a:endParaRPr sz="2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100" b="1">
                <a:solidFill>
                  <a:schemeClr val="dk1"/>
                </a:solidFill>
              </a:rPr>
              <a:t>High participation - manifestation of mutual friendship</a:t>
            </a:r>
            <a:endParaRPr sz="21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References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Ahmet Erdi Öztürk. </a:t>
            </a:r>
            <a:r>
              <a:rPr lang="cs" sz="1200" i="1">
                <a:solidFill>
                  <a:schemeClr val="dk1"/>
                </a:solidFill>
              </a:rPr>
              <a:t>Religion, Identity and Power : Turkey and the Balkans in the Twenty-First Century</a:t>
            </a:r>
            <a:r>
              <a:rPr lang="cs" sz="1200">
                <a:solidFill>
                  <a:schemeClr val="dk1"/>
                </a:solidFill>
              </a:rPr>
              <a:t>. Edinburgh University Press; 2021. Accessed March 16, 2024. </a:t>
            </a:r>
            <a:r>
              <a:rPr lang="cs" sz="12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https://search.ebscohost.com/login.aspx?direct=true&amp;db=e000xww&amp;AN=2802614&amp;lang=cs&amp;site=ehost-live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Öztürk, Ahmet Erdi, and Jeffrey Haynes. 2021. </a:t>
            </a:r>
            <a:r>
              <a:rPr lang="cs" sz="1200" i="1">
                <a:solidFill>
                  <a:schemeClr val="dk1"/>
                </a:solidFill>
              </a:rPr>
              <a:t>Religion, identity and power: Turkey and the Balkans in the twenty-first century</a:t>
            </a:r>
            <a:r>
              <a:rPr lang="cs" sz="1200">
                <a:solidFill>
                  <a:schemeClr val="dk1"/>
                </a:solidFill>
              </a:rPr>
              <a:t>. Edinburgh: Edinburgh University Press. </a:t>
            </a:r>
            <a:r>
              <a:rPr lang="cs" sz="12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https://doi.org/10.1515/9781474474719</a:t>
            </a:r>
            <a:r>
              <a:rPr lang="cs" sz="1200">
                <a:solidFill>
                  <a:schemeClr val="dk1"/>
                </a:solidFill>
              </a:rPr>
              <a:t>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Ali, M., 2022. TURKEY’S SOFT POWER POLICY TOWARDS THE BALKANS: CHALLENGES AND PERSPECTIVES. </a:t>
            </a:r>
            <a:r>
              <a:rPr lang="cs" sz="1200" i="1">
                <a:solidFill>
                  <a:schemeClr val="dk1"/>
                </a:solidFill>
              </a:rPr>
              <a:t>Journal of Liberty and International Affairs (Bitola)</a:t>
            </a:r>
            <a:r>
              <a:rPr lang="cs" sz="1200">
                <a:solidFill>
                  <a:schemeClr val="dk1"/>
                </a:solidFill>
              </a:rPr>
              <a:t>, 8(2), pp.255-265.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K se, I., 2019. Turkey's Soft Power Policy towards the Balkans after the 1990's: Challenges and Opportunities. </a:t>
            </a:r>
            <a:r>
              <a:rPr lang="cs" sz="1200" i="1">
                <a:solidFill>
                  <a:schemeClr val="dk1"/>
                </a:solidFill>
              </a:rPr>
              <a:t>Codrul cosminului (Suceava, Romania)</a:t>
            </a:r>
            <a:r>
              <a:rPr lang="cs" sz="1200">
                <a:solidFill>
                  <a:schemeClr val="dk1"/>
                </a:solidFill>
              </a:rPr>
              <a:t>, 25(2), pp.407-424.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Rašidagić, Ešref Kenan, and Zora Hesova. 2020. “Development of Turkish Foreign Policy Towards the Western Balkans with Focus on Bosnia and Herzegovina.” </a:t>
            </a:r>
            <a:r>
              <a:rPr lang="cs" sz="1200" i="1">
                <a:solidFill>
                  <a:schemeClr val="dk1"/>
                </a:solidFill>
              </a:rPr>
              <a:t>Croatian international relations review</a:t>
            </a:r>
            <a:r>
              <a:rPr lang="cs" sz="1200">
                <a:solidFill>
                  <a:schemeClr val="dk1"/>
                </a:solidFill>
              </a:rPr>
              <a:t> 26 (86): 96-129. </a:t>
            </a:r>
            <a:r>
              <a:rPr lang="cs" sz="12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https://doi.org/10.37173/cirr.26.86.4</a:t>
            </a:r>
            <a:r>
              <a:rPr lang="cs" sz="1200">
                <a:solidFill>
                  <a:schemeClr val="dk1"/>
                </a:solidFill>
              </a:rPr>
              <a:t>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Historic Bosnian mosque reopens in move towards reconciliation | Reuters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Turkey's gift of a mosque sparks fears of ‘neo-Ottomanism’ in Kosovo | Cities | The Guardian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cs" sz="120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Mosqued objectives (economist.com)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797</Words>
  <Application>Microsoft Macintosh PowerPoint</Application>
  <PresentationFormat>On-screen Show (16:9)</PresentationFormat>
  <Paragraphs>88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Spectral</vt:lpstr>
      <vt:lpstr>Average</vt:lpstr>
      <vt:lpstr>Oswald</vt:lpstr>
      <vt:lpstr>Slate</vt:lpstr>
      <vt:lpstr>Turkey and “Mosque Diplomacy” in the Western Balkans</vt:lpstr>
      <vt:lpstr>Concept of Neo-Ottomanism</vt:lpstr>
      <vt:lpstr>Actors</vt:lpstr>
      <vt:lpstr>Namazgah Mosque in Tirana</vt:lpstr>
      <vt:lpstr>Ferhadija Mosque in Banja Luka</vt:lpstr>
      <vt:lpstr>Central Mosque in Pristina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 and “Mosque Diplomacy” in the Western Balkans</dc:title>
  <cp:lastModifiedBy>Adrian Brisku</cp:lastModifiedBy>
  <cp:revision>1</cp:revision>
  <dcterms:modified xsi:type="dcterms:W3CDTF">2024-03-19T13:31:51Z</dcterms:modified>
</cp:coreProperties>
</file>