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obo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italic.fntdata"/><Relationship Id="rId6" Type="http://schemas.openxmlformats.org/officeDocument/2006/relationships/slide" Target="slides/slide1.xml"/><Relationship Id="rId18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1fb61f07aa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1fb61f07aa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1fb61f07aa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1fb61f07aa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1fb61f07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1fb61f07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1fb61f07aa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1fb61f07aa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1fb61f07aa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1fb61f07aa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1fb61f07aa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1fb61f07aa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1fb61f07aa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1fb61f07aa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1fb61f07aa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1fb61f07aa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1fb61f07a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1fb61f07a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1fb61f07aa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1fb61f07aa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21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Relationship Id="rId4" Type="http://schemas.openxmlformats.org/officeDocument/2006/relationships/image" Target="../media/image5.png"/><Relationship Id="rId5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7.png"/><Relationship Id="rId5" Type="http://schemas.openxmlformats.org/officeDocument/2006/relationships/image" Target="../media/image15.png"/><Relationship Id="rId6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500"/>
              <a:buFont typeface="Arial"/>
              <a:buNone/>
            </a:pPr>
            <a:r>
              <a:rPr lang="cs" sz="4800">
                <a:latin typeface="Roboto"/>
                <a:ea typeface="Roboto"/>
                <a:cs typeface="Roboto"/>
                <a:sym typeface="Roboto"/>
              </a:rPr>
              <a:t>The Mushroom at the End of the World </a:t>
            </a:r>
            <a:endParaRPr sz="4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479250"/>
            <a:ext cx="8520600" cy="99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cs" sz="211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On the Possibility of Life in Capitalist Ruins</a:t>
            </a:r>
            <a:endParaRPr sz="211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35"/>
              <a:buFont typeface="Proxima Nova"/>
              <a:buNone/>
            </a:pPr>
            <a:r>
              <a:t/>
            </a:r>
            <a:endParaRPr sz="2111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b="1" lang="cs" sz="211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Anna Lowenhaupt Tsing</a:t>
            </a:r>
            <a:endParaRPr b="1" sz="1779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3175" y="2041600"/>
            <a:ext cx="4510825" cy="310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914373"/>
            <a:ext cx="4633176" cy="3885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4633168" cy="3061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3175" y="-1741650"/>
            <a:ext cx="4510826" cy="3783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/>
          <p:nvPr>
            <p:ph type="ctrTitle"/>
          </p:nvPr>
        </p:nvSpPr>
        <p:spPr>
          <a:xfrm>
            <a:off x="311708" y="7899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4400">
                <a:latin typeface="Roboto"/>
                <a:ea typeface="Roboto"/>
                <a:cs typeface="Roboto"/>
                <a:sym typeface="Roboto"/>
              </a:rPr>
              <a:t>Děkuji za pozornost</a:t>
            </a:r>
            <a:endParaRPr sz="44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307773" y="937174"/>
            <a:ext cx="5522275" cy="36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57125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/>
          </a:blip>
          <a:srcRect b="1983" l="2370" r="2806" t="3094"/>
          <a:stretch/>
        </p:blipFill>
        <p:spPr>
          <a:xfrm>
            <a:off x="0" y="0"/>
            <a:ext cx="342102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3897" y="0"/>
            <a:ext cx="436010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5028650" y="632825"/>
            <a:ext cx="2747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300">
                <a:solidFill>
                  <a:schemeClr val="lt1"/>
                </a:solidFill>
                <a:highlight>
                  <a:schemeClr val="dk1"/>
                </a:highlight>
                <a:latin typeface="Roboto"/>
                <a:ea typeface="Roboto"/>
                <a:cs typeface="Roboto"/>
                <a:sym typeface="Roboto"/>
              </a:rPr>
              <a:t>Matsutake mushrooms</a:t>
            </a:r>
            <a:endParaRPr b="1" sz="1300">
              <a:solidFill>
                <a:schemeClr val="lt1"/>
              </a:solidFill>
              <a:highlight>
                <a:schemeClr val="dk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663675" y="863550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cs" sz="2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Tsing x Okely</a:t>
            </a:r>
            <a:endParaRPr b="1" sz="2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Terénní výzkum</a:t>
            </a:r>
            <a:endParaRPr sz="16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R</a:t>
            </a:r>
            <a:r>
              <a:rPr lang="cs" sz="16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eflexivita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8425" y="3077000"/>
            <a:ext cx="4515575" cy="287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72315" y="-56750"/>
            <a:ext cx="2671687" cy="313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 rotWithShape="1">
          <a:blip r:embed="rId5">
            <a:alphaModFix/>
          </a:blip>
          <a:srcRect b="0" l="41159" r="0" t="3984"/>
          <a:stretch/>
        </p:blipFill>
        <p:spPr>
          <a:xfrm>
            <a:off x="4628425" y="-56750"/>
            <a:ext cx="1920426" cy="3133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846475" cy="2498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475" y="2270850"/>
            <a:ext cx="4297524" cy="287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81675" y="2498625"/>
            <a:ext cx="5028150" cy="377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46475" y="-601800"/>
            <a:ext cx="4365430" cy="287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idx="1" type="body"/>
          </p:nvPr>
        </p:nvSpPr>
        <p:spPr>
          <a:xfrm>
            <a:off x="5450075" y="1952925"/>
            <a:ext cx="3382200" cy="459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0203" lvl="0" marL="320203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3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“Without collaboration we all die.” (str. 27)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0"/>
            <a:ext cx="515717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9279" y="0"/>
            <a:ext cx="7625442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3275" y="863550"/>
            <a:ext cx="2229788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9"/>
          <p:cNvSpPr txBox="1"/>
          <p:nvPr/>
        </p:nvSpPr>
        <p:spPr>
          <a:xfrm>
            <a:off x="851600" y="1573575"/>
            <a:ext cx="24753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c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Tsing:</a:t>
            </a:r>
            <a:r>
              <a:rPr lang="c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Kapitalismus formuje ekologickou destrukci, ale také umožňuje neočekávanou spolupráci a přežití mezi druhy.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3" name="Google Shape;103;p19"/>
          <p:cNvSpPr txBox="1"/>
          <p:nvPr/>
        </p:nvSpPr>
        <p:spPr>
          <a:xfrm>
            <a:off x="3712850" y="1528425"/>
            <a:ext cx="2418600" cy="148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25454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b="1" lang="c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Okely:</a:t>
            </a:r>
            <a:r>
              <a:rPr lang="cs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Etická odpovědnost antropologů při práci s komunitami; odpor proti vykořisťujícím dynamikám kapitalismu.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04" name="Google Shape;104;p19"/>
          <p:cNvSpPr txBox="1"/>
          <p:nvPr/>
        </p:nvSpPr>
        <p:spPr>
          <a:xfrm>
            <a:off x="851600" y="852225"/>
            <a:ext cx="654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cs"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KRITIKA KAPITALISMU</a:t>
            </a:r>
            <a:endParaRPr b="1"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1" name="Google Shape;11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1102"/>
            <a:ext cx="9144003" cy="4661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527425" y="831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cs" sz="1920">
                <a:latin typeface="Roboto"/>
                <a:ea typeface="Roboto"/>
                <a:cs typeface="Roboto"/>
                <a:sym typeface="Roboto"/>
              </a:rPr>
              <a:t>NEJISTOTA A PŘEŽITÍ</a:t>
            </a:r>
            <a:endParaRPr b="1" sz="192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7" name="Google Shape;11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8660" y="0"/>
            <a:ext cx="516833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038775"/>
            <a:ext cx="4028649" cy="310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