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7" r:id="rId4"/>
    <p:sldId id="265" r:id="rId5"/>
    <p:sldId id="281" r:id="rId6"/>
    <p:sldId id="280" r:id="rId7"/>
    <p:sldId id="283" r:id="rId8"/>
    <p:sldId id="285" r:id="rId9"/>
    <p:sldId id="286" r:id="rId10"/>
    <p:sldId id="297" r:id="rId11"/>
    <p:sldId id="289" r:id="rId12"/>
    <p:sldId id="294" r:id="rId13"/>
    <p:sldId id="287" r:id="rId14"/>
    <p:sldId id="298" r:id="rId15"/>
    <p:sldId id="266" r:id="rId16"/>
    <p:sldId id="299" r:id="rId17"/>
  </p:sldIdLst>
  <p:sldSz cx="12192000" cy="6858000"/>
  <p:notesSz cx="6858000" cy="9144000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1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9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84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9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70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9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60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80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44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3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9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80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08096-D41B-42D1-AAB5-ED63B178A851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E38D3-75C6-454A-BAAB-8C3490414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25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course/view.php?id=377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is.cuni.cz/studium/predmety/index.php?id=00f3fafadffad186a1974d860bfd0023&amp;tid=&amp;do=predmet&amp;kod=ASZFS004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065320"/>
            <a:ext cx="9144000" cy="2719850"/>
          </a:xfrm>
        </p:spPr>
        <p:txBody>
          <a:bodyPr>
            <a:normAutofit/>
          </a:bodyPr>
          <a:lstStyle/>
          <a:p>
            <a:r>
              <a:rPr lang="cs-CZ" dirty="0"/>
              <a:t>Myšlenkový svět novověku od Koperníka po Kanta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100" dirty="0" smtClean="0"/>
              <a:t>- úvodní hodina - 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057094"/>
            <a:ext cx="9144000" cy="1740023"/>
          </a:xfrm>
        </p:spPr>
        <p:txBody>
          <a:bodyPr/>
          <a:lstStyle/>
          <a:p>
            <a:endParaRPr lang="cs-CZ" dirty="0" smtClean="0"/>
          </a:p>
          <a:p>
            <a:r>
              <a:rPr lang="cs-CZ" sz="2600" dirty="0" smtClean="0"/>
              <a:t>Ondřej Švec</a:t>
            </a:r>
          </a:p>
          <a:p>
            <a:r>
              <a:rPr lang="cs-CZ" sz="2600" dirty="0" err="1" smtClean="0"/>
              <a:t>ÚFaR</a:t>
            </a:r>
            <a:r>
              <a:rPr lang="cs-CZ" sz="2600" dirty="0" smtClean="0"/>
              <a:t> FF UK v Praze</a:t>
            </a:r>
            <a:endParaRPr lang="cs-CZ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30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2. cíl: vyložit filosofii v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kontextu: </a:t>
            </a:r>
          </a:p>
          <a:p>
            <a:r>
              <a:rPr lang="cs-CZ" dirty="0" smtClean="0"/>
              <a:t>nové </a:t>
            </a:r>
            <a:r>
              <a:rPr lang="cs-CZ" dirty="0"/>
              <a:t>vědy, zejména astronomie a medicíny</a:t>
            </a:r>
          </a:p>
          <a:p>
            <a:r>
              <a:rPr lang="cs-CZ" dirty="0" smtClean="0"/>
              <a:t>ekonomických </a:t>
            </a:r>
            <a:r>
              <a:rPr lang="cs-CZ" dirty="0"/>
              <a:t>a sociálních změn 16.-18. stol.</a:t>
            </a:r>
          </a:p>
          <a:p>
            <a:r>
              <a:rPr lang="cs-CZ" dirty="0" smtClean="0"/>
              <a:t>zobrazení </a:t>
            </a:r>
            <a:r>
              <a:rPr lang="cs-CZ" dirty="0"/>
              <a:t>přírody a světa ve výtvarném umění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67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217"/>
          </a:xfrm>
        </p:spPr>
        <p:txBody>
          <a:bodyPr/>
          <a:lstStyle/>
          <a:p>
            <a:pPr algn="ctr"/>
            <a:r>
              <a:rPr lang="cs-CZ" u="sng" dirty="0"/>
              <a:t>Aristotelsko-ptolemaiovská koncepce </a:t>
            </a:r>
            <a:r>
              <a:rPr lang="cs-CZ" u="sng" dirty="0" smtClean="0"/>
              <a:t>kosmu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62" y="1221943"/>
            <a:ext cx="5065476" cy="5345065"/>
          </a:xfrm>
        </p:spPr>
      </p:pic>
      <p:sp>
        <p:nvSpPr>
          <p:cNvPr id="5" name="TextovéPole 4"/>
          <p:cNvSpPr txBox="1"/>
          <p:nvPr/>
        </p:nvSpPr>
        <p:spPr>
          <a:xfrm>
            <a:off x="6423949" y="1032153"/>
            <a:ext cx="5636871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200" dirty="0" smtClean="0"/>
              <a:t>Postavení člověka v </a:t>
            </a:r>
            <a:r>
              <a:rPr lang="cs-CZ" sz="2200" dirty="0"/>
              <a:t>samotném středu jasně uspořádaného a přehledného </a:t>
            </a:r>
            <a:r>
              <a:rPr lang="cs-CZ" sz="2200" dirty="0" smtClean="0"/>
              <a:t>světa</a:t>
            </a:r>
          </a:p>
          <a:p>
            <a:endParaRPr lang="cs-CZ" sz="2200" dirty="0" smtClean="0"/>
          </a:p>
          <a:p>
            <a:r>
              <a:rPr lang="cs-CZ" sz="2200" dirty="0" smtClean="0"/>
              <a:t>Kosmos = řád</a:t>
            </a:r>
            <a:r>
              <a:rPr lang="cs-CZ" sz="2200" dirty="0"/>
              <a:t>, pevně svázaný nebeskými </a:t>
            </a:r>
            <a:r>
              <a:rPr lang="cs-CZ" sz="2200" dirty="0" smtClean="0"/>
              <a:t>	sférami</a:t>
            </a:r>
          </a:p>
          <a:p>
            <a:endParaRPr lang="cs-CZ" sz="2200" dirty="0"/>
          </a:p>
          <a:p>
            <a:r>
              <a:rPr lang="cs-CZ" sz="2200" dirty="0" smtClean="0"/>
              <a:t>	= konečný </a:t>
            </a:r>
            <a:r>
              <a:rPr lang="cs-CZ" sz="2200" dirty="0"/>
              <a:t>a dobře uspořádaný celek, v </a:t>
            </a:r>
            <a:r>
              <a:rPr lang="cs-CZ" sz="2200" dirty="0" smtClean="0"/>
              <a:t>	němž </a:t>
            </a:r>
            <a:r>
              <a:rPr lang="cs-CZ" sz="2200" dirty="0"/>
              <a:t>má každá věc či bytost své </a:t>
            </a:r>
            <a:r>
              <a:rPr lang="cs-CZ" sz="2200" dirty="0" smtClean="0"/>
              <a:t>	přirozené </a:t>
            </a:r>
            <a:r>
              <a:rPr lang="cs-CZ" sz="2200" dirty="0"/>
              <a:t>místo</a:t>
            </a:r>
            <a:r>
              <a:rPr lang="cs-CZ" sz="2200" dirty="0" smtClean="0"/>
              <a:t>.</a:t>
            </a:r>
          </a:p>
          <a:p>
            <a:endParaRPr lang="cs-CZ" sz="2200" dirty="0"/>
          </a:p>
          <a:p>
            <a:r>
              <a:rPr lang="cs-CZ" sz="2200" dirty="0" smtClean="0"/>
              <a:t>	= hierarchie stvoření, které se dovršuje 	v člověku</a:t>
            </a:r>
          </a:p>
          <a:p>
            <a:endParaRPr lang="cs-CZ" sz="2200" dirty="0" smtClean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23949" y="6008915"/>
            <a:ext cx="555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Vlevo: Renesanční vyobrazení geocentrického kosmu od Petra </a:t>
            </a:r>
            <a:r>
              <a:rPr lang="cs-CZ" dirty="0" err="1" smtClean="0"/>
              <a:t>Apiana</a:t>
            </a:r>
            <a:r>
              <a:rPr lang="cs-CZ" dirty="0" smtClean="0"/>
              <a:t> in : </a:t>
            </a:r>
            <a:r>
              <a:rPr lang="cs-CZ" i="1" dirty="0" err="1" smtClean="0"/>
              <a:t>Cosmographica</a:t>
            </a:r>
            <a:r>
              <a:rPr lang="cs-CZ" i="1" dirty="0" smtClean="0"/>
              <a:t> liber </a:t>
            </a:r>
            <a:r>
              <a:rPr lang="cs-CZ" dirty="0" smtClean="0"/>
              <a:t>(1524)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712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5504"/>
          </a:xfrm>
        </p:spPr>
        <p:txBody>
          <a:bodyPr>
            <a:normAutofit/>
          </a:bodyPr>
          <a:lstStyle/>
          <a:p>
            <a:pPr algn="ctr"/>
            <a:r>
              <a:rPr lang="cs-CZ" sz="3800" u="sng" dirty="0" smtClean="0"/>
              <a:t>Od uzavřeného světa k nekonečnému universu</a:t>
            </a:r>
            <a:endParaRPr lang="cs-CZ" sz="3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0630"/>
            <a:ext cx="4106662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Mikuláš </a:t>
            </a:r>
            <a:r>
              <a:rPr lang="cs-CZ" dirty="0" err="1" smtClean="0"/>
              <a:t>Kusánský</a:t>
            </a:r>
            <a:endParaRPr lang="cs-CZ" dirty="0" smtClean="0"/>
          </a:p>
          <a:p>
            <a:r>
              <a:rPr lang="cs-CZ" dirty="0" smtClean="0"/>
              <a:t>Mikuláš Koperník</a:t>
            </a:r>
          </a:p>
          <a:p>
            <a:r>
              <a:rPr lang="cs-CZ" dirty="0" err="1" smtClean="0"/>
              <a:t>Giordano</a:t>
            </a:r>
            <a:r>
              <a:rPr lang="cs-CZ" dirty="0" smtClean="0"/>
              <a:t> Bruno</a:t>
            </a:r>
          </a:p>
          <a:p>
            <a:r>
              <a:rPr lang="cs-CZ" dirty="0" smtClean="0"/>
              <a:t>Johannes Kepler</a:t>
            </a:r>
          </a:p>
          <a:p>
            <a:r>
              <a:rPr lang="cs-CZ" dirty="0"/>
              <a:t>Galileo </a:t>
            </a:r>
            <a:r>
              <a:rPr lang="cs-CZ" dirty="0" smtClean="0"/>
              <a:t>Galilei</a:t>
            </a:r>
          </a:p>
          <a:p>
            <a:r>
              <a:rPr lang="cs-CZ" dirty="0" smtClean="0"/>
              <a:t>René Descartes</a:t>
            </a:r>
          </a:p>
          <a:p>
            <a:r>
              <a:rPr lang="cs-CZ" dirty="0" err="1" smtClean="0"/>
              <a:t>Baruch</a:t>
            </a:r>
            <a:r>
              <a:rPr lang="cs-CZ" dirty="0" smtClean="0"/>
              <a:t> Spinoza</a:t>
            </a:r>
          </a:p>
          <a:p>
            <a:r>
              <a:rPr lang="cs-CZ" dirty="0" smtClean="0"/>
              <a:t>Isaac Newton</a:t>
            </a:r>
          </a:p>
          <a:p>
            <a:r>
              <a:rPr lang="cs-CZ" dirty="0" smtClean="0"/>
              <a:t>Immanuel Kant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072" y="1260630"/>
            <a:ext cx="5494185" cy="503237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5817326"/>
            <a:ext cx="43695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prstClr val="black"/>
                </a:solidFill>
              </a:rPr>
              <a:t>Vpravo: heliocentrické zobrazení vesmíru z </a:t>
            </a:r>
            <a:r>
              <a:rPr lang="cs-CZ" dirty="0" err="1" smtClean="0">
                <a:solidFill>
                  <a:prstClr val="black"/>
                </a:solidFill>
              </a:rPr>
              <a:t>Kopernikova</a:t>
            </a:r>
            <a:r>
              <a:rPr lang="cs-CZ" dirty="0" smtClean="0">
                <a:solidFill>
                  <a:prstClr val="black"/>
                </a:solidFill>
              </a:rPr>
              <a:t> spisu </a:t>
            </a:r>
            <a:r>
              <a:rPr lang="pt-BR" i="1" dirty="0" smtClean="0">
                <a:solidFill>
                  <a:prstClr val="black"/>
                </a:solidFill>
              </a:rPr>
              <a:t>De </a:t>
            </a:r>
            <a:r>
              <a:rPr lang="pt-BR" i="1" dirty="0">
                <a:solidFill>
                  <a:prstClr val="black"/>
                </a:solidFill>
              </a:rPr>
              <a:t>Revolutionibus Orbium</a:t>
            </a:r>
            <a:endParaRPr lang="cs-CZ" i="1" dirty="0">
              <a:solidFill>
                <a:prstClr val="black"/>
              </a:solidFill>
            </a:endParaRPr>
          </a:p>
          <a:p>
            <a:r>
              <a:rPr lang="pt-BR" i="1" dirty="0">
                <a:solidFill>
                  <a:prstClr val="black"/>
                </a:solidFill>
              </a:rPr>
              <a:t>Coelestium</a:t>
            </a:r>
            <a:r>
              <a:rPr lang="pt-BR" dirty="0">
                <a:solidFill>
                  <a:prstClr val="black"/>
                </a:solidFill>
              </a:rPr>
              <a:t> (1543)</a:t>
            </a:r>
            <a:endParaRPr lang="cs-CZ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43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234" y="0"/>
            <a:ext cx="10546080" cy="116694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Konkurz na severní bránu Baptisteria ve Florencii (1401) – vyhrál tehdy neznámý Lorenzo </a:t>
            </a:r>
            <a:r>
              <a:rPr lang="cs-CZ" dirty="0" err="1" smtClean="0"/>
              <a:t>Ghiberti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8" y="1446292"/>
            <a:ext cx="2542232" cy="4181303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29" y="1446293"/>
            <a:ext cx="3838537" cy="418400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259745" y="1647930"/>
            <a:ext cx="36676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endParaRPr lang="cs-CZ" dirty="0"/>
          </a:p>
          <a:p>
            <a:pPr hangingPunct="0"/>
            <a:r>
              <a:rPr lang="cs-CZ" dirty="0"/>
              <a:t>O společenském postavení, na rozdíl od předchozích dob, rozhodují méně rod a původ, ale </a:t>
            </a:r>
            <a:r>
              <a:rPr lang="cs-CZ" i="1" dirty="0"/>
              <a:t>výkon. </a:t>
            </a:r>
            <a:endParaRPr lang="cs-CZ" i="1" dirty="0" smtClean="0"/>
          </a:p>
          <a:p>
            <a:pPr hangingPunct="0"/>
            <a:endParaRPr lang="cs-CZ" i="1" dirty="0"/>
          </a:p>
          <a:p>
            <a:pPr hangingPunct="0"/>
            <a:r>
              <a:rPr lang="cs-CZ" dirty="0"/>
              <a:t>Prosazuje se tendence osamostatnit jednotlivce od sil, které zachovávají řád. </a:t>
            </a:r>
          </a:p>
          <a:p>
            <a:pPr hangingPunct="0"/>
            <a:endParaRPr lang="cs-CZ" dirty="0" smtClean="0"/>
          </a:p>
          <a:p>
            <a:pPr hangingPunct="0"/>
            <a:r>
              <a:rPr lang="cs-CZ" dirty="0" smtClean="0"/>
              <a:t>Odtud pak: </a:t>
            </a:r>
          </a:p>
          <a:p>
            <a:pPr hangingPunct="0"/>
            <a:endParaRPr lang="cs-CZ" dirty="0"/>
          </a:p>
          <a:p>
            <a:pPr hangingPunct="0"/>
            <a:r>
              <a:rPr lang="cs-CZ" dirty="0" smtClean="0"/>
              <a:t>nové teorie státu, které zohledňují nárok jedince na sebe-určení. </a:t>
            </a:r>
          </a:p>
          <a:p>
            <a:pPr hangingPunct="0"/>
            <a:r>
              <a:rPr lang="cs-CZ" dirty="0" smtClean="0"/>
              <a:t>- &gt; teorie „společenské smlouvy“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61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3. cíl: odhalit původ moderního sebe-pojetí člověka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dirty="0"/>
              <a:t>Já </a:t>
            </a:r>
            <a:r>
              <a:rPr lang="cs-CZ" dirty="0" smtClean="0"/>
              <a:t>= především </a:t>
            </a:r>
            <a:r>
              <a:rPr lang="cs-CZ" dirty="0"/>
              <a:t>poznávající </a:t>
            </a:r>
            <a:r>
              <a:rPr lang="cs-CZ" dirty="0" smtClean="0"/>
              <a:t>já</a:t>
            </a:r>
          </a:p>
          <a:p>
            <a:pPr lvl="1" hangingPunct="0"/>
            <a:r>
              <a:rPr lang="cs-CZ" dirty="0" smtClean="0"/>
              <a:t>které </a:t>
            </a:r>
            <a:r>
              <a:rPr lang="cs-CZ" dirty="0"/>
              <a:t>dokáže reflektovat na obsahy vlastí </a:t>
            </a:r>
            <a:r>
              <a:rPr lang="cs-CZ" dirty="0" smtClean="0"/>
              <a:t>mysli</a:t>
            </a:r>
          </a:p>
          <a:p>
            <a:pPr lvl="1" hangingPunct="0"/>
            <a:r>
              <a:rPr lang="cs-CZ" dirty="0"/>
              <a:t>k</a:t>
            </a:r>
            <a:r>
              <a:rPr lang="cs-CZ" dirty="0" smtClean="0"/>
              <a:t>teré se táže, nakolik </a:t>
            </a:r>
            <a:r>
              <a:rPr lang="cs-CZ" dirty="0"/>
              <a:t>věrně mé představy zobrazují vnější zkušenost. </a:t>
            </a:r>
          </a:p>
          <a:p>
            <a:pPr hangingPunct="0"/>
            <a:r>
              <a:rPr lang="cs-CZ" dirty="0"/>
              <a:t>Poprvé se tak setkáváme s rozdělením </a:t>
            </a:r>
            <a:endParaRPr lang="cs-CZ" dirty="0" smtClean="0"/>
          </a:p>
          <a:p>
            <a:pPr lvl="1" hangingPunct="0"/>
            <a:r>
              <a:rPr lang="cs-CZ" dirty="0" smtClean="0"/>
              <a:t>sféry </a:t>
            </a:r>
            <a:r>
              <a:rPr lang="cs-CZ" dirty="0"/>
              <a:t>subjektivní, která </a:t>
            </a:r>
            <a:r>
              <a:rPr lang="cs-CZ" dirty="0" smtClean="0"/>
              <a:t>je vlastní každému „já“</a:t>
            </a:r>
          </a:p>
          <a:p>
            <a:pPr lvl="1" hangingPunct="0"/>
            <a:r>
              <a:rPr lang="cs-CZ" dirty="0" smtClean="0"/>
              <a:t>sféry </a:t>
            </a:r>
            <a:r>
              <a:rPr lang="cs-CZ" dirty="0"/>
              <a:t>objektivní, vnější skutečnosti, kterou popisují matematické přírodní vědy.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49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Rozdělení skutečnosti na dva řády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cs-CZ" b="1" dirty="0"/>
              <a:t>Zrod modernity spočívá </a:t>
            </a:r>
            <a:r>
              <a:rPr lang="cs-CZ" b="1" dirty="0" smtClean="0"/>
              <a:t>(mj.) ve </a:t>
            </a:r>
            <a:r>
              <a:rPr lang="cs-CZ" b="1" dirty="0"/>
              <a:t>vymezení dvou úrovní </a:t>
            </a:r>
            <a:r>
              <a:rPr lang="cs-CZ" b="1" dirty="0" smtClean="0"/>
              <a:t>skutečnosti: </a:t>
            </a:r>
            <a:endParaRPr lang="cs-CZ" dirty="0"/>
          </a:p>
          <a:p>
            <a:pPr hangingPunct="0"/>
            <a:r>
              <a:rPr lang="cs-CZ" dirty="0" smtClean="0"/>
              <a:t>na straně jedné rozprostraněné </a:t>
            </a:r>
            <a:r>
              <a:rPr lang="cs-CZ" dirty="0"/>
              <a:t>věci, </a:t>
            </a:r>
            <a:r>
              <a:rPr lang="cs-CZ" dirty="0" smtClean="0"/>
              <a:t>tj. materiální </a:t>
            </a:r>
            <a:r>
              <a:rPr lang="cs-CZ" dirty="0"/>
              <a:t>věci popsatelné </a:t>
            </a:r>
            <a:r>
              <a:rPr lang="cs-CZ" dirty="0" smtClean="0"/>
              <a:t>fyzikou (či redukovatelné na fyzikálně-chemické procesy)</a:t>
            </a:r>
            <a:endParaRPr lang="cs-CZ" dirty="0"/>
          </a:p>
          <a:p>
            <a:pPr hangingPunct="0"/>
            <a:r>
              <a:rPr lang="cs-CZ" dirty="0" smtClean="0"/>
              <a:t>na straně druhé </a:t>
            </a:r>
            <a:r>
              <a:rPr lang="cs-CZ" dirty="0"/>
              <a:t>myslící </a:t>
            </a:r>
            <a:r>
              <a:rPr lang="cs-CZ" dirty="0" smtClean="0"/>
              <a:t>entity (sféra vědomí a subjektivity)</a:t>
            </a:r>
            <a:endParaRPr lang="cs-CZ" dirty="0"/>
          </a:p>
          <a:p>
            <a:pPr marL="0" indent="0" hangingPunct="0">
              <a:buNone/>
            </a:pPr>
            <a:r>
              <a:rPr lang="cs-CZ" dirty="0"/>
              <a:t> </a:t>
            </a:r>
          </a:p>
          <a:p>
            <a:pPr marL="0" indent="0" hangingPunct="0">
              <a:buNone/>
            </a:pPr>
            <a:r>
              <a:rPr lang="cs-CZ" dirty="0"/>
              <a:t>Tímto </a:t>
            </a:r>
            <a:r>
              <a:rPr lang="cs-CZ" dirty="0" smtClean="0"/>
              <a:t>dělícím gestem </a:t>
            </a:r>
            <a:r>
              <a:rPr lang="cs-CZ" dirty="0"/>
              <a:t>je vyloučena jakákoli společná povaha mezi myslícími a rozprostraněnými věcmi.  </a:t>
            </a:r>
          </a:p>
          <a:p>
            <a:pPr marL="0" indent="0" hangingPunct="0">
              <a:buNone/>
            </a:pPr>
            <a:r>
              <a:rPr lang="cs-CZ" dirty="0"/>
              <a:t>Oproti tomu řecký kosmos byl jednotou, společenstvím všech bytostí, živých, lidských, božských.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370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cs-CZ" dirty="0" smtClean="0"/>
              <a:t>Velké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cs-CZ" dirty="0"/>
              <a:t>Na jedné straně: člověk a lidská </a:t>
            </a:r>
            <a:r>
              <a:rPr lang="cs-CZ" dirty="0" smtClean="0"/>
              <a:t>mysl </a:t>
            </a:r>
            <a:endParaRPr lang="cs-CZ" dirty="0"/>
          </a:p>
          <a:p>
            <a:pPr hangingPunct="0"/>
            <a:r>
              <a:rPr lang="cs-CZ" dirty="0"/>
              <a:t>Na straně </a:t>
            </a:r>
            <a:r>
              <a:rPr lang="cs-CZ" dirty="0" smtClean="0"/>
              <a:t>druhé: příroda </a:t>
            </a:r>
            <a:r>
              <a:rPr lang="cs-CZ" dirty="0"/>
              <a:t>jako mechanismus a tělo jako těleso: prostorovost</a:t>
            </a:r>
          </a:p>
          <a:p>
            <a:pPr hangingPunct="0"/>
            <a:endParaRPr lang="cs-CZ" dirty="0"/>
          </a:p>
          <a:p>
            <a:pPr marL="0" indent="0" hangingPunct="0">
              <a:buNone/>
            </a:pPr>
            <a:r>
              <a:rPr lang="cs-CZ" dirty="0" smtClean="0"/>
              <a:t>Otázky: </a:t>
            </a:r>
          </a:p>
          <a:p>
            <a:pPr hangingPunct="0"/>
            <a:r>
              <a:rPr lang="cs-CZ" dirty="0" smtClean="0"/>
              <a:t>jak pojmout vztah mysli a těla, pokud definovány zcela jinými zákonitostmi? </a:t>
            </a:r>
          </a:p>
          <a:p>
            <a:pPr hangingPunct="0"/>
            <a:r>
              <a:rPr lang="cs-CZ" dirty="0" smtClean="0"/>
              <a:t>Je-li vše determinováno kauzálními zákonitostmi, můžeme ještě věřit v to, že jsme bytosti nadané svobodnou vůlí?</a:t>
            </a:r>
          </a:p>
          <a:p>
            <a:pPr hangingPunct="0"/>
            <a:r>
              <a:rPr lang="cs-CZ" dirty="0" smtClean="0"/>
              <a:t>Jestliže věda </a:t>
            </a:r>
            <a:r>
              <a:rPr lang="cs-CZ" dirty="0"/>
              <a:t>popisuje celek toho, co jest, jaké místo zbývá filosofii? 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1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837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Podmínky zakončení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1750"/>
            <a:ext cx="10515600" cy="522514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dirty="0"/>
              <a:t>Jedinou podmínkou pro získání zápočtu je </a:t>
            </a:r>
            <a:r>
              <a:rPr lang="cs-CZ" dirty="0" smtClean="0"/>
              <a:t>úspěšné absolvování </a:t>
            </a:r>
            <a:r>
              <a:rPr lang="cs-CZ" dirty="0"/>
              <a:t>závěrečného </a:t>
            </a:r>
            <a:r>
              <a:rPr lang="cs-CZ" dirty="0" smtClean="0"/>
              <a:t>testu.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 smtClean="0"/>
              <a:t>Na </a:t>
            </a:r>
            <a:r>
              <a:rPr lang="cs-CZ" dirty="0" smtClean="0">
                <a:hlinkClick r:id="rId3"/>
              </a:rPr>
              <a:t>moodlu</a:t>
            </a:r>
            <a:r>
              <a:rPr lang="cs-CZ" dirty="0" smtClean="0"/>
              <a:t> naleznete </a:t>
            </a:r>
            <a:r>
              <a:rPr lang="cs-CZ" dirty="0"/>
              <a:t>postupně aktualizovaný seznam otázek pro zimní semestr </a:t>
            </a:r>
            <a:r>
              <a:rPr lang="cs-CZ" dirty="0" smtClean="0"/>
              <a:t>2023/2024, </a:t>
            </a:r>
            <a:r>
              <a:rPr lang="cs-CZ" dirty="0"/>
              <a:t>které vycházejí z obsahu přednášek. Na každou z nich si samostatně vypracujte odpověď na základě svých poznámek z přednášek, za pomoci prezentací, které máte taktéž na </a:t>
            </a:r>
            <a:r>
              <a:rPr lang="cs-CZ" dirty="0">
                <a:hlinkClick r:id="rId3"/>
              </a:rPr>
              <a:t>moodlu</a:t>
            </a:r>
            <a:r>
              <a:rPr lang="cs-CZ" dirty="0"/>
              <a:t>, jakož i s využitím doporučeného seznamu literatury v </a:t>
            </a:r>
            <a:r>
              <a:rPr lang="cs-CZ" dirty="0">
                <a:hlinkClick r:id="rId4"/>
              </a:rPr>
              <a:t>SISu</a:t>
            </a:r>
            <a:r>
              <a:rPr lang="cs-CZ" dirty="0"/>
              <a:t>. V den zápočtového testu vyberu 10 otázek, na jejichž zodpovězení budete mít 8</a:t>
            </a:r>
            <a:r>
              <a:rPr lang="cs-CZ" dirty="0" smtClean="0"/>
              <a:t>0 </a:t>
            </a:r>
            <a:r>
              <a:rPr lang="cs-CZ" dirty="0"/>
              <a:t>minut</a:t>
            </a:r>
            <a:r>
              <a:rPr lang="cs-CZ" dirty="0" smtClean="0"/>
              <a:t>. 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Plný počet bodů za každou odpověď dostanete v případě:</a:t>
            </a:r>
          </a:p>
          <a:p>
            <a:pPr marL="0" indent="0">
              <a:buNone/>
            </a:pPr>
            <a:r>
              <a:rPr lang="cs-CZ" dirty="0"/>
              <a:t>1) že ji dokážete samostatně zformulovat v logicky navazujících větách (žádné šipky, odrážky apod.)</a:t>
            </a:r>
          </a:p>
          <a:p>
            <a:pPr marL="0" indent="0">
              <a:buNone/>
            </a:pPr>
            <a:r>
              <a:rPr lang="cs-CZ" dirty="0"/>
              <a:t>2) že vaše odpověď bude formulována minimálně v 6 ucelených </a:t>
            </a:r>
            <a:r>
              <a:rPr lang="cs-CZ" dirty="0" smtClean="0"/>
              <a:t>souvětích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že z ní bude patrné vaše porozumění dané problematice</a:t>
            </a:r>
          </a:p>
          <a:p>
            <a:pPr marL="0" indent="0">
              <a:buNone/>
            </a:pPr>
            <a:r>
              <a:rPr lang="cs-CZ" dirty="0"/>
              <a:t>4) že ve své odpovědi nebudete uvádět věci, na které se neptám. 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 </a:t>
            </a:r>
            <a:r>
              <a:rPr lang="cs-CZ" dirty="0"/>
              <a:t>takovouto odpověď získáte 2 body. Maximální dosažitelný počet bodů je 20.  </a:t>
            </a:r>
          </a:p>
          <a:p>
            <a:pPr marL="0" indent="0">
              <a:buNone/>
            </a:pPr>
            <a:r>
              <a:rPr lang="cs-CZ" b="1" dirty="0"/>
              <a:t>Pro získání zápočtu musíte v tomto testu získat alespoň 14 bodů.  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74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otázek závěrečného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200" dirty="0"/>
              <a:t>Charakterizujte novověkou proměnu celkové koncepce světa protikladem „uzavřeného kosmu“ a „nekonečného vesmíru“. </a:t>
            </a:r>
          </a:p>
          <a:p>
            <a:pPr lvl="0"/>
            <a:r>
              <a:rPr lang="cs-CZ" sz="2200" dirty="0" smtClean="0"/>
              <a:t>Jaké </a:t>
            </a:r>
            <a:r>
              <a:rPr lang="cs-CZ" sz="2200" dirty="0"/>
              <a:t>jsou důsledky „kopernikánské revoluce“ z hlediska pojetí místa člověka ve světě? </a:t>
            </a:r>
          </a:p>
          <a:p>
            <a:pPr lvl="0"/>
            <a:r>
              <a:rPr lang="cs-CZ" sz="2200" dirty="0" smtClean="0"/>
              <a:t>Jaké </a:t>
            </a:r>
            <a:r>
              <a:rPr lang="cs-CZ" sz="2200" dirty="0"/>
              <a:t>důvody vedly na konci 16. a na počátku 17. století k rozšíření skepse a relativizace poznání? </a:t>
            </a:r>
          </a:p>
          <a:p>
            <a:pPr lvl="0"/>
            <a:r>
              <a:rPr lang="cs-CZ" sz="2200" dirty="0" smtClean="0"/>
              <a:t>Co </a:t>
            </a:r>
            <a:r>
              <a:rPr lang="cs-CZ" sz="2200" dirty="0"/>
              <a:t>je to mechanistický pohled na přírodu?</a:t>
            </a:r>
          </a:p>
          <a:p>
            <a:pPr lvl="0"/>
            <a:r>
              <a:rPr lang="cs-CZ" sz="2200" dirty="0" smtClean="0"/>
              <a:t>Na </a:t>
            </a:r>
            <a:r>
              <a:rPr lang="cs-CZ" sz="2200" dirty="0"/>
              <a:t>jakých argumentech se zakládá Descartův </a:t>
            </a:r>
            <a:r>
              <a:rPr lang="cs-CZ" sz="2200" dirty="0" smtClean="0"/>
              <a:t>dualismus?</a:t>
            </a:r>
            <a:endParaRPr lang="cs-CZ" sz="2200" dirty="0"/>
          </a:p>
          <a:p>
            <a:pPr lvl="0"/>
            <a:r>
              <a:rPr lang="cs-CZ" sz="2200" dirty="0"/>
              <a:t>V čem vidíte úskalí Descartova dualismu?</a:t>
            </a:r>
          </a:p>
          <a:p>
            <a:pPr lvl="0"/>
            <a:r>
              <a:rPr lang="cs-CZ" sz="2200" dirty="0" smtClean="0"/>
              <a:t>Co </a:t>
            </a:r>
            <a:r>
              <a:rPr lang="cs-CZ" sz="2200" dirty="0"/>
              <a:t>říká Spinoza o svobodné vůli člověka</a:t>
            </a:r>
            <a:r>
              <a:rPr lang="cs-CZ" sz="2200" dirty="0" smtClean="0"/>
              <a:t>?</a:t>
            </a:r>
          </a:p>
          <a:p>
            <a:pPr marL="0" lvl="0" indent="0">
              <a:buNone/>
            </a:pPr>
            <a:r>
              <a:rPr lang="cs-CZ" sz="2200" dirty="0" smtClean="0"/>
              <a:t>…</a:t>
            </a:r>
            <a:endParaRPr lang="cs-CZ" sz="2200" dirty="0"/>
          </a:p>
          <a:p>
            <a:endParaRPr lang="cs-CZ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0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Cíle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pochopit </a:t>
            </a:r>
            <a:r>
              <a:rPr lang="cs-CZ" dirty="0"/>
              <a:t>naši dnešní důvěru v to, že věda odhaluje skutečnost </a:t>
            </a:r>
            <a:r>
              <a:rPr lang="cs-CZ" dirty="0" smtClean="0"/>
              <a:t>samotnou 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 smtClean="0"/>
              <a:t>vyložit filosofické myšlení novověku </a:t>
            </a:r>
            <a:r>
              <a:rPr lang="cs-CZ" dirty="0"/>
              <a:t>v kontextu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nové vědy, zejména astronomie a medicíny</a:t>
            </a:r>
          </a:p>
          <a:p>
            <a:pPr marL="0" indent="0">
              <a:buNone/>
            </a:pPr>
            <a:r>
              <a:rPr lang="cs-CZ" dirty="0" smtClean="0"/>
              <a:t>	- ekonomických a sociálních změn 16.-18. stol.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zobrazení přírody a světa ve výtvarném umění</a:t>
            </a:r>
          </a:p>
          <a:p>
            <a:pPr marL="531813" indent="-531813">
              <a:buNone/>
            </a:pPr>
            <a:r>
              <a:rPr lang="cs-CZ" dirty="0" smtClean="0"/>
              <a:t>3)	odhalit zdroj moderní subjektivity a její odlišnosti od předchozích 	podob sebe-vztahu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23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1. cíl:</a:t>
            </a:r>
            <a:r>
              <a:rPr lang="cs-CZ" dirty="0"/>
              <a:t> pochopit naši dnešní důvěru v to, že věda odhaluje skutečnost samotnou.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8386"/>
          </a:xfrm>
        </p:spPr>
        <p:txBody>
          <a:bodyPr>
            <a:normAutofit fontScale="62500" lnSpcReduction="20000"/>
          </a:bodyPr>
          <a:lstStyle/>
          <a:p>
            <a:pPr marL="0" indent="0" hangingPunct="0">
              <a:lnSpc>
                <a:spcPct val="120000"/>
              </a:lnSpc>
              <a:buNone/>
            </a:pPr>
            <a:r>
              <a:rPr lang="cs-CZ" dirty="0" smtClean="0"/>
              <a:t>Odkud </a:t>
            </a:r>
            <a:r>
              <a:rPr lang="cs-CZ" dirty="0"/>
              <a:t>se bere a na jakých základech je vystavěna aspirace přírodních vědy stát se zdrojem jediné možné pravdy o povaze </a:t>
            </a:r>
            <a:r>
              <a:rPr lang="cs-CZ" dirty="0" smtClean="0"/>
              <a:t>světa?</a:t>
            </a:r>
            <a:endParaRPr lang="cs-CZ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Novověká filosofie i věda je </a:t>
            </a:r>
            <a:r>
              <a:rPr lang="cs-CZ" dirty="0" smtClean="0"/>
              <a:t>ovlivněna </a:t>
            </a:r>
            <a:r>
              <a:rPr lang="cs-CZ" dirty="0"/>
              <a:t>svým vztahem k matematice, z jejíchž postupů a z jejíž evidence čerpá inspiraci pro dosažení vlastní jistoty o základech vědění.  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 smtClean="0"/>
              <a:t>Proč </a:t>
            </a:r>
            <a:r>
              <a:rPr lang="cs-CZ" dirty="0"/>
              <a:t>máme za to, že pravdivý a skutečný je ten svět, který předkládají vědy (a nikoli například antická tragédie, nikoli filosofie, nikoli náboženství</a:t>
            </a:r>
            <a:r>
              <a:rPr lang="cs-CZ" dirty="0" smtClean="0"/>
              <a:t>)?</a:t>
            </a:r>
            <a:endParaRPr lang="cs-CZ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Jak se postupně zrodil nárok na objektivní platnost našich soudů a tvrzení, když něco takového předcházející období vůbec </a:t>
            </a:r>
            <a:r>
              <a:rPr lang="cs-CZ" dirty="0" smtClean="0"/>
              <a:t>neznala?</a:t>
            </a:r>
            <a:endParaRPr lang="cs-CZ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 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u="sng" dirty="0"/>
              <a:t>Scientismus: </a:t>
            </a:r>
            <a:endParaRPr lang="cs-CZ" dirty="0"/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dirty="0"/>
              <a:t>W. </a:t>
            </a:r>
            <a:r>
              <a:rPr lang="cs-CZ" dirty="0" err="1"/>
              <a:t>Sellars</a:t>
            </a:r>
            <a:r>
              <a:rPr lang="cs-CZ" dirty="0"/>
              <a:t>: „Věda je měrou všech věcích, jsoucích, že jsou, a nejsoucích, že nejsou“ </a:t>
            </a:r>
          </a:p>
          <a:p>
            <a:pPr marL="0" indent="0" hangingPunct="0">
              <a:lnSpc>
                <a:spcPct val="120000"/>
              </a:lnSpc>
              <a:buNone/>
            </a:pPr>
            <a:r>
              <a:rPr lang="cs-CZ" i="1" dirty="0" err="1"/>
              <a:t>Empiricism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Philosophy of Mind, 1956, </a:t>
            </a:r>
            <a:r>
              <a:rPr lang="cs-CZ" dirty="0"/>
              <a:t>§41</a:t>
            </a:r>
          </a:p>
          <a:p>
            <a:pPr marL="0" indent="0" hangingPunct="0">
              <a:buNone/>
            </a:pPr>
            <a:r>
              <a:rPr lang="cs-CZ" dirty="0"/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94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805" y="365125"/>
            <a:ext cx="11173097" cy="1325563"/>
          </a:xfrm>
        </p:spPr>
        <p:txBody>
          <a:bodyPr/>
          <a:lstStyle/>
          <a:p>
            <a:pPr algn="ctr"/>
            <a:r>
              <a:rPr lang="cs-CZ" dirty="0" smtClean="0"/>
              <a:t>Důsledky prohlášení kalkulující racionality za jediný zdroj věrohodného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5289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lnSpc>
                <a:spcPct val="110000"/>
              </a:lnSpc>
              <a:buNone/>
            </a:pPr>
            <a:r>
              <a:rPr lang="cs-CZ" dirty="0" smtClean="0"/>
              <a:t>Edmund Husserl – Morální krize spojená s positivistickým diktátem měřitelnosti a faktičnosti</a:t>
            </a:r>
          </a:p>
          <a:p>
            <a:pPr hangingPunct="0">
              <a:lnSpc>
                <a:spcPct val="110000"/>
              </a:lnSpc>
            </a:pPr>
            <a:r>
              <a:rPr lang="cs-CZ" b="1" dirty="0" smtClean="0"/>
              <a:t> </a:t>
            </a:r>
            <a:r>
              <a:rPr lang="cs-CZ" dirty="0" smtClean="0"/>
              <a:t>„[…] Odvrácení od otázek, které jsou pro pravé lidství rozhodující. Vědy </a:t>
            </a:r>
            <a:r>
              <a:rPr lang="cs-CZ" dirty="0"/>
              <a:t>o pouhých faktech vytvářejí lidi vidoucí jen </a:t>
            </a:r>
            <a:r>
              <a:rPr lang="cs-CZ" dirty="0" smtClean="0"/>
              <a:t>fakty.“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/>
              <a:t>	(E. Husserl, </a:t>
            </a:r>
            <a:r>
              <a:rPr lang="cs-CZ" i="1" dirty="0"/>
              <a:t>Krize Evropských věd</a:t>
            </a:r>
            <a:r>
              <a:rPr lang="cs-CZ" dirty="0"/>
              <a:t>, Praha: 1996, str. 27</a:t>
            </a:r>
            <a:r>
              <a:rPr lang="cs-CZ" i="1" dirty="0" smtClean="0"/>
              <a:t>)</a:t>
            </a:r>
            <a:endParaRPr lang="cs-CZ" dirty="0" smtClean="0"/>
          </a:p>
          <a:p>
            <a:pPr hangingPunct="0">
              <a:lnSpc>
                <a:spcPct val="110000"/>
              </a:lnSpc>
            </a:pPr>
            <a:r>
              <a:rPr lang="cs-CZ" dirty="0" smtClean="0"/>
              <a:t>„[Pozitivisticky chápaná věda] vylučuje právě ty otázky, které jsou za našich neblahých časů nejpalčivějšími otázkami pro člověka […]: vylučuje otázky o smyslu nebo nesmyslnosti celé lidské existence.“  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/>
              <a:t>	(E. Husserl, </a:t>
            </a:r>
            <a:r>
              <a:rPr lang="cs-CZ" i="1" dirty="0"/>
              <a:t>Krize Evropských věd</a:t>
            </a:r>
            <a:r>
              <a:rPr lang="cs-CZ" dirty="0"/>
              <a:t>, Praha: 1996, str. </a:t>
            </a:r>
            <a:r>
              <a:rPr lang="cs-CZ" dirty="0" smtClean="0"/>
              <a:t>28)</a:t>
            </a:r>
          </a:p>
          <a:p>
            <a:pPr marL="0" lvl="1" indent="0" hangingPunct="0">
              <a:lnSpc>
                <a:spcPct val="110000"/>
              </a:lnSpc>
              <a:spcBef>
                <a:spcPts val="1000"/>
              </a:spcBef>
              <a:buNone/>
            </a:pPr>
            <a:r>
              <a:rPr lang="cs-CZ" dirty="0" smtClean="0"/>
              <a:t>„Může však svět i lidský život v něm mít opravdu nějaký smysl, když vědy uznávají za pravdivé jen to, co je takto objektivně zjistitelné?“ (</a:t>
            </a:r>
            <a:r>
              <a:rPr lang="cs-CZ" i="1" dirty="0" smtClean="0"/>
              <a:t>Tamt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07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</a:t>
            </a:r>
            <a:r>
              <a:rPr lang="cs-CZ" dirty="0" smtClean="0"/>
              <a:t>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10000"/>
              </a:lnSpc>
            </a:pPr>
            <a:r>
              <a:rPr lang="cs-CZ" dirty="0"/>
              <a:t>Racionalita je zúžena </a:t>
            </a:r>
            <a:r>
              <a:rPr lang="cs-CZ" dirty="0" smtClean="0"/>
              <a:t>na </a:t>
            </a:r>
            <a:r>
              <a:rPr lang="cs-CZ" dirty="0"/>
              <a:t>instrumentální a kalkulující </a:t>
            </a:r>
            <a:r>
              <a:rPr lang="cs-CZ" dirty="0" smtClean="0"/>
              <a:t>racionalitu</a:t>
            </a:r>
          </a:p>
          <a:p>
            <a:pPr hangingPunct="0">
              <a:lnSpc>
                <a:spcPct val="110000"/>
              </a:lnSpc>
            </a:pPr>
            <a:r>
              <a:rPr lang="cs-CZ" dirty="0" smtClean="0"/>
              <a:t>Důsledek: subjektivizace </a:t>
            </a:r>
            <a:r>
              <a:rPr lang="cs-CZ" dirty="0"/>
              <a:t>hodnot, individualizace životních orientací a privatizace </a:t>
            </a:r>
            <a:r>
              <a:rPr lang="cs-CZ" dirty="0" smtClean="0"/>
              <a:t>smyslu</a:t>
            </a:r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pPr hangingPunct="0">
              <a:lnSpc>
                <a:spcPct val="110000"/>
              </a:lnSpc>
            </a:pPr>
            <a:r>
              <a:rPr lang="cs-CZ" dirty="0" smtClean="0"/>
              <a:t>Věda odhaluje „nikoli </a:t>
            </a:r>
            <a:r>
              <a:rPr lang="cs-CZ" dirty="0"/>
              <a:t>eticky smysluplně uspořádaný kosmos, ale jen </a:t>
            </a:r>
            <a:r>
              <a:rPr lang="cs-CZ" dirty="0" smtClean="0"/>
              <a:t>(…) </a:t>
            </a:r>
            <a:r>
              <a:rPr lang="cs-CZ" dirty="0"/>
              <a:t>definitivní kauzální mechanismus</a:t>
            </a:r>
            <a:r>
              <a:rPr lang="cs-CZ" dirty="0" smtClean="0"/>
              <a:t>.“</a:t>
            </a:r>
          </a:p>
          <a:p>
            <a:pPr marL="914400" lvl="2" indent="0" hangingPunct="0">
              <a:lnSpc>
                <a:spcPct val="110000"/>
              </a:lnSpc>
              <a:buNone/>
            </a:pPr>
            <a:r>
              <a:rPr lang="cs-CZ" dirty="0" smtClean="0"/>
              <a:t>(M. </a:t>
            </a:r>
            <a:r>
              <a:rPr lang="de-DE" dirty="0" smtClean="0"/>
              <a:t>WEBER</a:t>
            </a:r>
            <a:r>
              <a:rPr lang="de-DE" dirty="0"/>
              <a:t>, </a:t>
            </a:r>
            <a:r>
              <a:rPr lang="de-DE" dirty="0" smtClean="0"/>
              <a:t>1920</a:t>
            </a:r>
            <a:r>
              <a:rPr lang="de-DE" dirty="0"/>
              <a:t>: </a:t>
            </a:r>
            <a:r>
              <a:rPr lang="de-DE" i="1" dirty="0"/>
              <a:t>Wirtschaft und Gesellschaft, Grundriss der Sozialökonomik </a:t>
            </a:r>
            <a:r>
              <a:rPr lang="de-DE" dirty="0"/>
              <a:t>III. J. C. B. </a:t>
            </a:r>
            <a:r>
              <a:rPr lang="de-DE" dirty="0" smtClean="0"/>
              <a:t>Mohr</a:t>
            </a:r>
            <a:r>
              <a:rPr lang="cs-CZ" dirty="0" smtClean="0"/>
              <a:t>, s. 338)</a:t>
            </a:r>
            <a:endParaRPr lang="cs-CZ" dirty="0"/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pPr hangingPunct="0">
              <a:lnSpc>
                <a:spcPct val="110000"/>
              </a:lnSpc>
            </a:pP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18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</a:t>
            </a:r>
            <a:r>
              <a:rPr lang="cs-CZ" dirty="0" smtClean="0"/>
              <a:t>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10000"/>
              </a:lnSpc>
            </a:pPr>
            <a:r>
              <a:rPr lang="cs-CZ" dirty="0" smtClean="0"/>
              <a:t>„</a:t>
            </a:r>
            <a:r>
              <a:rPr lang="cs-CZ" dirty="0"/>
              <a:t>Věda je nesmyslná, neboť nám nedává odpověď na jedinou otázku, která je pro nás důležitá: „Jak máme jednat?“, „Jak máme žít?“: Fakt, že věda takovouto odpověď není s to dát, je naprosto nesporný. Je pouze otázkou, v jakém smyslu nedává odpověď a zda by snad místo toho přece jen někomu, kdo tuto otázku klade správně, mohla nějak pomoci.“ </a:t>
            </a:r>
          </a:p>
          <a:p>
            <a:pPr marL="457200" lvl="1" indent="0" hangingPunct="0">
              <a:lnSpc>
                <a:spcPct val="110000"/>
              </a:lnSpc>
              <a:buNone/>
            </a:pPr>
            <a:r>
              <a:rPr lang="cs-CZ" dirty="0"/>
              <a:t>	(M. Weber, </a:t>
            </a:r>
            <a:r>
              <a:rPr lang="cs-CZ" i="1" dirty="0"/>
              <a:t>Metodologie, sociologie, politika</a:t>
            </a:r>
            <a:r>
              <a:rPr lang="cs-CZ" dirty="0"/>
              <a:t>. Praha: 1998, str. 122)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250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Max Weber – Odkouzlení </a:t>
            </a:r>
            <a:r>
              <a:rPr lang="cs-CZ" dirty="0" smtClean="0"/>
              <a:t>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cs-CZ" dirty="0" smtClean="0"/>
              <a:t>„</a:t>
            </a:r>
            <a:r>
              <a:rPr lang="cs-CZ" dirty="0"/>
              <a:t> </a:t>
            </a:r>
            <a:r>
              <a:rPr lang="cs-CZ" dirty="0" smtClean="0"/>
              <a:t>všechny </a:t>
            </a:r>
            <a:r>
              <a:rPr lang="cs-CZ" dirty="0"/>
              <a:t>přírodní vědy nám dávají odpověď pouze na otázku, co mámě dělat, jestliže chceme život technicky ovládnout. </a:t>
            </a:r>
            <a:r>
              <a:rPr lang="cs-CZ" i="1" dirty="0"/>
              <a:t>Ale zda jej technicky máme a chceme ovládnout</a:t>
            </a:r>
            <a:r>
              <a:rPr lang="cs-CZ" dirty="0"/>
              <a:t> a zda to vůbec má nějaký smysl – to buď odsouvají, anebo pro své účely předpokládají.“ </a:t>
            </a:r>
          </a:p>
          <a:p>
            <a:pPr hangingPunct="0"/>
            <a:r>
              <a:rPr lang="cs-CZ" dirty="0"/>
              <a:t> </a:t>
            </a:r>
          </a:p>
          <a:p>
            <a:pPr marL="457200" lvl="1" indent="0" hangingPunct="0">
              <a:lnSpc>
                <a:spcPct val="110000"/>
              </a:lnSpc>
              <a:buNone/>
            </a:pPr>
            <a:r>
              <a:rPr lang="cs-CZ" dirty="0"/>
              <a:t>	(M. Weber, </a:t>
            </a:r>
            <a:r>
              <a:rPr lang="cs-CZ" i="1" dirty="0"/>
              <a:t>Metodologie, sociologie, politika</a:t>
            </a:r>
            <a:r>
              <a:rPr lang="cs-CZ" dirty="0"/>
              <a:t>. Praha: 1998, str. </a:t>
            </a:r>
            <a:r>
              <a:rPr lang="cs-CZ" dirty="0" smtClean="0"/>
              <a:t>123)</a:t>
            </a:r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456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0-Myšlenkový svět novověku od Koperníka po Kanta - úvodní hodina  - pro 2022[20231002164802317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  <p:tag name="ARS_SLIDE_DUENO" val="100"/>
  <p:tag name="ARS_SLIDE_PARTICIPANTNUM_MEN" val="100"/>
  <p:tag name="ARS_SLIDE_SUBMITNUM_MEN" val="0"/>
  <p:tag name="ARS_SLIDE_PARTICIPANTNUM" val="100"/>
  <p:tag name="ARS_SLIDE_SUBMITNUM" val="0"/>
  <p:tag name="ARS_SLIDE_CORRECTNUM" val="0"/>
  <p:tag name="ARS_SLIDE_VOTEMEAN" val="0"/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1327</Words>
  <Application>Microsoft Office PowerPoint</Application>
  <PresentationFormat>Širokoúhlá obrazovka</PresentationFormat>
  <Paragraphs>121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Myšlenkový svět novověku od Koperníka po Kanta   - úvodní hodina - </vt:lpstr>
      <vt:lpstr>Podmínky zakončení kurzu</vt:lpstr>
      <vt:lpstr>Příklad otázek závěrečného testu</vt:lpstr>
      <vt:lpstr>Cíle kurzu</vt:lpstr>
      <vt:lpstr>1. cíl: pochopit naši dnešní důvěru v to, že věda odhaluje skutečnost samotnou. </vt:lpstr>
      <vt:lpstr>Důsledky prohlášení kalkulující racionality za jediný zdroj věrohodného poznání</vt:lpstr>
      <vt:lpstr>Max Weber – Odkouzlení světa</vt:lpstr>
      <vt:lpstr>Max Weber – Odkouzlení světa</vt:lpstr>
      <vt:lpstr>Max Weber – Odkouzlení světa</vt:lpstr>
      <vt:lpstr>2. cíl: vyložit filosofii v kontextu</vt:lpstr>
      <vt:lpstr>Aristotelsko-ptolemaiovská koncepce kosmu</vt:lpstr>
      <vt:lpstr>Od uzavřeného světa k nekonečnému universu</vt:lpstr>
      <vt:lpstr>Konkurz na severní bránu Baptisteria ve Florencii (1401) – vyhrál tehdy neznámý Lorenzo Ghiberti</vt:lpstr>
      <vt:lpstr>3. cíl: odhalit původ moderního sebe-pojetí člověka</vt:lpstr>
      <vt:lpstr>Rozdělení skutečnosti na dva řády</vt:lpstr>
      <vt:lpstr>Velké rozdělení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Myšlenkový svět novověku od Koperníka po Kanta</dc:title>
  <dc:creator>Ondrej Svec</dc:creator>
  <cp:lastModifiedBy>Švec, Ondřej</cp:lastModifiedBy>
  <cp:revision>50</cp:revision>
  <dcterms:created xsi:type="dcterms:W3CDTF">2014-10-06T08:35:57Z</dcterms:created>
  <dcterms:modified xsi:type="dcterms:W3CDTF">2023-10-04T09:44:08Z</dcterms:modified>
</cp:coreProperties>
</file>