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358" r:id="rId2"/>
    <p:sldId id="360" r:id="rId3"/>
    <p:sldId id="361" r:id="rId4"/>
    <p:sldId id="363" r:id="rId5"/>
    <p:sldId id="365" r:id="rId6"/>
    <p:sldId id="364" r:id="rId7"/>
    <p:sldId id="362" r:id="rId8"/>
    <p:sldId id="366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EEEF9-2F36-4D22-9489-7DF738A7268D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7534E-DAC6-4776-AC2F-68EB80BF6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9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3BD82-6338-4D6C-86D5-54E3FD460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1E2B00-5B4E-436D-AA08-75EB8092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81E151-3C33-4F4E-B3E0-E0F35343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349FB6-E96D-405E-81DC-C29B322A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7A2046-472E-4312-B17B-45A3CC38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18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9ADA5-9193-41F9-A2EA-51FB192BD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F20F8E-6247-48F7-A09B-87114C30F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05CF3D-4013-4597-B11D-5EA9A572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341DBB-7A6E-4B2E-BB62-FA50D54E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7A2CE-367A-4D76-83EC-1F07E3D6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6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B1D469-3DBA-4D3F-91CA-35487AC5D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E31D68-059E-4D03-B4DB-34CC5023A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11482-5120-40E9-A17F-D628BEAE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B91A82-AC99-44E0-821B-74C76AE1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D090B1-3E83-4D90-8F49-F54EA9F7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29D38-5452-4F90-AEB9-620EF377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91131-F59C-434B-A22D-7FCE175F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E1031-C953-4A9E-AFFD-EB8C3573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DC62B-CC0C-4F36-9663-604939663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F8CFF0-A637-4000-BF6F-0B2374F6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6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F7883-A33A-4372-B8FD-29243AA8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CD69A8-8C37-4D8F-BAB7-5258C9772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A546AF-11FD-41A0-A162-9ED03A7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B9DAE2-F534-4AEF-9615-95A1DE05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A6B009-11E3-4507-9F43-0AA47D40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4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3DCA-8C54-4BDF-897F-90BB8511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03351F-A07F-41B2-AC0E-53C54F7C8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3F0C4C-70C5-4CBF-AA3E-33CE801A1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95B728-99FB-4E96-873B-0B29E41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FCE239-3947-4F10-876F-40D0FE0D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E6ACF8-9FDE-4CEC-94C4-8E3B108B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1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72CDB-50AB-4993-BB0A-678D4D558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239084-C18E-4092-A262-7D3AC193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9EDF71E-FC96-4FB2-B5C1-EFB0D102F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E7A9B6-F40E-4A82-8789-CA608C39D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73C2593-EBC6-4919-A877-7DE2F6AC5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8AD345-0F11-48DF-9C13-81D9AFC0F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16235B8-6CA2-4D6E-89DC-3D789841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D4C981-D077-46E5-90C7-A4A6E8CE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35F57-C30F-4EF7-9924-7EFEEB75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9331A95-6B5A-48F7-A86A-0FCC2056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E40801-CE02-4843-BE2C-D1E959F7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3C57D3-F625-4ADE-B1D2-80F7B947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E234D5-0844-414F-B7FE-9EC6060F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F1E9CB-792A-4231-B8A9-037F5D7A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E95B22-6942-4A9F-8B97-9D4A41B1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61AD9-DD5A-40D7-BA6C-C891648D6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ED5E48-50EC-4D32-8FB1-73A4BBF52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5BB736-F32D-40C4-9B4A-BB49930E0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48E853-623B-430A-B1E3-F5044172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961260-4EC2-466D-B785-D2ED6ACC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17CA-6CDC-4B1B-9D6C-0B1EF6B9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1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38369-0009-41B9-9795-7E6C635A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7D2DFA-B0B5-4CDA-8865-555F7ECC9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D7FAAB-4EC5-4574-BB04-90D60FACF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2A7A3F-E842-46BD-86ED-E51F686D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E082C7-E212-45F3-9C25-9CC0A466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C1A21A-FC24-40B4-821E-818CCB88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22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A491F-5020-4C96-9768-1BEC1C3F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B53998-7FA3-4729-8FB8-2B975A3B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0DDD59-5230-487C-8B64-037E2CC70B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9F327-D9A6-40CB-AD46-8B20DA423C03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31CE-FD68-44A7-9F1C-D0E9A6112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D5DBA3-4B2A-4B0F-BB7D-60D24614F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2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v.cz/t/i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10C6-8385-4295-8E19-F597901B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Současné problémy sociologie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82FF40-F5B2-43D5-A8D0-7F9096A74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Blok II. Identita a vzdělávání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dirty="0"/>
              <a:t>7. Inkluzivní/exkluzivní vzdělávání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99537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6AC40-8DF6-4990-88FD-E7D8957C5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minulého semináře: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FB8283-28DE-43C0-93A3-537C52E6E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dirty="0" err="1"/>
              <a:t>Interpretativní</a:t>
            </a:r>
            <a:r>
              <a:rPr lang="cs-CZ" sz="3600" b="1" dirty="0"/>
              <a:t> chápání identity vede k otázce, co s tím?, jak to změnit, napravit?, jak zamezit znevýhodnění?</a:t>
            </a:r>
          </a:p>
          <a:p>
            <a:r>
              <a:rPr lang="cs-CZ" sz="3600" dirty="0"/>
              <a:t>Angažovaný, aplikovaný výzkum se snaží o </a:t>
            </a:r>
            <a:r>
              <a:rPr lang="cs-CZ" sz="3600" b="1" dirty="0" err="1"/>
              <a:t>empowerment</a:t>
            </a:r>
            <a:r>
              <a:rPr lang="cs-CZ" sz="3600" b="1" dirty="0"/>
              <a:t> (uschopnění) znevýhodněných skupin (</a:t>
            </a:r>
            <a:r>
              <a:rPr lang="cs-CZ" sz="3600" b="1" dirty="0" err="1"/>
              <a:t>exkludovaných</a:t>
            </a:r>
            <a:r>
              <a:rPr lang="cs-CZ" sz="3600" b="1" dirty="0"/>
              <a:t>) </a:t>
            </a:r>
            <a:r>
              <a:rPr lang="cs-CZ" sz="3600" dirty="0"/>
              <a:t>na základě nějaké takové kategorie, snaží se o </a:t>
            </a:r>
            <a:r>
              <a:rPr lang="cs-CZ" sz="3600" b="1" dirty="0"/>
              <a:t>inkluzi…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28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83BB4-1BE6-46FB-984C-F2A28F591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Systém zdůvodňování </a:t>
            </a:r>
            <a:r>
              <a:rPr lang="cs-CZ" dirty="0" err="1"/>
              <a:t>inkuzivního</a:t>
            </a:r>
            <a:r>
              <a:rPr lang="cs-CZ" dirty="0"/>
              <a:t>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89D969-A242-44DE-87D6-66F4806AF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3670"/>
            <a:ext cx="10515600" cy="5573300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Exclusionary</a:t>
            </a:r>
            <a:r>
              <a:rPr lang="cs-CZ" dirty="0"/>
              <a:t> </a:t>
            </a:r>
            <a:r>
              <a:rPr lang="cs-CZ" dirty="0" err="1"/>
              <a:t>thinkig</a:t>
            </a:r>
            <a:r>
              <a:rPr lang="cs-CZ" dirty="0"/>
              <a:t> – myšlení, které vylučuje některé skupiny – podle definice – vypadá to přirozeně</a:t>
            </a:r>
          </a:p>
          <a:p>
            <a:r>
              <a:rPr lang="cs-CZ" dirty="0" err="1"/>
              <a:t>Inclusionary</a:t>
            </a:r>
            <a:r>
              <a:rPr lang="cs-CZ" dirty="0"/>
              <a:t> </a:t>
            </a:r>
            <a:r>
              <a:rPr lang="cs-CZ" dirty="0" err="1"/>
              <a:t>thinking</a:t>
            </a:r>
            <a:r>
              <a:rPr lang="cs-CZ" dirty="0"/>
              <a:t> – snaží se napravit nespravedlnosti </a:t>
            </a:r>
            <a:r>
              <a:rPr lang="cs-CZ" dirty="0" err="1"/>
              <a:t>exclusionary</a:t>
            </a:r>
            <a:r>
              <a:rPr lang="cs-CZ" dirty="0"/>
              <a:t> </a:t>
            </a:r>
            <a:r>
              <a:rPr lang="cs-CZ" dirty="0" err="1"/>
              <a:t>thinking</a:t>
            </a:r>
            <a:endParaRPr lang="cs-CZ" dirty="0"/>
          </a:p>
          <a:p>
            <a:r>
              <a:rPr lang="cs-CZ" dirty="0"/>
              <a:t>Uvědomění si diferencí – odlišností – dilema:</a:t>
            </a:r>
          </a:p>
          <a:p>
            <a:pPr lvl="1"/>
            <a:r>
              <a:rPr lang="cs-CZ" dirty="0"/>
              <a:t>Rozpoznání a uznání – příležitost pro to s tím něco udělat</a:t>
            </a:r>
          </a:p>
          <a:p>
            <a:pPr lvl="1"/>
            <a:r>
              <a:rPr lang="cs-CZ" dirty="0"/>
              <a:t>Zvláštní zacházení udržovat znevýhodnění (disability) a nerovnosti (</a:t>
            </a:r>
            <a:r>
              <a:rPr lang="cs-CZ" dirty="0" err="1"/>
              <a:t>inequality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Oddělený sektor péče o děti s postižením</a:t>
            </a:r>
          </a:p>
          <a:p>
            <a:pPr lvl="2"/>
            <a:r>
              <a:rPr lang="cs-CZ" dirty="0"/>
              <a:t>Postižení není jakoby součástí lidskosti</a:t>
            </a:r>
          </a:p>
          <a:p>
            <a:pPr lvl="2"/>
            <a:r>
              <a:rPr lang="cs-CZ" dirty="0"/>
              <a:t>Instituce pracují mino </a:t>
            </a:r>
            <a:r>
              <a:rPr lang="cs-CZ" dirty="0" err="1"/>
              <a:t>mainstream</a:t>
            </a:r>
            <a:r>
              <a:rPr lang="cs-CZ" dirty="0"/>
              <a:t> v „kokonu“ nemají kontakty a zdroje</a:t>
            </a:r>
          </a:p>
          <a:p>
            <a:r>
              <a:rPr lang="cs-CZ" dirty="0"/>
              <a:t>komplexní přístup k postižením (disability)</a:t>
            </a:r>
          </a:p>
          <a:p>
            <a:pPr lvl="1"/>
            <a:r>
              <a:rPr lang="cs-CZ" dirty="0" err="1"/>
              <a:t>Intersekcionalita</a:t>
            </a:r>
            <a:r>
              <a:rPr lang="cs-CZ" dirty="0"/>
              <a:t> (gender, etnicita, ekonomický status..)</a:t>
            </a:r>
          </a:p>
          <a:p>
            <a:pPr lvl="1"/>
            <a:r>
              <a:rPr lang="cs-CZ" dirty="0" err="1"/>
              <a:t>Multi</a:t>
            </a:r>
            <a:r>
              <a:rPr lang="cs-CZ" dirty="0"/>
              <a:t>-zranitelnost (</a:t>
            </a:r>
            <a:r>
              <a:rPr lang="cs-CZ" dirty="0" err="1"/>
              <a:t>multi</a:t>
            </a:r>
            <a:r>
              <a:rPr lang="cs-CZ" dirty="0"/>
              <a:t>-vulnerability)</a:t>
            </a:r>
          </a:p>
          <a:p>
            <a:r>
              <a:rPr lang="en-US" dirty="0"/>
              <a:t>helpful to make a distinction between ‘</a:t>
            </a:r>
            <a:r>
              <a:rPr lang="en-US" b="1" dirty="0" err="1"/>
              <a:t>generalisations</a:t>
            </a:r>
            <a:r>
              <a:rPr lang="en-US" dirty="0"/>
              <a:t>’ that attempt to determine patterns that are assumed to be relevant to any country, and ‘</a:t>
            </a:r>
            <a:r>
              <a:rPr lang="en-US" b="1" dirty="0"/>
              <a:t>transferability</a:t>
            </a:r>
            <a:r>
              <a:rPr lang="en-US" dirty="0"/>
              <a:t>’, where there is an emphasis on the importance of understanding contextual factors in shaping how ideas are interpreted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76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2673A-D5E7-45D7-A9C1-66FADC6BF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programy pro IE a EFA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2047B-A89E-43DE-B428-07C109FDA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/>
          </a:bodyPr>
          <a:lstStyle/>
          <a:p>
            <a:r>
              <a:rPr lang="en-US" dirty="0"/>
              <a:t>UNESCO. 1990. World Declaration on </a:t>
            </a:r>
            <a:r>
              <a:rPr lang="en-US" b="1" dirty="0"/>
              <a:t>Education for All</a:t>
            </a:r>
            <a:r>
              <a:rPr lang="en-US" dirty="0"/>
              <a:t>. Paris.</a:t>
            </a:r>
            <a:endParaRPr lang="cs-CZ" dirty="0"/>
          </a:p>
          <a:p>
            <a:r>
              <a:rPr lang="en-US" dirty="0"/>
              <a:t>UNESCO. 1994. The </a:t>
            </a:r>
            <a:r>
              <a:rPr lang="en-US" b="1" dirty="0"/>
              <a:t>Salamanca</a:t>
            </a:r>
            <a:r>
              <a:rPr lang="en-US" dirty="0"/>
              <a:t> Statement and Framework for Action on </a:t>
            </a:r>
            <a:r>
              <a:rPr lang="en-US" b="1" dirty="0"/>
              <a:t>Special Needs Education</a:t>
            </a:r>
            <a:r>
              <a:rPr lang="en-US" dirty="0"/>
              <a:t>. Paris</a:t>
            </a:r>
            <a:r>
              <a:rPr lang="cs-CZ" dirty="0"/>
              <a:t>.</a:t>
            </a:r>
          </a:p>
          <a:p>
            <a:r>
              <a:rPr lang="en-US" dirty="0"/>
              <a:t>United Nations. 2000. United Nations </a:t>
            </a:r>
            <a:r>
              <a:rPr lang="en-US" b="1" dirty="0"/>
              <a:t>Millennium Declaration</a:t>
            </a:r>
            <a:r>
              <a:rPr lang="en-US" dirty="0"/>
              <a:t>. A/RES/55/2. New York</a:t>
            </a:r>
            <a:r>
              <a:rPr lang="cs-CZ" dirty="0"/>
              <a:t>.</a:t>
            </a:r>
          </a:p>
          <a:p>
            <a:r>
              <a:rPr lang="cs-CZ" b="1" dirty="0"/>
              <a:t>Úspěšné IE:</a:t>
            </a:r>
          </a:p>
          <a:p>
            <a:pPr lvl="1"/>
            <a:r>
              <a:rPr lang="cs-CZ" dirty="0"/>
              <a:t>Integrace</a:t>
            </a:r>
          </a:p>
          <a:p>
            <a:pPr lvl="1"/>
            <a:r>
              <a:rPr lang="cs-CZ" dirty="0"/>
              <a:t>Akceptace</a:t>
            </a:r>
          </a:p>
          <a:p>
            <a:pPr lvl="1"/>
            <a:r>
              <a:rPr lang="cs-CZ" dirty="0"/>
              <a:t>Participace</a:t>
            </a:r>
          </a:p>
          <a:p>
            <a:pPr lvl="1"/>
            <a:r>
              <a:rPr lang="cs-CZ" dirty="0"/>
              <a:t>Dosažení výsledků  </a:t>
            </a:r>
          </a:p>
        </p:txBody>
      </p:sp>
    </p:spTree>
    <p:extLst>
      <p:ext uri="{BB962C8B-B14F-4D97-AF65-F5344CB8AC3E}">
        <p14:creationId xmlns:p14="http://schemas.microsoft.com/office/powerpoint/2010/main" val="1338349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C3709-2E56-42F6-BE8B-67A561DA0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8387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Sociálně-kulturní a psychologické překážky </a:t>
            </a:r>
            <a:r>
              <a:rPr lang="cs-CZ" sz="3600" dirty="0"/>
              <a:t>(</a:t>
            </a:r>
            <a:r>
              <a:rPr lang="cs-CZ" sz="3600" dirty="0" err="1"/>
              <a:t>Štech</a:t>
            </a:r>
            <a:r>
              <a:rPr lang="cs-CZ" sz="3600" dirty="0"/>
              <a:t> 2018)</a:t>
            </a:r>
            <a:endParaRPr lang="en-GB" sz="5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44C398-51F4-4594-B1F0-F1025080A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Antropologická tabu</a:t>
            </a:r>
          </a:p>
          <a:p>
            <a:r>
              <a:rPr lang="cs-CZ" dirty="0"/>
              <a:t>Etika odlišnosti</a:t>
            </a:r>
          </a:p>
          <a:p>
            <a:r>
              <a:rPr lang="cs-CZ" dirty="0"/>
              <a:t>Étos standardizace</a:t>
            </a:r>
          </a:p>
          <a:p>
            <a:r>
              <a:rPr lang="cs-CZ" dirty="0"/>
              <a:t>Zavedený způsob předávání poznatků</a:t>
            </a:r>
          </a:p>
          <a:p>
            <a:r>
              <a:rPr lang="cs-CZ" dirty="0" err="1"/>
              <a:t>Esencialistické</a:t>
            </a:r>
            <a:r>
              <a:rPr lang="cs-CZ" dirty="0"/>
              <a:t> uvažování</a:t>
            </a:r>
          </a:p>
          <a:p>
            <a:r>
              <a:rPr lang="cs-CZ" dirty="0" err="1"/>
              <a:t>Gaussismus</a:t>
            </a:r>
            <a:endParaRPr lang="cs-CZ" dirty="0"/>
          </a:p>
          <a:p>
            <a:r>
              <a:rPr lang="cs-CZ" dirty="0"/>
              <a:t> „Avšak právě touto pomocí ho implicitně stavíme do pozice nám nerovného člověka“</a:t>
            </a:r>
            <a:br>
              <a:rPr lang="cs-CZ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3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C0E3E-F7BB-4B6F-91ED-E1C3F6A36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/>
              <a:t>český program pro IE – „Společné vzdělávání“</a:t>
            </a:r>
            <a:endParaRPr lang="en-GB" sz="4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826A18-D939-410F-AFEB-4ADFC52AF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739"/>
            <a:ext cx="10515600" cy="5194852"/>
          </a:xfrm>
        </p:spPr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http://www.nuv.cz/t/in</a:t>
            </a:r>
            <a:endParaRPr lang="cs-CZ" dirty="0"/>
          </a:p>
          <a:p>
            <a:r>
              <a:rPr lang="cs-CZ" dirty="0"/>
              <a:t>Od 90. let směly být děti s poruchou nebo postižením na žádost rodiče a souhlas ředitele školy zařazování do běžných škol</a:t>
            </a:r>
          </a:p>
          <a:p>
            <a:r>
              <a:rPr lang="cs-CZ" dirty="0" err="1"/>
              <a:t>Salamanca</a:t>
            </a:r>
            <a:r>
              <a:rPr lang="cs-CZ" dirty="0"/>
              <a:t> – pouhá integrace nestačí</a:t>
            </a:r>
          </a:p>
          <a:p>
            <a:r>
              <a:rPr lang="cs-CZ" dirty="0"/>
              <a:t>2016 – Společné vzdělávání – novela zákona</a:t>
            </a:r>
          </a:p>
          <a:p>
            <a:pPr lvl="1"/>
            <a:r>
              <a:rPr lang="cs-CZ" dirty="0"/>
              <a:t>Výsledky za 1. školní rok 2016/2017</a:t>
            </a:r>
          </a:p>
          <a:p>
            <a:pPr lvl="1"/>
            <a:r>
              <a:rPr lang="cs-CZ" dirty="0"/>
              <a:t>Úbytek dětí ze speciálních škol se paradoxně zpomalil</a:t>
            </a:r>
          </a:p>
          <a:p>
            <a:pPr lvl="1"/>
            <a:r>
              <a:rPr lang="cs-CZ" dirty="0"/>
              <a:t>Nárůst administrativy (50% ředitelů)</a:t>
            </a:r>
          </a:p>
          <a:p>
            <a:pPr lvl="1"/>
            <a:r>
              <a:rPr lang="cs-CZ" dirty="0"/>
              <a:t>V různých krajích různé diagnózy – manipulace s kolonkami</a:t>
            </a:r>
          </a:p>
          <a:p>
            <a:pPr lvl="1"/>
            <a:r>
              <a:rPr lang="cs-CZ" dirty="0"/>
              <a:t>Nepřipravenost učitelů</a:t>
            </a:r>
          </a:p>
          <a:p>
            <a:pPr lvl="1"/>
            <a:r>
              <a:rPr lang="cs-CZ" dirty="0"/>
              <a:t>SV nevyvolává jednoznačný odpor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83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76A9D-C728-4110-B020-831617114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Nové chápání podstaty vzdělávání v IE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B7B00B-95E1-4830-BC40-C15FA7572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Vzdělávání je širší fenomén, než jenom získávání dovedností</a:t>
            </a:r>
          </a:p>
          <a:p>
            <a:r>
              <a:rPr lang="cs-CZ" dirty="0"/>
              <a:t>Podporovat demokracii, hodnoty rovnosti a spravedlnosti</a:t>
            </a:r>
          </a:p>
          <a:p>
            <a:r>
              <a:rPr lang="cs-CZ" dirty="0"/>
              <a:t>Příležitost pro společnost kriticky hodnotit své vlastní společenské instituce a struktury</a:t>
            </a:r>
          </a:p>
          <a:p>
            <a:r>
              <a:rPr lang="cs-CZ" dirty="0"/>
              <a:t>Ne mechanické reformy, ale morální reformy</a:t>
            </a:r>
          </a:p>
          <a:p>
            <a:r>
              <a:rPr lang="cs-CZ" dirty="0"/>
              <a:t>Ne pouze ekonomicky relevantní dovednosti (lidský kapitál), ale podpora lidských životů a svobody</a:t>
            </a:r>
          </a:p>
          <a:p>
            <a:r>
              <a:rPr lang="cs-CZ" dirty="0"/>
              <a:t>Nacházet existující příležitosti na lokální úrovni, ne technologická řešení mimo kontext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664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2C876-6C54-404E-B9D5-2338D7E8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Závěr…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F37226-3E9A-4D49-95E9-1319AAA91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92500"/>
          </a:bodyPr>
          <a:lstStyle/>
          <a:p>
            <a:r>
              <a:rPr lang="cs-CZ" dirty="0"/>
              <a:t>Inkluzivní vzdělávání je odpovědí na </a:t>
            </a:r>
            <a:r>
              <a:rPr lang="cs-CZ" dirty="0" err="1"/>
              <a:t>interpretativní</a:t>
            </a:r>
            <a:r>
              <a:rPr lang="cs-CZ" dirty="0"/>
              <a:t> a konstruktivistický přístup v sociologii vzdělávání, v pedagogice a psychologii</a:t>
            </a:r>
          </a:p>
          <a:p>
            <a:pPr lvl="1"/>
            <a:r>
              <a:rPr lang="cs-CZ" dirty="0"/>
              <a:t>Identita je </a:t>
            </a:r>
            <a:r>
              <a:rPr lang="cs-CZ" dirty="0" err="1"/>
              <a:t>intersekcionální</a:t>
            </a:r>
            <a:r>
              <a:rPr lang="cs-CZ" dirty="0"/>
              <a:t>, konstruovaná, nestálá, s potenciálem se vyvíjet</a:t>
            </a:r>
          </a:p>
          <a:p>
            <a:pPr lvl="1"/>
            <a:r>
              <a:rPr lang="cs-CZ" dirty="0"/>
              <a:t>Inteligence a kognitivní schopnosti jsou kulturně podmíněné, není to přírodní „čistý“ jev , který lze neutrálně na kontextu měřit</a:t>
            </a:r>
          </a:p>
          <a:p>
            <a:r>
              <a:rPr lang="cs-CZ" dirty="0"/>
              <a:t>Vzniká otázka, kdo je zodpovědný za (ne)úspěšné vzdělávání?</a:t>
            </a:r>
          </a:p>
          <a:p>
            <a:pPr lvl="1"/>
            <a:r>
              <a:rPr lang="cs-CZ" dirty="0"/>
              <a:t>Stát?</a:t>
            </a:r>
          </a:p>
          <a:p>
            <a:pPr lvl="1"/>
            <a:r>
              <a:rPr lang="cs-CZ" dirty="0"/>
              <a:t>Politici?</a:t>
            </a:r>
          </a:p>
          <a:p>
            <a:pPr lvl="1"/>
            <a:r>
              <a:rPr lang="cs-CZ" dirty="0"/>
              <a:t>Žák?</a:t>
            </a:r>
          </a:p>
          <a:p>
            <a:pPr lvl="1"/>
            <a:r>
              <a:rPr lang="cs-CZ" dirty="0"/>
              <a:t>Rodiče?</a:t>
            </a:r>
          </a:p>
          <a:p>
            <a:pPr lvl="1"/>
            <a:r>
              <a:rPr lang="cs-CZ" dirty="0"/>
              <a:t>Učitelé?</a:t>
            </a:r>
          </a:p>
          <a:p>
            <a:r>
              <a:rPr lang="cs-CZ" dirty="0"/>
              <a:t>Takže příště o </a:t>
            </a:r>
            <a:r>
              <a:rPr lang="cs-CZ" b="1" dirty="0" err="1"/>
              <a:t>responsibilizaci</a:t>
            </a:r>
            <a:r>
              <a:rPr lang="cs-CZ" dirty="0"/>
              <a:t>…..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6633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20062</TotalTime>
  <Words>558</Words>
  <Application>Microsoft Office PowerPoint</Application>
  <PresentationFormat>Širokoúhlá obrazovka</PresentationFormat>
  <Paragraphs>67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Současné problémy sociologie vzdělávání</vt:lpstr>
      <vt:lpstr>Z minulého semináře:</vt:lpstr>
      <vt:lpstr>Systém zdůvodňování inkuzivního vzdělávání</vt:lpstr>
      <vt:lpstr>Mezinárodní programy pro IE a EFA</vt:lpstr>
      <vt:lpstr>Sociálně-kulturní a psychologické překážky (Štech 2018)</vt:lpstr>
      <vt:lpstr>český program pro IE – „Společné vzdělávání“</vt:lpstr>
      <vt:lpstr>Nové chápání podstaty vzdělávání v IE</vt:lpstr>
      <vt:lpstr>Závěr…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problémy sociologie vzdělávání</dc:title>
  <dc:creator>Wirth</dc:creator>
  <cp:lastModifiedBy>Autor</cp:lastModifiedBy>
  <cp:revision>302</cp:revision>
  <dcterms:created xsi:type="dcterms:W3CDTF">2018-09-15T08:21:15Z</dcterms:created>
  <dcterms:modified xsi:type="dcterms:W3CDTF">2019-12-04T15:08:05Z</dcterms:modified>
</cp:coreProperties>
</file>