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84" y="2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F4A869-429E-305E-450A-807AF891AF3F}"/>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C6696FB4-D0C0-C68B-590A-38B29E387F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92E15B60-0060-2FC1-8132-727B17255396}"/>
              </a:ext>
            </a:extLst>
          </p:cNvPr>
          <p:cNvSpPr>
            <a:spLocks noGrp="1"/>
          </p:cNvSpPr>
          <p:nvPr>
            <p:ph type="dt" sz="half" idx="10"/>
          </p:nvPr>
        </p:nvSpPr>
        <p:spPr/>
        <p:txBody>
          <a:bodyPr/>
          <a:lstStyle/>
          <a:p>
            <a:fld id="{52CD9ADC-D673-4FEE-A898-A6937A2FD303}" type="datetimeFigureOut">
              <a:rPr lang="cs-CZ" smtClean="0"/>
              <a:t>03.01.2026</a:t>
            </a:fld>
            <a:endParaRPr lang="cs-CZ"/>
          </a:p>
        </p:txBody>
      </p:sp>
      <p:sp>
        <p:nvSpPr>
          <p:cNvPr id="5" name="Zástupný symbol pro zápatí 4">
            <a:extLst>
              <a:ext uri="{FF2B5EF4-FFF2-40B4-BE49-F238E27FC236}">
                <a16:creationId xmlns:a16="http://schemas.microsoft.com/office/drawing/2014/main" id="{5BB35741-1677-A201-8604-56B58F56700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82B47D4-FF06-3882-1B69-9B63B9A0EF5D}"/>
              </a:ext>
            </a:extLst>
          </p:cNvPr>
          <p:cNvSpPr>
            <a:spLocks noGrp="1"/>
          </p:cNvSpPr>
          <p:nvPr>
            <p:ph type="sldNum" sz="quarter" idx="12"/>
          </p:nvPr>
        </p:nvSpPr>
        <p:spPr/>
        <p:txBody>
          <a:bodyPr/>
          <a:lstStyle/>
          <a:p>
            <a:fld id="{D19F0A5E-E0A6-43B4-918E-656625EF0ED0}" type="slidenum">
              <a:rPr lang="cs-CZ" smtClean="0"/>
              <a:t>‹#›</a:t>
            </a:fld>
            <a:endParaRPr lang="cs-CZ"/>
          </a:p>
        </p:txBody>
      </p:sp>
    </p:spTree>
    <p:extLst>
      <p:ext uri="{BB962C8B-B14F-4D97-AF65-F5344CB8AC3E}">
        <p14:creationId xmlns:p14="http://schemas.microsoft.com/office/powerpoint/2010/main" val="2094439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3F7EA3-D095-B40D-C474-84AD85ED97F4}"/>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9F659C15-C1B8-2F70-852C-8467461F1D9D}"/>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852B4E0-7426-BFB1-B759-77AD59BDD3BB}"/>
              </a:ext>
            </a:extLst>
          </p:cNvPr>
          <p:cNvSpPr>
            <a:spLocks noGrp="1"/>
          </p:cNvSpPr>
          <p:nvPr>
            <p:ph type="dt" sz="half" idx="10"/>
          </p:nvPr>
        </p:nvSpPr>
        <p:spPr/>
        <p:txBody>
          <a:bodyPr/>
          <a:lstStyle/>
          <a:p>
            <a:fld id="{52CD9ADC-D673-4FEE-A898-A6937A2FD303}" type="datetimeFigureOut">
              <a:rPr lang="cs-CZ" smtClean="0"/>
              <a:t>03.01.2026</a:t>
            </a:fld>
            <a:endParaRPr lang="cs-CZ"/>
          </a:p>
        </p:txBody>
      </p:sp>
      <p:sp>
        <p:nvSpPr>
          <p:cNvPr id="5" name="Zástupný symbol pro zápatí 4">
            <a:extLst>
              <a:ext uri="{FF2B5EF4-FFF2-40B4-BE49-F238E27FC236}">
                <a16:creationId xmlns:a16="http://schemas.microsoft.com/office/drawing/2014/main" id="{90F361E7-3DFC-2C01-B683-006536F13B6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7662887-E8BB-3847-2C59-48833B8B14D9}"/>
              </a:ext>
            </a:extLst>
          </p:cNvPr>
          <p:cNvSpPr>
            <a:spLocks noGrp="1"/>
          </p:cNvSpPr>
          <p:nvPr>
            <p:ph type="sldNum" sz="quarter" idx="12"/>
          </p:nvPr>
        </p:nvSpPr>
        <p:spPr/>
        <p:txBody>
          <a:bodyPr/>
          <a:lstStyle/>
          <a:p>
            <a:fld id="{D19F0A5E-E0A6-43B4-918E-656625EF0ED0}" type="slidenum">
              <a:rPr lang="cs-CZ" smtClean="0"/>
              <a:t>‹#›</a:t>
            </a:fld>
            <a:endParaRPr lang="cs-CZ"/>
          </a:p>
        </p:txBody>
      </p:sp>
    </p:spTree>
    <p:extLst>
      <p:ext uri="{BB962C8B-B14F-4D97-AF65-F5344CB8AC3E}">
        <p14:creationId xmlns:p14="http://schemas.microsoft.com/office/powerpoint/2010/main" val="2216702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BAC73EA9-AC09-81F2-8D71-1E23D0E59AB9}"/>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4BEBA340-34AC-C99B-C68E-68CE719911CB}"/>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2F8779B-9B0E-C08C-E347-8A60895E1B1D}"/>
              </a:ext>
            </a:extLst>
          </p:cNvPr>
          <p:cNvSpPr>
            <a:spLocks noGrp="1"/>
          </p:cNvSpPr>
          <p:nvPr>
            <p:ph type="dt" sz="half" idx="10"/>
          </p:nvPr>
        </p:nvSpPr>
        <p:spPr/>
        <p:txBody>
          <a:bodyPr/>
          <a:lstStyle/>
          <a:p>
            <a:fld id="{52CD9ADC-D673-4FEE-A898-A6937A2FD303}" type="datetimeFigureOut">
              <a:rPr lang="cs-CZ" smtClean="0"/>
              <a:t>03.01.2026</a:t>
            </a:fld>
            <a:endParaRPr lang="cs-CZ"/>
          </a:p>
        </p:txBody>
      </p:sp>
      <p:sp>
        <p:nvSpPr>
          <p:cNvPr id="5" name="Zástupný symbol pro zápatí 4">
            <a:extLst>
              <a:ext uri="{FF2B5EF4-FFF2-40B4-BE49-F238E27FC236}">
                <a16:creationId xmlns:a16="http://schemas.microsoft.com/office/drawing/2014/main" id="{133EF733-E896-F29C-C3BD-2D6BBCFA8C9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6A05141-285C-10A8-070B-5B3777424FF0}"/>
              </a:ext>
            </a:extLst>
          </p:cNvPr>
          <p:cNvSpPr>
            <a:spLocks noGrp="1"/>
          </p:cNvSpPr>
          <p:nvPr>
            <p:ph type="sldNum" sz="quarter" idx="12"/>
          </p:nvPr>
        </p:nvSpPr>
        <p:spPr/>
        <p:txBody>
          <a:bodyPr/>
          <a:lstStyle/>
          <a:p>
            <a:fld id="{D19F0A5E-E0A6-43B4-918E-656625EF0ED0}" type="slidenum">
              <a:rPr lang="cs-CZ" smtClean="0"/>
              <a:t>‹#›</a:t>
            </a:fld>
            <a:endParaRPr lang="cs-CZ"/>
          </a:p>
        </p:txBody>
      </p:sp>
    </p:spTree>
    <p:extLst>
      <p:ext uri="{BB962C8B-B14F-4D97-AF65-F5344CB8AC3E}">
        <p14:creationId xmlns:p14="http://schemas.microsoft.com/office/powerpoint/2010/main" val="2907488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70306D-5F01-FE30-80B1-495EF088788E}"/>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E3F76FB9-D960-F940-D106-0FE413A91461}"/>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15319AA-5A7D-630F-75B2-D5F270A6B667}"/>
              </a:ext>
            </a:extLst>
          </p:cNvPr>
          <p:cNvSpPr>
            <a:spLocks noGrp="1"/>
          </p:cNvSpPr>
          <p:nvPr>
            <p:ph type="dt" sz="half" idx="10"/>
          </p:nvPr>
        </p:nvSpPr>
        <p:spPr/>
        <p:txBody>
          <a:bodyPr/>
          <a:lstStyle/>
          <a:p>
            <a:fld id="{52CD9ADC-D673-4FEE-A898-A6937A2FD303}" type="datetimeFigureOut">
              <a:rPr lang="cs-CZ" smtClean="0"/>
              <a:t>03.01.2026</a:t>
            </a:fld>
            <a:endParaRPr lang="cs-CZ"/>
          </a:p>
        </p:txBody>
      </p:sp>
      <p:sp>
        <p:nvSpPr>
          <p:cNvPr id="5" name="Zástupný symbol pro zápatí 4">
            <a:extLst>
              <a:ext uri="{FF2B5EF4-FFF2-40B4-BE49-F238E27FC236}">
                <a16:creationId xmlns:a16="http://schemas.microsoft.com/office/drawing/2014/main" id="{577144F3-F315-07B0-9271-AB15CEC4CBE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21B6640-9CEA-EE2E-046B-EE7853A3DFAA}"/>
              </a:ext>
            </a:extLst>
          </p:cNvPr>
          <p:cNvSpPr>
            <a:spLocks noGrp="1"/>
          </p:cNvSpPr>
          <p:nvPr>
            <p:ph type="sldNum" sz="quarter" idx="12"/>
          </p:nvPr>
        </p:nvSpPr>
        <p:spPr/>
        <p:txBody>
          <a:bodyPr/>
          <a:lstStyle/>
          <a:p>
            <a:fld id="{D19F0A5E-E0A6-43B4-918E-656625EF0ED0}" type="slidenum">
              <a:rPr lang="cs-CZ" smtClean="0"/>
              <a:t>‹#›</a:t>
            </a:fld>
            <a:endParaRPr lang="cs-CZ"/>
          </a:p>
        </p:txBody>
      </p:sp>
    </p:spTree>
    <p:extLst>
      <p:ext uri="{BB962C8B-B14F-4D97-AF65-F5344CB8AC3E}">
        <p14:creationId xmlns:p14="http://schemas.microsoft.com/office/powerpoint/2010/main" val="2066408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39C9DA-8C41-70EF-BE96-4DBABB2FB7ED}"/>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DD7F444C-7476-9D1E-C8CB-02AF1A625A3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F191B76A-CDD8-3EDC-8F6E-A56EB56421FE}"/>
              </a:ext>
            </a:extLst>
          </p:cNvPr>
          <p:cNvSpPr>
            <a:spLocks noGrp="1"/>
          </p:cNvSpPr>
          <p:nvPr>
            <p:ph type="dt" sz="half" idx="10"/>
          </p:nvPr>
        </p:nvSpPr>
        <p:spPr/>
        <p:txBody>
          <a:bodyPr/>
          <a:lstStyle/>
          <a:p>
            <a:fld id="{52CD9ADC-D673-4FEE-A898-A6937A2FD303}" type="datetimeFigureOut">
              <a:rPr lang="cs-CZ" smtClean="0"/>
              <a:t>03.01.2026</a:t>
            </a:fld>
            <a:endParaRPr lang="cs-CZ"/>
          </a:p>
        </p:txBody>
      </p:sp>
      <p:sp>
        <p:nvSpPr>
          <p:cNvPr id="5" name="Zástupný symbol pro zápatí 4">
            <a:extLst>
              <a:ext uri="{FF2B5EF4-FFF2-40B4-BE49-F238E27FC236}">
                <a16:creationId xmlns:a16="http://schemas.microsoft.com/office/drawing/2014/main" id="{ACE6F9B1-B74C-4005-612C-892AEEA66DA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70A87AD-7EF9-54DA-35BD-C1747355CFA1}"/>
              </a:ext>
            </a:extLst>
          </p:cNvPr>
          <p:cNvSpPr>
            <a:spLocks noGrp="1"/>
          </p:cNvSpPr>
          <p:nvPr>
            <p:ph type="sldNum" sz="quarter" idx="12"/>
          </p:nvPr>
        </p:nvSpPr>
        <p:spPr/>
        <p:txBody>
          <a:bodyPr/>
          <a:lstStyle/>
          <a:p>
            <a:fld id="{D19F0A5E-E0A6-43B4-918E-656625EF0ED0}" type="slidenum">
              <a:rPr lang="cs-CZ" smtClean="0"/>
              <a:t>‹#›</a:t>
            </a:fld>
            <a:endParaRPr lang="cs-CZ"/>
          </a:p>
        </p:txBody>
      </p:sp>
    </p:spTree>
    <p:extLst>
      <p:ext uri="{BB962C8B-B14F-4D97-AF65-F5344CB8AC3E}">
        <p14:creationId xmlns:p14="http://schemas.microsoft.com/office/powerpoint/2010/main" val="1556409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FA47FB-D01B-F8F2-C57A-1FCA7F841A7D}"/>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B91B342-5670-3778-9D91-16D954F0D43E}"/>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B3AFABD0-67FB-5125-7109-44961CE4AEC0}"/>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505DF15F-AE45-D5D1-F7ED-87C5EBD80BA5}"/>
              </a:ext>
            </a:extLst>
          </p:cNvPr>
          <p:cNvSpPr>
            <a:spLocks noGrp="1"/>
          </p:cNvSpPr>
          <p:nvPr>
            <p:ph type="dt" sz="half" idx="10"/>
          </p:nvPr>
        </p:nvSpPr>
        <p:spPr/>
        <p:txBody>
          <a:bodyPr/>
          <a:lstStyle/>
          <a:p>
            <a:fld id="{52CD9ADC-D673-4FEE-A898-A6937A2FD303}" type="datetimeFigureOut">
              <a:rPr lang="cs-CZ" smtClean="0"/>
              <a:t>03.01.2026</a:t>
            </a:fld>
            <a:endParaRPr lang="cs-CZ"/>
          </a:p>
        </p:txBody>
      </p:sp>
      <p:sp>
        <p:nvSpPr>
          <p:cNvPr id="6" name="Zástupný symbol pro zápatí 5">
            <a:extLst>
              <a:ext uri="{FF2B5EF4-FFF2-40B4-BE49-F238E27FC236}">
                <a16:creationId xmlns:a16="http://schemas.microsoft.com/office/drawing/2014/main" id="{82B0D826-06FB-7775-2A35-02F91BC9083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5321F9C-8516-1077-0588-94787109EB1C}"/>
              </a:ext>
            </a:extLst>
          </p:cNvPr>
          <p:cNvSpPr>
            <a:spLocks noGrp="1"/>
          </p:cNvSpPr>
          <p:nvPr>
            <p:ph type="sldNum" sz="quarter" idx="12"/>
          </p:nvPr>
        </p:nvSpPr>
        <p:spPr/>
        <p:txBody>
          <a:bodyPr/>
          <a:lstStyle/>
          <a:p>
            <a:fld id="{D19F0A5E-E0A6-43B4-918E-656625EF0ED0}" type="slidenum">
              <a:rPr lang="cs-CZ" smtClean="0"/>
              <a:t>‹#›</a:t>
            </a:fld>
            <a:endParaRPr lang="cs-CZ"/>
          </a:p>
        </p:txBody>
      </p:sp>
    </p:spTree>
    <p:extLst>
      <p:ext uri="{BB962C8B-B14F-4D97-AF65-F5344CB8AC3E}">
        <p14:creationId xmlns:p14="http://schemas.microsoft.com/office/powerpoint/2010/main" val="3242274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D15835-0FB3-CDF6-66B0-642FDC557EF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BEAB1CB3-43BD-1419-C58D-D48274030F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B4527B92-551E-BA4E-89EB-5870960D2F4B}"/>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6025F1EA-7C08-CC1B-A5BF-6142F2CD8B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04D33C61-1F95-C1E6-F50C-BDA55011A568}"/>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2C6FB951-ADAE-7AEE-BD1F-FFD1A07206B0}"/>
              </a:ext>
            </a:extLst>
          </p:cNvPr>
          <p:cNvSpPr>
            <a:spLocks noGrp="1"/>
          </p:cNvSpPr>
          <p:nvPr>
            <p:ph type="dt" sz="half" idx="10"/>
          </p:nvPr>
        </p:nvSpPr>
        <p:spPr/>
        <p:txBody>
          <a:bodyPr/>
          <a:lstStyle/>
          <a:p>
            <a:fld id="{52CD9ADC-D673-4FEE-A898-A6937A2FD303}" type="datetimeFigureOut">
              <a:rPr lang="cs-CZ" smtClean="0"/>
              <a:t>03.01.2026</a:t>
            </a:fld>
            <a:endParaRPr lang="cs-CZ"/>
          </a:p>
        </p:txBody>
      </p:sp>
      <p:sp>
        <p:nvSpPr>
          <p:cNvPr id="8" name="Zástupný symbol pro zápatí 7">
            <a:extLst>
              <a:ext uri="{FF2B5EF4-FFF2-40B4-BE49-F238E27FC236}">
                <a16:creationId xmlns:a16="http://schemas.microsoft.com/office/drawing/2014/main" id="{94AE19A3-AB45-A575-A959-40C7F5583709}"/>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1964DB76-85C3-9AC6-47D1-FCB9E8ADDACD}"/>
              </a:ext>
            </a:extLst>
          </p:cNvPr>
          <p:cNvSpPr>
            <a:spLocks noGrp="1"/>
          </p:cNvSpPr>
          <p:nvPr>
            <p:ph type="sldNum" sz="quarter" idx="12"/>
          </p:nvPr>
        </p:nvSpPr>
        <p:spPr/>
        <p:txBody>
          <a:bodyPr/>
          <a:lstStyle/>
          <a:p>
            <a:fld id="{D19F0A5E-E0A6-43B4-918E-656625EF0ED0}" type="slidenum">
              <a:rPr lang="cs-CZ" smtClean="0"/>
              <a:t>‹#›</a:t>
            </a:fld>
            <a:endParaRPr lang="cs-CZ"/>
          </a:p>
        </p:txBody>
      </p:sp>
    </p:spTree>
    <p:extLst>
      <p:ext uri="{BB962C8B-B14F-4D97-AF65-F5344CB8AC3E}">
        <p14:creationId xmlns:p14="http://schemas.microsoft.com/office/powerpoint/2010/main" val="3893185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11DF01-5BE0-F9D5-E2AA-023C0183B6DA}"/>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B2A77023-827F-4B70-6D6B-ECCB160E7826}"/>
              </a:ext>
            </a:extLst>
          </p:cNvPr>
          <p:cNvSpPr>
            <a:spLocks noGrp="1"/>
          </p:cNvSpPr>
          <p:nvPr>
            <p:ph type="dt" sz="half" idx="10"/>
          </p:nvPr>
        </p:nvSpPr>
        <p:spPr/>
        <p:txBody>
          <a:bodyPr/>
          <a:lstStyle/>
          <a:p>
            <a:fld id="{52CD9ADC-D673-4FEE-A898-A6937A2FD303}" type="datetimeFigureOut">
              <a:rPr lang="cs-CZ" smtClean="0"/>
              <a:t>03.01.2026</a:t>
            </a:fld>
            <a:endParaRPr lang="cs-CZ"/>
          </a:p>
        </p:txBody>
      </p:sp>
      <p:sp>
        <p:nvSpPr>
          <p:cNvPr id="4" name="Zástupný symbol pro zápatí 3">
            <a:extLst>
              <a:ext uri="{FF2B5EF4-FFF2-40B4-BE49-F238E27FC236}">
                <a16:creationId xmlns:a16="http://schemas.microsoft.com/office/drawing/2014/main" id="{D804D35D-65E6-A2C1-FCE2-5118967ED530}"/>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A22C81CA-A2B8-6C1D-174A-EE85673B2474}"/>
              </a:ext>
            </a:extLst>
          </p:cNvPr>
          <p:cNvSpPr>
            <a:spLocks noGrp="1"/>
          </p:cNvSpPr>
          <p:nvPr>
            <p:ph type="sldNum" sz="quarter" idx="12"/>
          </p:nvPr>
        </p:nvSpPr>
        <p:spPr/>
        <p:txBody>
          <a:bodyPr/>
          <a:lstStyle/>
          <a:p>
            <a:fld id="{D19F0A5E-E0A6-43B4-918E-656625EF0ED0}" type="slidenum">
              <a:rPr lang="cs-CZ" smtClean="0"/>
              <a:t>‹#›</a:t>
            </a:fld>
            <a:endParaRPr lang="cs-CZ"/>
          </a:p>
        </p:txBody>
      </p:sp>
    </p:spTree>
    <p:extLst>
      <p:ext uri="{BB962C8B-B14F-4D97-AF65-F5344CB8AC3E}">
        <p14:creationId xmlns:p14="http://schemas.microsoft.com/office/powerpoint/2010/main" val="901822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BD114B07-684B-951B-E261-411256319241}"/>
              </a:ext>
            </a:extLst>
          </p:cNvPr>
          <p:cNvSpPr>
            <a:spLocks noGrp="1"/>
          </p:cNvSpPr>
          <p:nvPr>
            <p:ph type="dt" sz="half" idx="10"/>
          </p:nvPr>
        </p:nvSpPr>
        <p:spPr/>
        <p:txBody>
          <a:bodyPr/>
          <a:lstStyle/>
          <a:p>
            <a:fld id="{52CD9ADC-D673-4FEE-A898-A6937A2FD303}" type="datetimeFigureOut">
              <a:rPr lang="cs-CZ" smtClean="0"/>
              <a:t>03.01.2026</a:t>
            </a:fld>
            <a:endParaRPr lang="cs-CZ"/>
          </a:p>
        </p:txBody>
      </p:sp>
      <p:sp>
        <p:nvSpPr>
          <p:cNvPr id="3" name="Zástupný symbol pro zápatí 2">
            <a:extLst>
              <a:ext uri="{FF2B5EF4-FFF2-40B4-BE49-F238E27FC236}">
                <a16:creationId xmlns:a16="http://schemas.microsoft.com/office/drawing/2014/main" id="{3A8F20B5-16B3-5901-BC0E-5EBF71D4F1E3}"/>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84DEC1CD-D772-E16E-2D83-3899CE755666}"/>
              </a:ext>
            </a:extLst>
          </p:cNvPr>
          <p:cNvSpPr>
            <a:spLocks noGrp="1"/>
          </p:cNvSpPr>
          <p:nvPr>
            <p:ph type="sldNum" sz="quarter" idx="12"/>
          </p:nvPr>
        </p:nvSpPr>
        <p:spPr/>
        <p:txBody>
          <a:bodyPr/>
          <a:lstStyle/>
          <a:p>
            <a:fld id="{D19F0A5E-E0A6-43B4-918E-656625EF0ED0}" type="slidenum">
              <a:rPr lang="cs-CZ" smtClean="0"/>
              <a:t>‹#›</a:t>
            </a:fld>
            <a:endParaRPr lang="cs-CZ"/>
          </a:p>
        </p:txBody>
      </p:sp>
    </p:spTree>
    <p:extLst>
      <p:ext uri="{BB962C8B-B14F-4D97-AF65-F5344CB8AC3E}">
        <p14:creationId xmlns:p14="http://schemas.microsoft.com/office/powerpoint/2010/main" val="2078686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918695-FC21-AEE4-AA5C-26A02699211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72A14EDF-E5CC-24A4-09A7-BE450B90B4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78F5B234-80E0-2964-F3C9-2E5195F95D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FC46CE06-06F8-9D7E-E59B-E0F478D59CE2}"/>
              </a:ext>
            </a:extLst>
          </p:cNvPr>
          <p:cNvSpPr>
            <a:spLocks noGrp="1"/>
          </p:cNvSpPr>
          <p:nvPr>
            <p:ph type="dt" sz="half" idx="10"/>
          </p:nvPr>
        </p:nvSpPr>
        <p:spPr/>
        <p:txBody>
          <a:bodyPr/>
          <a:lstStyle/>
          <a:p>
            <a:fld id="{52CD9ADC-D673-4FEE-A898-A6937A2FD303}" type="datetimeFigureOut">
              <a:rPr lang="cs-CZ" smtClean="0"/>
              <a:t>03.01.2026</a:t>
            </a:fld>
            <a:endParaRPr lang="cs-CZ"/>
          </a:p>
        </p:txBody>
      </p:sp>
      <p:sp>
        <p:nvSpPr>
          <p:cNvPr id="6" name="Zástupný symbol pro zápatí 5">
            <a:extLst>
              <a:ext uri="{FF2B5EF4-FFF2-40B4-BE49-F238E27FC236}">
                <a16:creationId xmlns:a16="http://schemas.microsoft.com/office/drawing/2014/main" id="{6B1C55B4-CA50-EC3C-DED1-2585B7BAFAC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CB09908-E5E1-693C-4DAA-EEABEB2AE30A}"/>
              </a:ext>
            </a:extLst>
          </p:cNvPr>
          <p:cNvSpPr>
            <a:spLocks noGrp="1"/>
          </p:cNvSpPr>
          <p:nvPr>
            <p:ph type="sldNum" sz="quarter" idx="12"/>
          </p:nvPr>
        </p:nvSpPr>
        <p:spPr/>
        <p:txBody>
          <a:bodyPr/>
          <a:lstStyle/>
          <a:p>
            <a:fld id="{D19F0A5E-E0A6-43B4-918E-656625EF0ED0}" type="slidenum">
              <a:rPr lang="cs-CZ" smtClean="0"/>
              <a:t>‹#›</a:t>
            </a:fld>
            <a:endParaRPr lang="cs-CZ"/>
          </a:p>
        </p:txBody>
      </p:sp>
    </p:spTree>
    <p:extLst>
      <p:ext uri="{BB962C8B-B14F-4D97-AF65-F5344CB8AC3E}">
        <p14:creationId xmlns:p14="http://schemas.microsoft.com/office/powerpoint/2010/main" val="1360890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EA3667-4B64-714C-5780-7BB83ED107E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DEC9B713-D768-0312-F6D3-861BD570AC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533FE649-F31F-D8B6-8C20-E618862716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BBBBBF5B-12F9-B442-ED16-76DF0B8CAF9A}"/>
              </a:ext>
            </a:extLst>
          </p:cNvPr>
          <p:cNvSpPr>
            <a:spLocks noGrp="1"/>
          </p:cNvSpPr>
          <p:nvPr>
            <p:ph type="dt" sz="half" idx="10"/>
          </p:nvPr>
        </p:nvSpPr>
        <p:spPr/>
        <p:txBody>
          <a:bodyPr/>
          <a:lstStyle/>
          <a:p>
            <a:fld id="{52CD9ADC-D673-4FEE-A898-A6937A2FD303}" type="datetimeFigureOut">
              <a:rPr lang="cs-CZ" smtClean="0"/>
              <a:t>03.01.2026</a:t>
            </a:fld>
            <a:endParaRPr lang="cs-CZ"/>
          </a:p>
        </p:txBody>
      </p:sp>
      <p:sp>
        <p:nvSpPr>
          <p:cNvPr id="6" name="Zástupný symbol pro zápatí 5">
            <a:extLst>
              <a:ext uri="{FF2B5EF4-FFF2-40B4-BE49-F238E27FC236}">
                <a16:creationId xmlns:a16="http://schemas.microsoft.com/office/drawing/2014/main" id="{7E5035D7-F7EC-7EFB-11F1-F063DFAEAD69}"/>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623A254-0E68-4D99-85F7-F244D92406AB}"/>
              </a:ext>
            </a:extLst>
          </p:cNvPr>
          <p:cNvSpPr>
            <a:spLocks noGrp="1"/>
          </p:cNvSpPr>
          <p:nvPr>
            <p:ph type="sldNum" sz="quarter" idx="12"/>
          </p:nvPr>
        </p:nvSpPr>
        <p:spPr/>
        <p:txBody>
          <a:bodyPr/>
          <a:lstStyle/>
          <a:p>
            <a:fld id="{D19F0A5E-E0A6-43B4-918E-656625EF0ED0}" type="slidenum">
              <a:rPr lang="cs-CZ" smtClean="0"/>
              <a:t>‹#›</a:t>
            </a:fld>
            <a:endParaRPr lang="cs-CZ"/>
          </a:p>
        </p:txBody>
      </p:sp>
    </p:spTree>
    <p:extLst>
      <p:ext uri="{BB962C8B-B14F-4D97-AF65-F5344CB8AC3E}">
        <p14:creationId xmlns:p14="http://schemas.microsoft.com/office/powerpoint/2010/main" val="3854723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6026477B-E1AF-2CF9-182F-84CD76924D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9920CAB5-B6F7-0E54-10D6-F43A423C63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E5B5CB6-9A90-4511-D4FB-F94DAF8215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2CD9ADC-D673-4FEE-A898-A6937A2FD303}" type="datetimeFigureOut">
              <a:rPr lang="cs-CZ" smtClean="0"/>
              <a:t>03.01.2026</a:t>
            </a:fld>
            <a:endParaRPr lang="cs-CZ"/>
          </a:p>
        </p:txBody>
      </p:sp>
      <p:sp>
        <p:nvSpPr>
          <p:cNvPr id="5" name="Zástupný symbol pro zápatí 4">
            <a:extLst>
              <a:ext uri="{FF2B5EF4-FFF2-40B4-BE49-F238E27FC236}">
                <a16:creationId xmlns:a16="http://schemas.microsoft.com/office/drawing/2014/main" id="{DA0FDDED-6734-7462-780F-98B1AD0AD1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s-CZ"/>
          </a:p>
        </p:txBody>
      </p:sp>
      <p:sp>
        <p:nvSpPr>
          <p:cNvPr id="6" name="Zástupný symbol pro číslo snímku 5">
            <a:extLst>
              <a:ext uri="{FF2B5EF4-FFF2-40B4-BE49-F238E27FC236}">
                <a16:creationId xmlns:a16="http://schemas.microsoft.com/office/drawing/2014/main" id="{35963F50-B8F8-5ECF-92DA-135C7461E7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19F0A5E-E0A6-43B4-918E-656625EF0ED0}" type="slidenum">
              <a:rPr lang="cs-CZ" smtClean="0"/>
              <a:t>‹#›</a:t>
            </a:fld>
            <a:endParaRPr lang="cs-CZ"/>
          </a:p>
        </p:txBody>
      </p:sp>
    </p:spTree>
    <p:extLst>
      <p:ext uri="{BB962C8B-B14F-4D97-AF65-F5344CB8AC3E}">
        <p14:creationId xmlns:p14="http://schemas.microsoft.com/office/powerpoint/2010/main" val="6234320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dl1.cuni.cz/course/view.php?id=10069#section-1"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dl1.cuni.cz/course/view.php?id=10069#section-1"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dl1.cuni.cz/course/view.php?id=10069#section-1"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dl1.cuni.cz/course/view.php?id=10069#section-1"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dl1.cuni.cz/course/view.php?id=10069#section-1"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dl1.cuni.cz/course/view.php?id=10069#section-1"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dl1.cuni.cz/course/view.php?id=10069#section-1"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dl1.cuni.cz/course/view.php?id=10069#section-1"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dl1.cuni.cz/course/view.php?id=10069#section-1"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dl1.cuni.cz/course/view.php?id=10069#section-1"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dl1.cuni.cz/course/view.php?id=10069#section-1"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dl1.cuni.cz/course/view.php?id=10069#section-1"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dl1.cuni.cz/course/view.php?id=10069#section-1"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dl1.cuni.cz/course/view.php?id=10069#section-1"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Osoba s červenými hračkami před dvěma čarami bílých obrázků">
            <a:extLst>
              <a:ext uri="{FF2B5EF4-FFF2-40B4-BE49-F238E27FC236}">
                <a16:creationId xmlns:a16="http://schemas.microsoft.com/office/drawing/2014/main" id="{50C397E6-1F52-E90C-37D5-4B0D32CFAABC}"/>
              </a:ext>
            </a:extLst>
          </p:cNvPr>
          <p:cNvPicPr>
            <a:picLocks noChangeAspect="1"/>
          </p:cNvPicPr>
          <p:nvPr/>
        </p:nvPicPr>
        <p:blipFill>
          <a:blip r:embed="rId2">
            <a:alphaModFix amt="50000"/>
          </a:blip>
          <a:srcRect t="14449"/>
          <a:stretch>
            <a:fillRect/>
          </a:stretch>
        </p:blipFill>
        <p:spPr>
          <a:xfrm>
            <a:off x="20" y="1"/>
            <a:ext cx="12191980" cy="6857999"/>
          </a:xfrm>
          <a:prstGeom prst="rect">
            <a:avLst/>
          </a:prstGeom>
        </p:spPr>
      </p:pic>
      <p:sp>
        <p:nvSpPr>
          <p:cNvPr id="2" name="Nadpis 1">
            <a:extLst>
              <a:ext uri="{FF2B5EF4-FFF2-40B4-BE49-F238E27FC236}">
                <a16:creationId xmlns:a16="http://schemas.microsoft.com/office/drawing/2014/main" id="{3961B7E8-A4FE-8759-72B3-73DA861D78D6}"/>
              </a:ext>
            </a:extLst>
          </p:cNvPr>
          <p:cNvSpPr>
            <a:spLocks noGrp="1"/>
          </p:cNvSpPr>
          <p:nvPr>
            <p:ph type="ctrTitle"/>
          </p:nvPr>
        </p:nvSpPr>
        <p:spPr>
          <a:xfrm>
            <a:off x="1524000" y="1122362"/>
            <a:ext cx="9144000" cy="2900518"/>
          </a:xfrm>
        </p:spPr>
        <p:txBody>
          <a:bodyPr>
            <a:normAutofit/>
          </a:bodyPr>
          <a:lstStyle/>
          <a:p>
            <a:r>
              <a:rPr lang="cs-CZ">
                <a:solidFill>
                  <a:srgbClr val="FFFFFF"/>
                </a:solidFill>
              </a:rPr>
              <a:t>Sociologie OS – Sociální politika</a:t>
            </a:r>
          </a:p>
        </p:txBody>
      </p:sp>
      <p:sp>
        <p:nvSpPr>
          <p:cNvPr id="3" name="Podnadpis 2">
            <a:extLst>
              <a:ext uri="{FF2B5EF4-FFF2-40B4-BE49-F238E27FC236}">
                <a16:creationId xmlns:a16="http://schemas.microsoft.com/office/drawing/2014/main" id="{5ACBD1C6-33D3-D16E-8A57-567AAB232CF1}"/>
              </a:ext>
            </a:extLst>
          </p:cNvPr>
          <p:cNvSpPr>
            <a:spLocks noGrp="1"/>
          </p:cNvSpPr>
          <p:nvPr>
            <p:ph type="subTitle" idx="1"/>
          </p:nvPr>
        </p:nvSpPr>
        <p:spPr>
          <a:xfrm>
            <a:off x="1524000" y="4159404"/>
            <a:ext cx="9144000" cy="1098395"/>
          </a:xfrm>
        </p:spPr>
        <p:txBody>
          <a:bodyPr>
            <a:normAutofit/>
          </a:bodyPr>
          <a:lstStyle/>
          <a:p>
            <a:r>
              <a:rPr lang="cs-CZ">
                <a:solidFill>
                  <a:srgbClr val="FFFFFF"/>
                </a:solidFill>
              </a:rPr>
              <a:t>Selma Muhič Dizdarevič</a:t>
            </a:r>
          </a:p>
        </p:txBody>
      </p:sp>
    </p:spTree>
    <p:extLst>
      <p:ext uri="{BB962C8B-B14F-4D97-AF65-F5344CB8AC3E}">
        <p14:creationId xmlns:p14="http://schemas.microsoft.com/office/powerpoint/2010/main" val="86210349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4" name="Freeform: Shape 13">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dpis 1"/>
          <p:cNvSpPr>
            <a:spLocks noGrp="1"/>
          </p:cNvSpPr>
          <p:nvPr>
            <p:ph type="title"/>
          </p:nvPr>
        </p:nvSpPr>
        <p:spPr>
          <a:xfrm>
            <a:off x="640080" y="1243013"/>
            <a:ext cx="3855720" cy="4371974"/>
          </a:xfrm>
        </p:spPr>
        <p:txBody>
          <a:bodyPr>
            <a:normAutofit/>
          </a:bodyPr>
          <a:lstStyle/>
          <a:p>
            <a:r>
              <a:rPr lang="cs-CZ" sz="3600" u="sng">
                <a:solidFill>
                  <a:schemeClr val="tx2"/>
                </a:solidFill>
                <a:hlinkClick r:id="rId2"/>
              </a:rPr>
              <a:t>1. </a:t>
            </a:r>
            <a:r>
              <a:rPr lang="sv-SE" sz="3600" u="sng">
                <a:solidFill>
                  <a:schemeClr val="tx2"/>
                </a:solidFill>
                <a:hlinkClick r:id="rId2"/>
              </a:rPr>
              <a:t>Základní charakteristiky, principy a pojmy sociální politiky</a:t>
            </a:r>
            <a:r>
              <a:rPr lang="cs-CZ" sz="3600" u="sng">
                <a:solidFill>
                  <a:schemeClr val="tx2"/>
                </a:solidFill>
              </a:rPr>
              <a:t> </a:t>
            </a:r>
            <a:endParaRPr lang="cs-CZ" sz="3600">
              <a:solidFill>
                <a:schemeClr val="tx2"/>
              </a:solidFill>
            </a:endParaRPr>
          </a:p>
        </p:txBody>
      </p:sp>
      <p:sp>
        <p:nvSpPr>
          <p:cNvPr id="3" name="Zástupný symbol pro obsah 2"/>
          <p:cNvSpPr>
            <a:spLocks noGrp="1"/>
          </p:cNvSpPr>
          <p:nvPr>
            <p:ph idx="1"/>
          </p:nvPr>
        </p:nvSpPr>
        <p:spPr>
          <a:xfrm>
            <a:off x="6172200" y="804672"/>
            <a:ext cx="5221224" cy="5230368"/>
          </a:xfrm>
        </p:spPr>
        <p:txBody>
          <a:bodyPr anchor="ctr">
            <a:normAutofit/>
          </a:bodyPr>
          <a:lstStyle/>
          <a:p>
            <a:r>
              <a:rPr lang="cs-CZ" sz="1800">
                <a:solidFill>
                  <a:schemeClr val="tx2"/>
                </a:solidFill>
              </a:rPr>
              <a:t>Další typy solidarity:</a:t>
            </a:r>
          </a:p>
          <a:p>
            <a:r>
              <a:rPr lang="cs-CZ" sz="1800">
                <a:solidFill>
                  <a:schemeClr val="tx2"/>
                </a:solidFill>
              </a:rPr>
              <a:t>vnitrorodinná solidarita</a:t>
            </a:r>
          </a:p>
          <a:p>
            <a:r>
              <a:rPr lang="cs-CZ" sz="1800">
                <a:solidFill>
                  <a:schemeClr val="tx2"/>
                </a:solidFill>
              </a:rPr>
              <a:t>solidarita mezigenerační (např. ekonomicky aktivního obyvatelstva s obyvateli neaktivními) </a:t>
            </a:r>
          </a:p>
          <a:p>
            <a:r>
              <a:rPr lang="cs-CZ" sz="1800">
                <a:solidFill>
                  <a:schemeClr val="tx2"/>
                </a:solidFill>
              </a:rPr>
              <a:t>solidarita zdravých s nemocnými</a:t>
            </a:r>
          </a:p>
          <a:p>
            <a:r>
              <a:rPr lang="cs-CZ" sz="1800">
                <a:solidFill>
                  <a:schemeClr val="tx2"/>
                </a:solidFill>
              </a:rPr>
              <a:t>solidarita zaměstnaných s nezaměstnanými, </a:t>
            </a:r>
          </a:p>
          <a:p>
            <a:r>
              <a:rPr lang="cs-CZ" sz="1800">
                <a:solidFill>
                  <a:schemeClr val="tx2"/>
                </a:solidFill>
              </a:rPr>
              <a:t>solidarita bezdětných občanů s rodinami s dětmi</a:t>
            </a:r>
          </a:p>
        </p:txBody>
      </p:sp>
      <p:sp>
        <p:nvSpPr>
          <p:cNvPr id="4" name="Obdélník 3"/>
          <p:cNvSpPr/>
          <p:nvPr/>
        </p:nvSpPr>
        <p:spPr>
          <a:xfrm>
            <a:off x="3306806" y="3244334"/>
            <a:ext cx="184731" cy="369332"/>
          </a:xfrm>
          <a:prstGeom prst="rect">
            <a:avLst/>
          </a:prstGeom>
        </p:spPr>
        <p:txBody>
          <a:bodyPr wrap="none">
            <a:spAutoFit/>
          </a:bodyPr>
          <a:lstStyle/>
          <a:p>
            <a:endParaRPr lang="cs-CZ" dirty="0"/>
          </a:p>
        </p:txBody>
      </p:sp>
    </p:spTree>
    <p:extLst>
      <p:ext uri="{BB962C8B-B14F-4D97-AF65-F5344CB8AC3E}">
        <p14:creationId xmlns:p14="http://schemas.microsoft.com/office/powerpoint/2010/main" val="2082879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dpis 1"/>
          <p:cNvSpPr>
            <a:spLocks noGrp="1"/>
          </p:cNvSpPr>
          <p:nvPr>
            <p:ph type="title"/>
          </p:nvPr>
        </p:nvSpPr>
        <p:spPr>
          <a:xfrm>
            <a:off x="640080" y="1243013"/>
            <a:ext cx="3855720" cy="4371974"/>
          </a:xfrm>
        </p:spPr>
        <p:txBody>
          <a:bodyPr>
            <a:normAutofit/>
          </a:bodyPr>
          <a:lstStyle/>
          <a:p>
            <a:r>
              <a:rPr lang="cs-CZ" sz="3600" u="sng">
                <a:solidFill>
                  <a:schemeClr val="tx2"/>
                </a:solidFill>
                <a:hlinkClick r:id="rId2"/>
              </a:rPr>
              <a:t>1. </a:t>
            </a:r>
            <a:r>
              <a:rPr lang="sv-SE" sz="3600" u="sng">
                <a:solidFill>
                  <a:schemeClr val="tx2"/>
                </a:solidFill>
                <a:hlinkClick r:id="rId2"/>
              </a:rPr>
              <a:t>Základní charakteristiky, principy a pojmy sociální politiky</a:t>
            </a:r>
            <a:r>
              <a:rPr lang="cs-CZ" sz="3600" u="sng">
                <a:solidFill>
                  <a:schemeClr val="tx2"/>
                </a:solidFill>
              </a:rPr>
              <a:t> </a:t>
            </a:r>
            <a:endParaRPr lang="cs-CZ" sz="3600">
              <a:solidFill>
                <a:schemeClr val="tx2"/>
              </a:solidFill>
            </a:endParaRPr>
          </a:p>
        </p:txBody>
      </p:sp>
      <p:sp>
        <p:nvSpPr>
          <p:cNvPr id="3" name="Zástupný symbol pro obsah 2"/>
          <p:cNvSpPr>
            <a:spLocks noGrp="1"/>
          </p:cNvSpPr>
          <p:nvPr>
            <p:ph idx="1"/>
          </p:nvPr>
        </p:nvSpPr>
        <p:spPr>
          <a:xfrm>
            <a:off x="6172200" y="804672"/>
            <a:ext cx="5221224" cy="5230368"/>
          </a:xfrm>
        </p:spPr>
        <p:txBody>
          <a:bodyPr anchor="ctr">
            <a:normAutofit/>
          </a:bodyPr>
          <a:lstStyle/>
          <a:p>
            <a:r>
              <a:rPr lang="cs-CZ" sz="1800">
                <a:solidFill>
                  <a:schemeClr val="tx2"/>
                </a:solidFill>
              </a:rPr>
              <a:t>V soudobých moderních společnostech se solidarita ve značné míře realizuje především pomocí redistribuční a transferové politiky státu. </a:t>
            </a:r>
          </a:p>
          <a:p>
            <a:r>
              <a:rPr lang="cs-CZ" sz="1800">
                <a:solidFill>
                  <a:schemeClr val="tx2"/>
                </a:solidFill>
              </a:rPr>
              <a:t>Významná je však i solidarita jedinců, spolků, sdružení, často založená na filantropii a uskutečňující se zpravidla mimo státní redistributivní mechanismus nebo jen s jeho částečným využitím.</a:t>
            </a:r>
          </a:p>
          <a:p>
            <a:r>
              <a:rPr lang="cs-CZ" sz="1800">
                <a:solidFill>
                  <a:schemeClr val="tx2"/>
                </a:solidFill>
              </a:rPr>
              <a:t>Význam takovéto dobrovolné solidarity v sociální politice je značný a se změněnou rolí státu v sociální politice v současné době roste. (Krebs, str. 33)</a:t>
            </a:r>
          </a:p>
          <a:p>
            <a:r>
              <a:rPr lang="cs-CZ" sz="1800">
                <a:solidFill>
                  <a:schemeClr val="tx2"/>
                </a:solidFill>
              </a:rPr>
              <a:t>Pozor na otázky rovnost vs. výkonost </a:t>
            </a:r>
          </a:p>
        </p:txBody>
      </p:sp>
    </p:spTree>
    <p:extLst>
      <p:ext uri="{BB962C8B-B14F-4D97-AF65-F5344CB8AC3E}">
        <p14:creationId xmlns:p14="http://schemas.microsoft.com/office/powerpoint/2010/main" val="30310002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dpis 1"/>
          <p:cNvSpPr>
            <a:spLocks noGrp="1"/>
          </p:cNvSpPr>
          <p:nvPr>
            <p:ph type="title"/>
          </p:nvPr>
        </p:nvSpPr>
        <p:spPr>
          <a:xfrm>
            <a:off x="640080" y="1243013"/>
            <a:ext cx="3855720" cy="4371974"/>
          </a:xfrm>
        </p:spPr>
        <p:txBody>
          <a:bodyPr>
            <a:normAutofit/>
          </a:bodyPr>
          <a:lstStyle/>
          <a:p>
            <a:r>
              <a:rPr lang="cs-CZ" sz="3600" u="sng">
                <a:solidFill>
                  <a:schemeClr val="tx2"/>
                </a:solidFill>
                <a:hlinkClick r:id="rId2"/>
              </a:rPr>
              <a:t>1. </a:t>
            </a:r>
            <a:r>
              <a:rPr lang="sv-SE" sz="3600" u="sng">
                <a:solidFill>
                  <a:schemeClr val="tx2"/>
                </a:solidFill>
                <a:hlinkClick r:id="rId2"/>
              </a:rPr>
              <a:t>Základní charakteristiky, principy a pojmy sociální politiky</a:t>
            </a:r>
            <a:r>
              <a:rPr lang="cs-CZ" sz="3600" u="sng">
                <a:solidFill>
                  <a:schemeClr val="tx2"/>
                </a:solidFill>
              </a:rPr>
              <a:t> </a:t>
            </a:r>
            <a:endParaRPr lang="cs-CZ" sz="3600">
              <a:solidFill>
                <a:schemeClr val="tx2"/>
              </a:solidFill>
            </a:endParaRPr>
          </a:p>
        </p:txBody>
      </p:sp>
      <p:sp>
        <p:nvSpPr>
          <p:cNvPr id="3" name="Zástupný symbol pro obsah 2"/>
          <p:cNvSpPr>
            <a:spLocks noGrp="1"/>
          </p:cNvSpPr>
          <p:nvPr>
            <p:ph idx="1"/>
          </p:nvPr>
        </p:nvSpPr>
        <p:spPr>
          <a:xfrm>
            <a:off x="6172200" y="804672"/>
            <a:ext cx="5221224" cy="5230368"/>
          </a:xfrm>
        </p:spPr>
        <p:txBody>
          <a:bodyPr anchor="ctr">
            <a:normAutofit/>
          </a:bodyPr>
          <a:lstStyle/>
          <a:p>
            <a:r>
              <a:rPr lang="cs-CZ" sz="1800">
                <a:solidFill>
                  <a:schemeClr val="tx2"/>
                </a:solidFill>
              </a:rPr>
              <a:t>Princip subsidiarity </a:t>
            </a:r>
          </a:p>
          <a:p>
            <a:r>
              <a:rPr lang="cs-CZ" sz="1800">
                <a:solidFill>
                  <a:schemeClr val="tx2"/>
                </a:solidFill>
              </a:rPr>
              <a:t>V moderních společnostech je chápán jako princip spojující osobní odpovědnost se solidaritou.</a:t>
            </a:r>
          </a:p>
          <a:p>
            <a:r>
              <a:rPr lang="cs-CZ" sz="1800">
                <a:solidFill>
                  <a:schemeClr val="tx2"/>
                </a:solidFill>
              </a:rPr>
              <a:t>Žádoucí a mravné tedy je, aby každý nejprve pomohl sám sobě.</a:t>
            </a:r>
          </a:p>
          <a:p>
            <a:r>
              <a:rPr lang="cs-CZ" sz="1800">
                <a:solidFill>
                  <a:schemeClr val="tx2"/>
                </a:solidFill>
              </a:rPr>
              <a:t>Podle principu subsidiarity je každý povinen nejdříve pomoci sám sobě, nemá-li tuto možnost, musí mu pomoci rodina. Rodině rovněž přísluší, aby si pomohla sama svými silami. Teprve na posledním místě je k pomoci vyzýván stát. Jeho povinností je primárně pečovat o vytvoření podmínek, aby si každý mohl pomoci vlastním přičiněním, a sám pomáhá až na posledním místě, jsou-li ostatní možnosti pomoci vyčerpány.</a:t>
            </a:r>
          </a:p>
        </p:txBody>
      </p:sp>
    </p:spTree>
    <p:extLst>
      <p:ext uri="{BB962C8B-B14F-4D97-AF65-F5344CB8AC3E}">
        <p14:creationId xmlns:p14="http://schemas.microsoft.com/office/powerpoint/2010/main" val="30945852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dpis 1"/>
          <p:cNvSpPr>
            <a:spLocks noGrp="1"/>
          </p:cNvSpPr>
          <p:nvPr>
            <p:ph type="title"/>
          </p:nvPr>
        </p:nvSpPr>
        <p:spPr>
          <a:xfrm>
            <a:off x="640080" y="1243013"/>
            <a:ext cx="3855720" cy="4371974"/>
          </a:xfrm>
        </p:spPr>
        <p:txBody>
          <a:bodyPr>
            <a:normAutofit/>
          </a:bodyPr>
          <a:lstStyle/>
          <a:p>
            <a:r>
              <a:rPr lang="cs-CZ" sz="3600" u="sng">
                <a:solidFill>
                  <a:schemeClr val="tx2"/>
                </a:solidFill>
                <a:hlinkClick r:id="rId2"/>
              </a:rPr>
              <a:t>1. </a:t>
            </a:r>
            <a:r>
              <a:rPr lang="sv-SE" sz="3600" u="sng">
                <a:solidFill>
                  <a:schemeClr val="tx2"/>
                </a:solidFill>
                <a:hlinkClick r:id="rId2"/>
              </a:rPr>
              <a:t>Základní charakteristiky, principy a pojmy sociální politiky</a:t>
            </a:r>
            <a:r>
              <a:rPr lang="cs-CZ" sz="3600" u="sng">
                <a:solidFill>
                  <a:schemeClr val="tx2"/>
                </a:solidFill>
              </a:rPr>
              <a:t> </a:t>
            </a:r>
            <a:endParaRPr lang="cs-CZ" sz="3600">
              <a:solidFill>
                <a:schemeClr val="tx2"/>
              </a:solidFill>
            </a:endParaRPr>
          </a:p>
        </p:txBody>
      </p:sp>
      <p:sp>
        <p:nvSpPr>
          <p:cNvPr id="3" name="Zástupný symbol pro obsah 2"/>
          <p:cNvSpPr>
            <a:spLocks noGrp="1"/>
          </p:cNvSpPr>
          <p:nvPr>
            <p:ph idx="1"/>
          </p:nvPr>
        </p:nvSpPr>
        <p:spPr>
          <a:xfrm>
            <a:off x="6172200" y="804672"/>
            <a:ext cx="5221224" cy="5230368"/>
          </a:xfrm>
        </p:spPr>
        <p:txBody>
          <a:bodyPr anchor="ctr">
            <a:normAutofit/>
          </a:bodyPr>
          <a:lstStyle/>
          <a:p>
            <a:r>
              <a:rPr lang="cs-CZ" sz="1800">
                <a:solidFill>
                  <a:schemeClr val="tx2"/>
                </a:solidFill>
              </a:rPr>
              <a:t>Subsidiarita má své kořeny v křesťanském/katolickém učení. Je zdůrazněna v některých encyklikách. Papež Jan Pavel II. ji znovu v roce 1991 zdůrazňuje</a:t>
            </a:r>
          </a:p>
          <a:p>
            <a:r>
              <a:rPr lang="cs-CZ" sz="1800" b="1">
                <a:solidFill>
                  <a:schemeClr val="tx2"/>
                </a:solidFill>
              </a:rPr>
              <a:t>Princip participace</a:t>
            </a:r>
          </a:p>
          <a:p>
            <a:r>
              <a:rPr lang="cs-CZ" sz="1800">
                <a:solidFill>
                  <a:schemeClr val="tx2"/>
                </a:solidFill>
              </a:rPr>
              <a:t>Základní myšlenkou participace je, že lidé, jejichž život je ovlivňován určitými opatřeními a rozhodnutími, musí mít také možnost účastnit se procesu, který vede k jejich přijímání a realizaci. </a:t>
            </a:r>
          </a:p>
          <a:p>
            <a:r>
              <a:rPr lang="pl-PL" sz="1800">
                <a:solidFill>
                  <a:schemeClr val="tx2"/>
                </a:solidFill>
              </a:rPr>
              <a:t>Lidé by měli mít reálnou možnost podílet se na tom, co </a:t>
            </a:r>
            <a:r>
              <a:rPr lang="cs-CZ" sz="1800">
                <a:solidFill>
                  <a:schemeClr val="tx2"/>
                </a:solidFill>
              </a:rPr>
              <a:t>ovlivňuje jejich život. </a:t>
            </a:r>
          </a:p>
          <a:p>
            <a:r>
              <a:rPr lang="cs-CZ" sz="1800">
                <a:solidFill>
                  <a:schemeClr val="tx2"/>
                </a:solidFill>
              </a:rPr>
              <a:t>Bez této participace, jsou efekty opatření omezené a často i sebelepší záměry přijdou nazmar.</a:t>
            </a:r>
          </a:p>
          <a:p>
            <a:r>
              <a:rPr lang="cs-CZ" sz="1800">
                <a:solidFill>
                  <a:schemeClr val="tx2"/>
                </a:solidFill>
              </a:rPr>
              <a:t>Další principy, univerzality, adekvátnosti, komplexnosti, garance aj. se uplatňují v jednotlivých SP.</a:t>
            </a:r>
          </a:p>
        </p:txBody>
      </p:sp>
    </p:spTree>
    <p:extLst>
      <p:ext uri="{BB962C8B-B14F-4D97-AF65-F5344CB8AC3E}">
        <p14:creationId xmlns:p14="http://schemas.microsoft.com/office/powerpoint/2010/main" val="2074192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dpis 1"/>
          <p:cNvSpPr>
            <a:spLocks noGrp="1"/>
          </p:cNvSpPr>
          <p:nvPr>
            <p:ph type="title"/>
          </p:nvPr>
        </p:nvSpPr>
        <p:spPr>
          <a:xfrm>
            <a:off x="640080" y="1243013"/>
            <a:ext cx="3855720" cy="4371974"/>
          </a:xfrm>
        </p:spPr>
        <p:txBody>
          <a:bodyPr>
            <a:normAutofit/>
          </a:bodyPr>
          <a:lstStyle/>
          <a:p>
            <a:r>
              <a:rPr lang="cs-CZ" sz="3600" u="sng">
                <a:solidFill>
                  <a:schemeClr val="tx2"/>
                </a:solidFill>
                <a:hlinkClick r:id="rId2"/>
              </a:rPr>
              <a:t>1. </a:t>
            </a:r>
            <a:r>
              <a:rPr lang="sv-SE" sz="3600" u="sng">
                <a:solidFill>
                  <a:schemeClr val="tx2"/>
                </a:solidFill>
                <a:hlinkClick r:id="rId2"/>
              </a:rPr>
              <a:t>Základní charakteristiky, principy a pojmy sociální politiky</a:t>
            </a:r>
            <a:r>
              <a:rPr lang="cs-CZ" sz="3600" u="sng">
                <a:solidFill>
                  <a:schemeClr val="tx2"/>
                </a:solidFill>
              </a:rPr>
              <a:t> </a:t>
            </a:r>
            <a:endParaRPr lang="cs-CZ" sz="3600">
              <a:solidFill>
                <a:schemeClr val="tx2"/>
              </a:solidFill>
            </a:endParaRPr>
          </a:p>
        </p:txBody>
      </p:sp>
      <p:sp>
        <p:nvSpPr>
          <p:cNvPr id="3" name="Zástupný symbol pro obsah 2"/>
          <p:cNvSpPr>
            <a:spLocks noGrp="1"/>
          </p:cNvSpPr>
          <p:nvPr>
            <p:ph idx="1"/>
          </p:nvPr>
        </p:nvSpPr>
        <p:spPr>
          <a:xfrm>
            <a:off x="6172200" y="804672"/>
            <a:ext cx="5221224" cy="5230368"/>
          </a:xfrm>
        </p:spPr>
        <p:txBody>
          <a:bodyPr anchor="ctr">
            <a:normAutofit/>
          </a:bodyPr>
          <a:lstStyle/>
          <a:p>
            <a:r>
              <a:rPr lang="cs-CZ" sz="1800">
                <a:solidFill>
                  <a:schemeClr val="tx2"/>
                </a:solidFill>
              </a:rPr>
              <a:t>Základním cílem SP je vytvoření lidsky důstojných podmínek života a zajištění rovných příležitostí všem. </a:t>
            </a:r>
          </a:p>
          <a:p>
            <a:r>
              <a:rPr lang="cs-CZ" sz="1800">
                <a:solidFill>
                  <a:schemeClr val="tx2"/>
                </a:solidFill>
              </a:rPr>
              <a:t>Prosazení rovných příležitostí znamená zejména: zajistit rovný přístup ke vzdělání a ke zdravotní péči, a to na dostatečně kvalitní úrovni zajistit rovný přístup k pracovním příležitostem, k možnostem získat přiměřené bydlení a také zajistit a garantovat dostatečný minimální příjem (odpovídající lidsky důstojným podmínkám) ve vymezených a sociálních situacích. (Krebs, str. 37)</a:t>
            </a:r>
          </a:p>
          <a:p>
            <a:r>
              <a:rPr lang="cs-CZ" sz="1800">
                <a:solidFill>
                  <a:schemeClr val="tx2"/>
                </a:solidFill>
              </a:rPr>
              <a:t>Celý proces tvorby, formulace, vyhlašování i naplňování cílů SP je značně konfliktní kvůli odlišným zájmům a omezeným zdrojům.</a:t>
            </a:r>
          </a:p>
        </p:txBody>
      </p:sp>
    </p:spTree>
    <p:extLst>
      <p:ext uri="{BB962C8B-B14F-4D97-AF65-F5344CB8AC3E}">
        <p14:creationId xmlns:p14="http://schemas.microsoft.com/office/powerpoint/2010/main" val="10721026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dpis 1"/>
          <p:cNvSpPr>
            <a:spLocks noGrp="1"/>
          </p:cNvSpPr>
          <p:nvPr>
            <p:ph type="title"/>
          </p:nvPr>
        </p:nvSpPr>
        <p:spPr>
          <a:xfrm>
            <a:off x="640080" y="1243013"/>
            <a:ext cx="3855720" cy="4371974"/>
          </a:xfrm>
        </p:spPr>
        <p:txBody>
          <a:bodyPr>
            <a:normAutofit/>
          </a:bodyPr>
          <a:lstStyle/>
          <a:p>
            <a:r>
              <a:rPr lang="cs-CZ" sz="3600" u="sng">
                <a:solidFill>
                  <a:schemeClr val="tx2"/>
                </a:solidFill>
                <a:hlinkClick r:id="rId2"/>
              </a:rPr>
              <a:t>1. </a:t>
            </a:r>
            <a:r>
              <a:rPr lang="sv-SE" sz="3600" u="sng">
                <a:solidFill>
                  <a:schemeClr val="tx2"/>
                </a:solidFill>
                <a:hlinkClick r:id="rId2"/>
              </a:rPr>
              <a:t>Základní charakteristiky, principy a pojmy sociální politiky</a:t>
            </a:r>
            <a:r>
              <a:rPr lang="cs-CZ" sz="3600" u="sng">
                <a:solidFill>
                  <a:schemeClr val="tx2"/>
                </a:solidFill>
              </a:rPr>
              <a:t> </a:t>
            </a:r>
            <a:endParaRPr lang="cs-CZ" sz="3600">
              <a:solidFill>
                <a:schemeClr val="tx2"/>
              </a:solidFill>
            </a:endParaRPr>
          </a:p>
        </p:txBody>
      </p:sp>
      <p:sp>
        <p:nvSpPr>
          <p:cNvPr id="3" name="Zástupný symbol pro obsah 2"/>
          <p:cNvSpPr>
            <a:spLocks noGrp="1"/>
          </p:cNvSpPr>
          <p:nvPr>
            <p:ph idx="1"/>
          </p:nvPr>
        </p:nvSpPr>
        <p:spPr>
          <a:xfrm>
            <a:off x="6172200" y="804672"/>
            <a:ext cx="5221224" cy="5230368"/>
          </a:xfrm>
        </p:spPr>
        <p:txBody>
          <a:bodyPr anchor="ctr">
            <a:normAutofit/>
          </a:bodyPr>
          <a:lstStyle/>
          <a:p>
            <a:r>
              <a:rPr lang="cs-CZ" sz="1800">
                <a:solidFill>
                  <a:schemeClr val="tx2"/>
                </a:solidFill>
              </a:rPr>
              <a:t>V ČR chybí sociální doktrína, která by umožnila koncepční vývoj SP.</a:t>
            </a:r>
          </a:p>
          <a:p>
            <a:r>
              <a:rPr lang="cs-CZ" sz="1800">
                <a:solidFill>
                  <a:schemeClr val="tx2"/>
                </a:solidFill>
              </a:rPr>
              <a:t>SP je úspěšnější když se ni ztotožňují nejen stát a jeho instituce, ale také občane a nestátní neziskové organizace. Podpora je důležitá.</a:t>
            </a:r>
          </a:p>
        </p:txBody>
      </p:sp>
    </p:spTree>
    <p:extLst>
      <p:ext uri="{BB962C8B-B14F-4D97-AF65-F5344CB8AC3E}">
        <p14:creationId xmlns:p14="http://schemas.microsoft.com/office/powerpoint/2010/main" val="2636455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dpis 1"/>
          <p:cNvSpPr>
            <a:spLocks noGrp="1"/>
          </p:cNvSpPr>
          <p:nvPr>
            <p:ph type="title"/>
          </p:nvPr>
        </p:nvSpPr>
        <p:spPr>
          <a:xfrm>
            <a:off x="640080" y="1243013"/>
            <a:ext cx="3855720" cy="4371974"/>
          </a:xfrm>
        </p:spPr>
        <p:txBody>
          <a:bodyPr>
            <a:normAutofit/>
          </a:bodyPr>
          <a:lstStyle/>
          <a:p>
            <a:r>
              <a:rPr lang="cs-CZ" sz="3600" u="sng">
                <a:solidFill>
                  <a:schemeClr val="tx2"/>
                </a:solidFill>
                <a:hlinkClick r:id="rId2"/>
              </a:rPr>
              <a:t>1. </a:t>
            </a:r>
            <a:r>
              <a:rPr lang="sv-SE" sz="3600" u="sng">
                <a:solidFill>
                  <a:schemeClr val="tx2"/>
                </a:solidFill>
                <a:hlinkClick r:id="rId2"/>
              </a:rPr>
              <a:t>Základní charakteristiky, principy a pojmy sociální politiky</a:t>
            </a:r>
            <a:r>
              <a:rPr lang="cs-CZ" sz="3600" u="sng">
                <a:solidFill>
                  <a:schemeClr val="tx2"/>
                </a:solidFill>
              </a:rPr>
              <a:t> </a:t>
            </a:r>
            <a:endParaRPr lang="cs-CZ" sz="3600">
              <a:solidFill>
                <a:schemeClr val="tx2"/>
              </a:solidFill>
            </a:endParaRPr>
          </a:p>
        </p:txBody>
      </p:sp>
      <p:sp>
        <p:nvSpPr>
          <p:cNvPr id="3" name="Zástupný symbol pro obsah 2"/>
          <p:cNvSpPr>
            <a:spLocks noGrp="1"/>
          </p:cNvSpPr>
          <p:nvPr>
            <p:ph idx="1"/>
          </p:nvPr>
        </p:nvSpPr>
        <p:spPr>
          <a:xfrm>
            <a:off x="6172200" y="804672"/>
            <a:ext cx="5221224" cy="5230368"/>
          </a:xfrm>
        </p:spPr>
        <p:txBody>
          <a:bodyPr anchor="ctr">
            <a:normAutofit/>
          </a:bodyPr>
          <a:lstStyle/>
          <a:p>
            <a:r>
              <a:rPr lang="cs-CZ" sz="1800">
                <a:solidFill>
                  <a:schemeClr val="tx2"/>
                </a:solidFill>
              </a:rPr>
              <a:t>Hlavní zdroj: Krebs</a:t>
            </a:r>
          </a:p>
          <a:p>
            <a:r>
              <a:rPr lang="cs-CZ" sz="1800">
                <a:solidFill>
                  <a:schemeClr val="tx2"/>
                </a:solidFill>
              </a:rPr>
              <a:t>Definice – různorodost</a:t>
            </a:r>
          </a:p>
          <a:p>
            <a:r>
              <a:rPr lang="cs-CZ" sz="1800">
                <a:solidFill>
                  <a:schemeClr val="tx2"/>
                </a:solidFill>
              </a:rPr>
              <a:t>Příklady:</a:t>
            </a:r>
          </a:p>
          <a:p>
            <a:pPr>
              <a:buFontTx/>
              <a:buChar char="-"/>
            </a:pPr>
            <a:r>
              <a:rPr lang="cs-CZ" sz="1800">
                <a:solidFill>
                  <a:schemeClr val="tx2"/>
                </a:solidFill>
              </a:rPr>
              <a:t>prof. Engliš. SP považuje „ ... praktické snažení, aby společenský celek byl vypěstěn a přetvořen co nejideálněji. Hybným perem SP není milosrdenství, nýbrž spravedlnost a společenská účelnost". (Krebs, str. 21)</a:t>
            </a:r>
          </a:p>
          <a:p>
            <a:pPr marL="0" indent="0">
              <a:buNone/>
            </a:pPr>
            <a:r>
              <a:rPr lang="cs-CZ" sz="1800">
                <a:solidFill>
                  <a:schemeClr val="tx2"/>
                </a:solidFill>
              </a:rPr>
              <a:t>- Musí být politikou, při níž by „zájmy lidí ve společnosti byly uspokojovány způsobem trvale prospěšným celku„ (Macek in Krebs). Toto vymezení, tj. sociální politika jako „snaha uspořádati společenský řád tak, aby zájmy jedinců v lidské společnosti byly uspokojovány způsobem trvale prospěšným celku„ je uvedeno i v Masarykově naučném slovníku. (ibid.)</a:t>
            </a:r>
          </a:p>
          <a:p>
            <a:pPr marL="0" indent="0">
              <a:buNone/>
            </a:pPr>
            <a:endParaRPr lang="cs-CZ" sz="1800">
              <a:solidFill>
                <a:schemeClr val="tx2"/>
              </a:solidFill>
            </a:endParaRPr>
          </a:p>
        </p:txBody>
      </p:sp>
    </p:spTree>
    <p:extLst>
      <p:ext uri="{BB962C8B-B14F-4D97-AF65-F5344CB8AC3E}">
        <p14:creationId xmlns:p14="http://schemas.microsoft.com/office/powerpoint/2010/main" val="3665633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dpis 1"/>
          <p:cNvSpPr>
            <a:spLocks noGrp="1"/>
          </p:cNvSpPr>
          <p:nvPr>
            <p:ph type="title"/>
          </p:nvPr>
        </p:nvSpPr>
        <p:spPr>
          <a:xfrm>
            <a:off x="640080" y="1243013"/>
            <a:ext cx="3855720" cy="4371974"/>
          </a:xfrm>
        </p:spPr>
        <p:txBody>
          <a:bodyPr>
            <a:normAutofit/>
          </a:bodyPr>
          <a:lstStyle/>
          <a:p>
            <a:r>
              <a:rPr lang="cs-CZ" sz="3600" u="sng">
                <a:solidFill>
                  <a:schemeClr val="tx2"/>
                </a:solidFill>
                <a:hlinkClick r:id="rId2"/>
              </a:rPr>
              <a:t>1. </a:t>
            </a:r>
            <a:r>
              <a:rPr lang="sv-SE" sz="3600" u="sng">
                <a:solidFill>
                  <a:schemeClr val="tx2"/>
                </a:solidFill>
                <a:hlinkClick r:id="rId2"/>
              </a:rPr>
              <a:t>Základní charakteristiky, principy a pojmy sociální politiky</a:t>
            </a:r>
            <a:r>
              <a:rPr lang="cs-CZ" sz="3600" u="sng">
                <a:solidFill>
                  <a:schemeClr val="tx2"/>
                </a:solidFill>
              </a:rPr>
              <a:t> </a:t>
            </a:r>
            <a:endParaRPr lang="cs-CZ" sz="3600">
              <a:solidFill>
                <a:schemeClr val="tx2"/>
              </a:solidFill>
            </a:endParaRPr>
          </a:p>
        </p:txBody>
      </p:sp>
      <p:sp>
        <p:nvSpPr>
          <p:cNvPr id="3" name="Zástupný symbol pro obsah 2"/>
          <p:cNvSpPr>
            <a:spLocks noGrp="1"/>
          </p:cNvSpPr>
          <p:nvPr>
            <p:ph idx="1"/>
          </p:nvPr>
        </p:nvSpPr>
        <p:spPr>
          <a:xfrm>
            <a:off x="6172200" y="804672"/>
            <a:ext cx="5221224" cy="5230368"/>
          </a:xfrm>
        </p:spPr>
        <p:txBody>
          <a:bodyPr anchor="ctr">
            <a:normAutofit/>
          </a:bodyPr>
          <a:lstStyle/>
          <a:p>
            <a:r>
              <a:rPr lang="cs-CZ" sz="1800">
                <a:solidFill>
                  <a:schemeClr val="tx2"/>
                </a:solidFill>
              </a:rPr>
              <a:t>Konkrétně, sociální politika zahrnuje politiku sociálního zabezpečení včetně osobních sociálních služeb, rodinnou politiku, bytovou politiku, zejména její sociální aspekty, dále zdravotní politiku, politiku zaměstnanosti a vzdělávací politiku.</a:t>
            </a:r>
          </a:p>
          <a:p>
            <a:r>
              <a:rPr lang="cs-CZ" sz="1800">
                <a:solidFill>
                  <a:schemeClr val="tx2"/>
                </a:solidFill>
              </a:rPr>
              <a:t>Sociální politika je také často vymezována jako soubor aktivit, které cílevědomě směřují ke zlepšení základních životních podmínek obyvatelstva jako celku, resp. určitých skupin obyvatelstva, k zabezpečování „sociálního bezpečí" a „sociální suverenity„. Opakem sociální suverenity je sociální závislost a sociální ohrožení. </a:t>
            </a:r>
          </a:p>
        </p:txBody>
      </p:sp>
    </p:spTree>
    <p:extLst>
      <p:ext uri="{BB962C8B-B14F-4D97-AF65-F5344CB8AC3E}">
        <p14:creationId xmlns:p14="http://schemas.microsoft.com/office/powerpoint/2010/main" val="4212255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dpis 1"/>
          <p:cNvSpPr>
            <a:spLocks noGrp="1"/>
          </p:cNvSpPr>
          <p:nvPr>
            <p:ph type="title"/>
          </p:nvPr>
        </p:nvSpPr>
        <p:spPr>
          <a:xfrm>
            <a:off x="640080" y="1243013"/>
            <a:ext cx="3855720" cy="4371974"/>
          </a:xfrm>
        </p:spPr>
        <p:txBody>
          <a:bodyPr>
            <a:normAutofit/>
          </a:bodyPr>
          <a:lstStyle/>
          <a:p>
            <a:r>
              <a:rPr lang="cs-CZ" sz="3600" u="sng">
                <a:solidFill>
                  <a:schemeClr val="tx2"/>
                </a:solidFill>
                <a:hlinkClick r:id="rId2"/>
              </a:rPr>
              <a:t>1. </a:t>
            </a:r>
            <a:r>
              <a:rPr lang="sv-SE" sz="3600" u="sng">
                <a:solidFill>
                  <a:schemeClr val="tx2"/>
                </a:solidFill>
                <a:hlinkClick r:id="rId2"/>
              </a:rPr>
              <a:t>Základní charakteristiky, principy a pojmy sociální politiky</a:t>
            </a:r>
            <a:r>
              <a:rPr lang="cs-CZ" sz="3600" u="sng">
                <a:solidFill>
                  <a:schemeClr val="tx2"/>
                </a:solidFill>
              </a:rPr>
              <a:t> </a:t>
            </a:r>
            <a:endParaRPr lang="cs-CZ" sz="3600">
              <a:solidFill>
                <a:schemeClr val="tx2"/>
              </a:solidFill>
            </a:endParaRPr>
          </a:p>
        </p:txBody>
      </p:sp>
      <p:sp>
        <p:nvSpPr>
          <p:cNvPr id="3" name="Zástupný symbol pro obsah 2"/>
          <p:cNvSpPr>
            <a:spLocks noGrp="1"/>
          </p:cNvSpPr>
          <p:nvPr>
            <p:ph idx="1"/>
          </p:nvPr>
        </p:nvSpPr>
        <p:spPr>
          <a:xfrm>
            <a:off x="6172200" y="804672"/>
            <a:ext cx="5221224" cy="5230368"/>
          </a:xfrm>
        </p:spPr>
        <p:txBody>
          <a:bodyPr anchor="ctr">
            <a:normAutofit/>
          </a:bodyPr>
          <a:lstStyle/>
          <a:p>
            <a:r>
              <a:rPr lang="cs-CZ" sz="1500">
                <a:solidFill>
                  <a:schemeClr val="tx2"/>
                </a:solidFill>
              </a:rPr>
              <a:t>V užším slova smyslu je cílem SP především reagovat na sociální rizika, resp. jejich možné negativní důsledky (např. stáří, nemoc, invalidita), a eliminovat sociální tvrdosti, které doprovázejí fungování tržního mechanismu (např. nezaměstnanost, chudoba).</a:t>
            </a:r>
          </a:p>
          <a:p>
            <a:r>
              <a:rPr lang="cs-CZ" sz="1500">
                <a:solidFill>
                  <a:schemeClr val="tx2"/>
                </a:solidFill>
              </a:rPr>
              <a:t>Aktivní a pasivní SP </a:t>
            </a:r>
          </a:p>
          <a:p>
            <a:r>
              <a:rPr lang="cs-CZ" sz="1500" i="1">
                <a:solidFill>
                  <a:schemeClr val="tx2"/>
                </a:solidFill>
              </a:rPr>
              <a:t>aktivní, perspektivní, </a:t>
            </a:r>
            <a:r>
              <a:rPr lang="cs-CZ" sz="1500">
                <a:solidFill>
                  <a:schemeClr val="tx2"/>
                </a:solidFill>
              </a:rPr>
              <a:t>která přednostně usiluje o prevenci, tj. předchází vzniku sociálních problémů přijímáním určitých sociálních opatření „ex ante". K prevenci lze v zásadě dospět buď přijímáním systémových opatření, tj. změnami a úpravami samotného sociálního systému a pravidel jeho fungování (tzv. systémová sociální politika) nebo přijímáním opatření, kterými se předem vytváří předpoklady pro účinné řešení možných následků sociálních problémů (tzv. intervencionistická sociální politika);</a:t>
            </a:r>
          </a:p>
          <a:p>
            <a:r>
              <a:rPr lang="cs-CZ" sz="1500" i="1">
                <a:solidFill>
                  <a:schemeClr val="tx2"/>
                </a:solidFill>
              </a:rPr>
              <a:t>pasivní, retrospektivní, </a:t>
            </a:r>
            <a:r>
              <a:rPr lang="cs-CZ" sz="1500">
                <a:solidFill>
                  <a:schemeClr val="tx2"/>
                </a:solidFill>
              </a:rPr>
              <a:t>která se zaměřuje na řešení již vzniklých sociálních problémů, reaguje „ex post". Její charakter je z povahy věci vždy intervencionistický.</a:t>
            </a:r>
          </a:p>
          <a:p>
            <a:endParaRPr lang="cs-CZ" sz="1500">
              <a:solidFill>
                <a:schemeClr val="tx2"/>
              </a:solidFill>
            </a:endParaRPr>
          </a:p>
        </p:txBody>
      </p:sp>
    </p:spTree>
    <p:extLst>
      <p:ext uri="{BB962C8B-B14F-4D97-AF65-F5344CB8AC3E}">
        <p14:creationId xmlns:p14="http://schemas.microsoft.com/office/powerpoint/2010/main" val="1437053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dpis 1"/>
          <p:cNvSpPr>
            <a:spLocks noGrp="1"/>
          </p:cNvSpPr>
          <p:nvPr>
            <p:ph type="title"/>
          </p:nvPr>
        </p:nvSpPr>
        <p:spPr>
          <a:xfrm>
            <a:off x="640080" y="1243013"/>
            <a:ext cx="3855720" cy="4371974"/>
          </a:xfrm>
        </p:spPr>
        <p:txBody>
          <a:bodyPr>
            <a:normAutofit/>
          </a:bodyPr>
          <a:lstStyle/>
          <a:p>
            <a:r>
              <a:rPr lang="cs-CZ" sz="3600" u="sng">
                <a:solidFill>
                  <a:schemeClr val="tx2"/>
                </a:solidFill>
                <a:hlinkClick r:id="rId2"/>
              </a:rPr>
              <a:t>1. </a:t>
            </a:r>
            <a:r>
              <a:rPr lang="sv-SE" sz="3600" u="sng">
                <a:solidFill>
                  <a:schemeClr val="tx2"/>
                </a:solidFill>
                <a:hlinkClick r:id="rId2"/>
              </a:rPr>
              <a:t>Základní charakteristiky, principy a pojmy sociální politiky</a:t>
            </a:r>
            <a:r>
              <a:rPr lang="cs-CZ" sz="3600" u="sng">
                <a:solidFill>
                  <a:schemeClr val="tx2"/>
                </a:solidFill>
              </a:rPr>
              <a:t> </a:t>
            </a:r>
            <a:endParaRPr lang="cs-CZ" sz="3600">
              <a:solidFill>
                <a:schemeClr val="tx2"/>
              </a:solidFill>
            </a:endParaRPr>
          </a:p>
        </p:txBody>
      </p:sp>
      <p:sp>
        <p:nvSpPr>
          <p:cNvPr id="3" name="Zástupný symbol pro obsah 2"/>
          <p:cNvSpPr>
            <a:spLocks noGrp="1"/>
          </p:cNvSpPr>
          <p:nvPr>
            <p:ph idx="1"/>
          </p:nvPr>
        </p:nvSpPr>
        <p:spPr>
          <a:xfrm>
            <a:off x="6172200" y="804672"/>
            <a:ext cx="5221224" cy="5230368"/>
          </a:xfrm>
        </p:spPr>
        <p:txBody>
          <a:bodyPr anchor="ctr">
            <a:normAutofit/>
          </a:bodyPr>
          <a:lstStyle/>
          <a:p>
            <a:r>
              <a:rPr lang="cs-CZ" sz="1800">
                <a:solidFill>
                  <a:schemeClr val="tx2"/>
                </a:solidFill>
              </a:rPr>
              <a:t>SP – dimenze přítomnosti a budoucnosti</a:t>
            </a:r>
          </a:p>
          <a:p>
            <a:r>
              <a:rPr lang="cs-CZ" sz="1800">
                <a:solidFill>
                  <a:schemeClr val="tx2"/>
                </a:solidFill>
              </a:rPr>
              <a:t>Přítomné doby se týkají taková opatření jako realizace sociálních práv (např. právo na vzdělání, ochranu pracovního poměru), ale i opatření řešící např. aktuální sociální rozpory mezi společností a jednotlivci (např. delikvence mladistvých, imigrace). </a:t>
            </a:r>
          </a:p>
          <a:p>
            <a:r>
              <a:rPr lang="cs-CZ" sz="1800">
                <a:solidFill>
                  <a:schemeClr val="tx2"/>
                </a:solidFill>
              </a:rPr>
              <a:t>U budoucí doby, jde z hlediska jednotlivce (nebo skupin obyvatelstva) o očekávání, že mu budou poskytnuty určité garance či konkrétní pomoc až nastane příslušná sociální situace (např. při ztrátě zaměstnání podpora v nezaměstnanosti)</a:t>
            </a:r>
          </a:p>
        </p:txBody>
      </p:sp>
    </p:spTree>
    <p:extLst>
      <p:ext uri="{BB962C8B-B14F-4D97-AF65-F5344CB8AC3E}">
        <p14:creationId xmlns:p14="http://schemas.microsoft.com/office/powerpoint/2010/main" val="3395025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dpis 1"/>
          <p:cNvSpPr>
            <a:spLocks noGrp="1"/>
          </p:cNvSpPr>
          <p:nvPr>
            <p:ph type="title"/>
          </p:nvPr>
        </p:nvSpPr>
        <p:spPr>
          <a:xfrm>
            <a:off x="640080" y="1243013"/>
            <a:ext cx="3855720" cy="4371974"/>
          </a:xfrm>
        </p:spPr>
        <p:txBody>
          <a:bodyPr>
            <a:normAutofit/>
          </a:bodyPr>
          <a:lstStyle/>
          <a:p>
            <a:r>
              <a:rPr lang="cs-CZ" sz="3600" u="sng">
                <a:solidFill>
                  <a:schemeClr val="tx2"/>
                </a:solidFill>
                <a:hlinkClick r:id="rId2"/>
              </a:rPr>
              <a:t>1. </a:t>
            </a:r>
            <a:r>
              <a:rPr lang="sv-SE" sz="3600" u="sng">
                <a:solidFill>
                  <a:schemeClr val="tx2"/>
                </a:solidFill>
                <a:hlinkClick r:id="rId2"/>
              </a:rPr>
              <a:t>Základní charakteristiky, principy a pojmy sociální politiky</a:t>
            </a:r>
            <a:r>
              <a:rPr lang="cs-CZ" sz="3600" u="sng">
                <a:solidFill>
                  <a:schemeClr val="tx2"/>
                </a:solidFill>
              </a:rPr>
              <a:t> </a:t>
            </a:r>
            <a:endParaRPr lang="cs-CZ" sz="3600">
              <a:solidFill>
                <a:schemeClr val="tx2"/>
              </a:solidFill>
            </a:endParaRPr>
          </a:p>
        </p:txBody>
      </p:sp>
      <p:sp>
        <p:nvSpPr>
          <p:cNvPr id="3" name="Zástupný symbol pro obsah 2"/>
          <p:cNvSpPr>
            <a:spLocks noGrp="1"/>
          </p:cNvSpPr>
          <p:nvPr>
            <p:ph idx="1"/>
          </p:nvPr>
        </p:nvSpPr>
        <p:spPr>
          <a:xfrm>
            <a:off x="6172200" y="804672"/>
            <a:ext cx="5221224" cy="5230368"/>
          </a:xfrm>
        </p:spPr>
        <p:txBody>
          <a:bodyPr anchor="ctr">
            <a:normAutofit/>
          </a:bodyPr>
          <a:lstStyle/>
          <a:p>
            <a:r>
              <a:rPr lang="cs-CZ" sz="1800">
                <a:solidFill>
                  <a:schemeClr val="tx2"/>
                </a:solidFill>
              </a:rPr>
              <a:t>Sociálně-politické doktríny v euroatlantickém prostoru:</a:t>
            </a:r>
          </a:p>
          <a:p>
            <a:pPr>
              <a:buFontTx/>
              <a:buChar char="-"/>
            </a:pPr>
            <a:r>
              <a:rPr lang="cs-CZ" sz="1800">
                <a:solidFill>
                  <a:schemeClr val="tx2"/>
                </a:solidFill>
              </a:rPr>
              <a:t>Liberalismus (jednotlivec a trh)</a:t>
            </a:r>
          </a:p>
          <a:p>
            <a:pPr>
              <a:buFontTx/>
              <a:buChar char="-"/>
            </a:pPr>
            <a:r>
              <a:rPr lang="cs-CZ" sz="1800">
                <a:solidFill>
                  <a:schemeClr val="tx2"/>
                </a:solidFill>
              </a:rPr>
              <a:t>Křesťanské sociální učení (mravní závazek ke komunitě)</a:t>
            </a:r>
          </a:p>
          <a:p>
            <a:pPr>
              <a:buFontTx/>
              <a:buChar char="-"/>
            </a:pPr>
            <a:r>
              <a:rPr lang="cs-CZ" sz="1800">
                <a:solidFill>
                  <a:schemeClr val="tx2"/>
                </a:solidFill>
              </a:rPr>
              <a:t>Demokratický socializmus (důstojné podmínky pro všechny)</a:t>
            </a:r>
          </a:p>
          <a:p>
            <a:r>
              <a:rPr lang="cs-CZ" sz="1800">
                <a:solidFill>
                  <a:schemeClr val="tx2"/>
                </a:solidFill>
              </a:rPr>
              <a:t>Z toho pak vyplývají principy SP:</a:t>
            </a:r>
          </a:p>
          <a:p>
            <a:pPr>
              <a:buFontTx/>
              <a:buChar char="-"/>
            </a:pPr>
            <a:r>
              <a:rPr lang="cs-CZ" sz="1800">
                <a:solidFill>
                  <a:schemeClr val="tx2"/>
                </a:solidFill>
              </a:rPr>
              <a:t>soc. spravedlnost </a:t>
            </a:r>
          </a:p>
          <a:p>
            <a:pPr>
              <a:buFontTx/>
              <a:buChar char="-"/>
            </a:pPr>
            <a:r>
              <a:rPr lang="cs-CZ" sz="1800">
                <a:solidFill>
                  <a:schemeClr val="tx2"/>
                </a:solidFill>
              </a:rPr>
              <a:t>soc. solidarita</a:t>
            </a:r>
          </a:p>
          <a:p>
            <a:pPr>
              <a:buFontTx/>
              <a:buChar char="-"/>
            </a:pPr>
            <a:r>
              <a:rPr lang="cs-CZ" sz="1800">
                <a:solidFill>
                  <a:schemeClr val="tx2"/>
                </a:solidFill>
              </a:rPr>
              <a:t>subsidiarita</a:t>
            </a:r>
          </a:p>
          <a:p>
            <a:pPr>
              <a:buFontTx/>
              <a:buChar char="-"/>
            </a:pPr>
            <a:r>
              <a:rPr lang="cs-CZ" sz="1800">
                <a:solidFill>
                  <a:schemeClr val="tx2"/>
                </a:solidFill>
              </a:rPr>
              <a:t>participace</a:t>
            </a:r>
          </a:p>
          <a:p>
            <a:pPr>
              <a:buFontTx/>
              <a:buChar char="-"/>
            </a:pPr>
            <a:endParaRPr lang="cs-CZ" sz="1800">
              <a:solidFill>
                <a:schemeClr val="tx2"/>
              </a:solidFill>
            </a:endParaRPr>
          </a:p>
          <a:p>
            <a:pPr>
              <a:buFontTx/>
              <a:buChar char="-"/>
            </a:pPr>
            <a:endParaRPr lang="cs-CZ" sz="1800">
              <a:solidFill>
                <a:schemeClr val="tx2"/>
              </a:solidFill>
            </a:endParaRPr>
          </a:p>
        </p:txBody>
      </p:sp>
    </p:spTree>
    <p:extLst>
      <p:ext uri="{BB962C8B-B14F-4D97-AF65-F5344CB8AC3E}">
        <p14:creationId xmlns:p14="http://schemas.microsoft.com/office/powerpoint/2010/main" val="3449217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dpis 1"/>
          <p:cNvSpPr>
            <a:spLocks noGrp="1"/>
          </p:cNvSpPr>
          <p:nvPr>
            <p:ph type="title"/>
          </p:nvPr>
        </p:nvSpPr>
        <p:spPr>
          <a:xfrm>
            <a:off x="640080" y="1243013"/>
            <a:ext cx="3855720" cy="4371974"/>
          </a:xfrm>
        </p:spPr>
        <p:txBody>
          <a:bodyPr>
            <a:normAutofit/>
          </a:bodyPr>
          <a:lstStyle/>
          <a:p>
            <a:r>
              <a:rPr lang="cs-CZ" sz="3600" u="sng">
                <a:solidFill>
                  <a:schemeClr val="tx2"/>
                </a:solidFill>
                <a:hlinkClick r:id="rId2"/>
              </a:rPr>
              <a:t>1. </a:t>
            </a:r>
            <a:r>
              <a:rPr lang="sv-SE" sz="3600" u="sng">
                <a:solidFill>
                  <a:schemeClr val="tx2"/>
                </a:solidFill>
                <a:hlinkClick r:id="rId2"/>
              </a:rPr>
              <a:t>Základní charakteristiky, principy a pojmy sociální politiky</a:t>
            </a:r>
            <a:r>
              <a:rPr lang="cs-CZ" sz="3600" u="sng">
                <a:solidFill>
                  <a:schemeClr val="tx2"/>
                </a:solidFill>
              </a:rPr>
              <a:t> </a:t>
            </a:r>
            <a:endParaRPr lang="cs-CZ" sz="3600">
              <a:solidFill>
                <a:schemeClr val="tx2"/>
              </a:solidFill>
            </a:endParaRPr>
          </a:p>
        </p:txBody>
      </p:sp>
      <p:sp>
        <p:nvSpPr>
          <p:cNvPr id="3" name="Zástupný symbol pro obsah 2"/>
          <p:cNvSpPr>
            <a:spLocks noGrp="1"/>
          </p:cNvSpPr>
          <p:nvPr>
            <p:ph idx="1"/>
          </p:nvPr>
        </p:nvSpPr>
        <p:spPr>
          <a:xfrm>
            <a:off x="6172200" y="804672"/>
            <a:ext cx="5221224" cy="5230368"/>
          </a:xfrm>
        </p:spPr>
        <p:txBody>
          <a:bodyPr anchor="ctr">
            <a:normAutofit/>
          </a:bodyPr>
          <a:lstStyle/>
          <a:p>
            <a:r>
              <a:rPr lang="cs-CZ" sz="1700">
                <a:solidFill>
                  <a:schemeClr val="tx2"/>
                </a:solidFill>
              </a:rPr>
              <a:t>Sociální spravedlnost</a:t>
            </a:r>
          </a:p>
          <a:p>
            <a:r>
              <a:rPr lang="cs-CZ" sz="1700">
                <a:solidFill>
                  <a:schemeClr val="tx2"/>
                </a:solidFill>
              </a:rPr>
              <a:t>spravedlnost spojená s procesy rozdělování a přerozdělování příjmů i šancí, neboť i sama sociální politika je někdy definována také jako systém s výraznými distributivními a redistributivními prvky generující stratifikaci společnosti. (Krebs, str. 28)</a:t>
            </a:r>
          </a:p>
          <a:p>
            <a:r>
              <a:rPr lang="cs-CZ" sz="1700">
                <a:solidFill>
                  <a:schemeClr val="tx2"/>
                </a:solidFill>
              </a:rPr>
              <a:t>Macek hovoří o třech zásadách sociální spravedlnosti: každému stejně, každému podle jeho potřeb, každému podle jeho zásluhy. Podle něho má každá z těchto zásad něco do sebe.</a:t>
            </a:r>
          </a:p>
          <a:p>
            <a:r>
              <a:rPr lang="cs-CZ" sz="1700">
                <a:solidFill>
                  <a:schemeClr val="tx2"/>
                </a:solidFill>
              </a:rPr>
              <a:t>pro posouzení sociální spravedlnosti rozlišují další dílčí hlediska či principy:</a:t>
            </a:r>
          </a:p>
          <a:p>
            <a:r>
              <a:rPr lang="cs-CZ" sz="1700">
                <a:solidFill>
                  <a:schemeClr val="tx2"/>
                </a:solidFill>
              </a:rPr>
              <a:t>a) výkonu a zásluhy</a:t>
            </a:r>
          </a:p>
          <a:p>
            <a:r>
              <a:rPr lang="cs-CZ" sz="1700">
                <a:solidFill>
                  <a:schemeClr val="tx2"/>
                </a:solidFill>
              </a:rPr>
              <a:t>b) souladu mezi vstupy a výstupy</a:t>
            </a:r>
          </a:p>
          <a:p>
            <a:r>
              <a:rPr lang="cs-CZ" sz="1700">
                <a:solidFill>
                  <a:schemeClr val="tx2"/>
                </a:solidFill>
              </a:rPr>
              <a:t>c) rovnosti</a:t>
            </a:r>
          </a:p>
          <a:p>
            <a:r>
              <a:rPr lang="cs-CZ" sz="1700">
                <a:solidFill>
                  <a:schemeClr val="tx2"/>
                </a:solidFill>
              </a:rPr>
              <a:t>d) rovných příležitostí</a:t>
            </a:r>
          </a:p>
          <a:p>
            <a:r>
              <a:rPr lang="cs-CZ" sz="1700">
                <a:solidFill>
                  <a:schemeClr val="tx2"/>
                </a:solidFill>
              </a:rPr>
              <a:t>e) sociální potřebnosti.</a:t>
            </a:r>
          </a:p>
        </p:txBody>
      </p:sp>
    </p:spTree>
    <p:extLst>
      <p:ext uri="{BB962C8B-B14F-4D97-AF65-F5344CB8AC3E}">
        <p14:creationId xmlns:p14="http://schemas.microsoft.com/office/powerpoint/2010/main" val="2510549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dpis 1"/>
          <p:cNvSpPr>
            <a:spLocks noGrp="1"/>
          </p:cNvSpPr>
          <p:nvPr>
            <p:ph type="title"/>
          </p:nvPr>
        </p:nvSpPr>
        <p:spPr>
          <a:xfrm>
            <a:off x="640080" y="1243013"/>
            <a:ext cx="3855720" cy="4371974"/>
          </a:xfrm>
        </p:spPr>
        <p:txBody>
          <a:bodyPr>
            <a:normAutofit/>
          </a:bodyPr>
          <a:lstStyle/>
          <a:p>
            <a:r>
              <a:rPr lang="cs-CZ" sz="3600" u="sng">
                <a:solidFill>
                  <a:schemeClr val="tx2"/>
                </a:solidFill>
                <a:hlinkClick r:id="rId2"/>
              </a:rPr>
              <a:t>1. </a:t>
            </a:r>
            <a:r>
              <a:rPr lang="sv-SE" sz="3600" u="sng">
                <a:solidFill>
                  <a:schemeClr val="tx2"/>
                </a:solidFill>
                <a:hlinkClick r:id="rId2"/>
              </a:rPr>
              <a:t>Základní charakteristiky, principy a pojmy sociální politiky</a:t>
            </a:r>
            <a:r>
              <a:rPr lang="cs-CZ" sz="3600" u="sng">
                <a:solidFill>
                  <a:schemeClr val="tx2"/>
                </a:solidFill>
              </a:rPr>
              <a:t> </a:t>
            </a:r>
            <a:endParaRPr lang="cs-CZ" sz="3600">
              <a:solidFill>
                <a:schemeClr val="tx2"/>
              </a:solidFill>
            </a:endParaRPr>
          </a:p>
        </p:txBody>
      </p:sp>
      <p:sp>
        <p:nvSpPr>
          <p:cNvPr id="3" name="Zástupný symbol pro obsah 2"/>
          <p:cNvSpPr>
            <a:spLocks noGrp="1"/>
          </p:cNvSpPr>
          <p:nvPr>
            <p:ph idx="1"/>
          </p:nvPr>
        </p:nvSpPr>
        <p:spPr>
          <a:xfrm>
            <a:off x="6172200" y="804672"/>
            <a:ext cx="5221224" cy="5230368"/>
          </a:xfrm>
        </p:spPr>
        <p:txBody>
          <a:bodyPr anchor="ctr">
            <a:normAutofit/>
          </a:bodyPr>
          <a:lstStyle/>
          <a:p>
            <a:r>
              <a:rPr lang="cs-CZ" sz="1800">
                <a:solidFill>
                  <a:schemeClr val="tx2"/>
                </a:solidFill>
              </a:rPr>
              <a:t>Soc. spravedlnost</a:t>
            </a:r>
          </a:p>
          <a:p>
            <a:r>
              <a:rPr lang="cs-CZ" sz="1800">
                <a:solidFill>
                  <a:schemeClr val="tx2"/>
                </a:solidFill>
              </a:rPr>
              <a:t>Dobrá SP kombinuje jednotlivé principy, např. v případě vzdělávání uplatňuje princip rovných příležitosti, u chudoby princip potřebnosti, atd. </a:t>
            </a:r>
          </a:p>
          <a:p>
            <a:r>
              <a:rPr lang="cs-CZ" sz="1800">
                <a:solidFill>
                  <a:schemeClr val="tx2"/>
                </a:solidFill>
              </a:rPr>
              <a:t>Ve vyspělých státech se hovoří o SP pevného dna a otevřeného stropu, tzn. úsilí a vlastní zájmy jednotlivce, zároveň ale pomoc slabým a potřebným – celospolečenská solidarita</a:t>
            </a:r>
          </a:p>
          <a:p>
            <a:r>
              <a:rPr lang="cs-CZ" sz="1800">
                <a:solidFill>
                  <a:schemeClr val="tx2"/>
                </a:solidFill>
              </a:rPr>
              <a:t>Za socializmu v ČSSR princip rovnostářský, po revoluci princip výkonu a zásluh. </a:t>
            </a:r>
          </a:p>
        </p:txBody>
      </p:sp>
    </p:spTree>
    <p:extLst>
      <p:ext uri="{BB962C8B-B14F-4D97-AF65-F5344CB8AC3E}">
        <p14:creationId xmlns:p14="http://schemas.microsoft.com/office/powerpoint/2010/main" val="4008088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dpis 1"/>
          <p:cNvSpPr>
            <a:spLocks noGrp="1"/>
          </p:cNvSpPr>
          <p:nvPr>
            <p:ph type="title"/>
          </p:nvPr>
        </p:nvSpPr>
        <p:spPr>
          <a:xfrm>
            <a:off x="640080" y="1243013"/>
            <a:ext cx="3855720" cy="4371974"/>
          </a:xfrm>
        </p:spPr>
        <p:txBody>
          <a:bodyPr>
            <a:normAutofit/>
          </a:bodyPr>
          <a:lstStyle/>
          <a:p>
            <a:r>
              <a:rPr lang="cs-CZ" sz="3600" u="sng">
                <a:solidFill>
                  <a:schemeClr val="tx2"/>
                </a:solidFill>
                <a:hlinkClick r:id="rId2"/>
              </a:rPr>
              <a:t>1. </a:t>
            </a:r>
            <a:r>
              <a:rPr lang="sv-SE" sz="3600" u="sng">
                <a:solidFill>
                  <a:schemeClr val="tx2"/>
                </a:solidFill>
                <a:hlinkClick r:id="rId2"/>
              </a:rPr>
              <a:t>Základní charakteristiky, principy a pojmy sociální politiky</a:t>
            </a:r>
            <a:r>
              <a:rPr lang="cs-CZ" sz="3600" u="sng">
                <a:solidFill>
                  <a:schemeClr val="tx2"/>
                </a:solidFill>
              </a:rPr>
              <a:t> </a:t>
            </a:r>
            <a:endParaRPr lang="cs-CZ" sz="3600">
              <a:solidFill>
                <a:schemeClr val="tx2"/>
              </a:solidFill>
            </a:endParaRPr>
          </a:p>
        </p:txBody>
      </p:sp>
      <p:sp>
        <p:nvSpPr>
          <p:cNvPr id="3" name="Zástupný symbol pro obsah 2"/>
          <p:cNvSpPr>
            <a:spLocks noGrp="1"/>
          </p:cNvSpPr>
          <p:nvPr>
            <p:ph idx="1"/>
          </p:nvPr>
        </p:nvSpPr>
        <p:spPr>
          <a:xfrm>
            <a:off x="6172200" y="804672"/>
            <a:ext cx="5221224" cy="5230368"/>
          </a:xfrm>
        </p:spPr>
        <p:txBody>
          <a:bodyPr anchor="ctr">
            <a:normAutofit/>
          </a:bodyPr>
          <a:lstStyle/>
          <a:p>
            <a:r>
              <a:rPr lang="cs-CZ" sz="1800">
                <a:solidFill>
                  <a:schemeClr val="tx2"/>
                </a:solidFill>
              </a:rPr>
              <a:t>Solidarita</a:t>
            </a:r>
          </a:p>
          <a:p>
            <a:r>
              <a:rPr lang="cs-CZ" sz="1800">
                <a:solidFill>
                  <a:schemeClr val="tx2"/>
                </a:solidFill>
              </a:rPr>
              <a:t>Je výrazem závislosti na jiných lidech a společnosti jako celku.</a:t>
            </a:r>
          </a:p>
          <a:p>
            <a:r>
              <a:rPr lang="cs-CZ" sz="1800">
                <a:solidFill>
                  <a:schemeClr val="tx2"/>
                </a:solidFill>
              </a:rPr>
              <a:t>Funguje na úrovni mezinárodní, celostátní, regionální nebo u jednotlivců a rodin</a:t>
            </a:r>
          </a:p>
          <a:p>
            <a:r>
              <a:rPr lang="cs-CZ" sz="1800">
                <a:solidFill>
                  <a:schemeClr val="tx2"/>
                </a:solidFill>
              </a:rPr>
              <a:t>„Solidarita je etickým příkazem, neboť člověk je dlužníkem společnosti, a zříká-li se svých práv, privilegií, ve shodě s ideou solidarity, je to jen splácení dluhu za prospěch, který skýtá společnost jednotlivci, rovněž jako dluh generacím minulým, jejichž statky nakupené pílí jsou mu k dispozici, o povinností všech lidí je solidárně pracovat na rozhojnění tohoto bohatství". (Masaryk, Masarykův slovník naučný, 1932)</a:t>
            </a:r>
          </a:p>
          <a:p>
            <a:pPr marL="0" indent="0">
              <a:buNone/>
            </a:pPr>
            <a:endParaRPr lang="cs-CZ" sz="1800">
              <a:solidFill>
                <a:schemeClr val="tx2"/>
              </a:solidFill>
            </a:endParaRPr>
          </a:p>
          <a:p>
            <a:endParaRPr lang="cs-CZ" sz="1800">
              <a:solidFill>
                <a:schemeClr val="tx2"/>
              </a:solidFill>
            </a:endParaRPr>
          </a:p>
        </p:txBody>
      </p:sp>
    </p:spTree>
    <p:extLst>
      <p:ext uri="{BB962C8B-B14F-4D97-AF65-F5344CB8AC3E}">
        <p14:creationId xmlns:p14="http://schemas.microsoft.com/office/powerpoint/2010/main" val="1551294470"/>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1373</Words>
  <Application>Microsoft Office PowerPoint</Application>
  <PresentationFormat>Širokoúhlá obrazovka</PresentationFormat>
  <Paragraphs>81</Paragraphs>
  <Slides>15</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15</vt:i4>
      </vt:variant>
    </vt:vector>
  </HeadingPairs>
  <TitlesOfParts>
    <vt:vector size="19" baseType="lpstr">
      <vt:lpstr>Aptos</vt:lpstr>
      <vt:lpstr>Aptos Display</vt:lpstr>
      <vt:lpstr>Arial</vt:lpstr>
      <vt:lpstr>Motiv Office</vt:lpstr>
      <vt:lpstr>Sociologie OS – Sociální politika</vt:lpstr>
      <vt:lpstr>1. Základní charakteristiky, principy a pojmy sociální politiky </vt:lpstr>
      <vt:lpstr>1. Základní charakteristiky, principy a pojmy sociální politiky </vt:lpstr>
      <vt:lpstr>1. Základní charakteristiky, principy a pojmy sociální politiky </vt:lpstr>
      <vt:lpstr>1. Základní charakteristiky, principy a pojmy sociální politiky </vt:lpstr>
      <vt:lpstr>1. Základní charakteristiky, principy a pojmy sociální politiky </vt:lpstr>
      <vt:lpstr>1. Základní charakteristiky, principy a pojmy sociální politiky </vt:lpstr>
      <vt:lpstr>1. Základní charakteristiky, principy a pojmy sociální politiky </vt:lpstr>
      <vt:lpstr>1. Základní charakteristiky, principy a pojmy sociální politiky </vt:lpstr>
      <vt:lpstr>1. Základní charakteristiky, principy a pojmy sociální politiky </vt:lpstr>
      <vt:lpstr>1. Základní charakteristiky, principy a pojmy sociální politiky </vt:lpstr>
      <vt:lpstr>1. Základní charakteristiky, principy a pojmy sociální politiky </vt:lpstr>
      <vt:lpstr>1. Základní charakteristiky, principy a pojmy sociální politiky </vt:lpstr>
      <vt:lpstr>1. Základní charakteristiky, principy a pojmy sociální politiky </vt:lpstr>
      <vt:lpstr>1. Základní charakteristiky, principy a pojmy sociální politiky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Selma Muhič Dizdarevič</dc:creator>
  <cp:lastModifiedBy>Selma Muhič Dizdarevič</cp:lastModifiedBy>
  <cp:revision>1</cp:revision>
  <dcterms:created xsi:type="dcterms:W3CDTF">2026-01-03T15:46:40Z</dcterms:created>
  <dcterms:modified xsi:type="dcterms:W3CDTF">2026-01-03T15:49:06Z</dcterms:modified>
</cp:coreProperties>
</file>