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12/10/2020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12/10/2020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12/10/2020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12/10/2020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12/10/2020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12/10/2020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SLXCksPmjo" TargetMode="External"/><Relationship Id="rId2" Type="http://schemas.openxmlformats.org/officeDocument/2006/relationships/hyperlink" Target="https://www.youtube.com/watch?v=wxsvEgOTaxA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hyperlink" Target="https://scienceetbiencommun.pressbooks.pub/espacesreflexifs/chapter/1-4-interlude-1-je-suis-votre-miroir/" TargetMode="External"/><Relationship Id="rId4" Type="http://schemas.openxmlformats.org/officeDocument/2006/relationships/hyperlink" Target="https://www.youtube.com/watch?v=pQ6zdH31WsI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556A5454-535A-4772-A1D7-CB6FABFAA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0850" y="3428999"/>
            <a:ext cx="5676900" cy="99060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3100" dirty="0"/>
              <a:t>THÉ</a:t>
            </a:r>
            <a:r>
              <a:rPr lang="fr-FR" sz="3100" dirty="0"/>
              <a:t>ÂTRE (première moitié du XX</a:t>
            </a:r>
            <a:r>
              <a:rPr lang="fr-FR" sz="3100" baseline="30000" dirty="0"/>
              <a:t>e</a:t>
            </a:r>
            <a:r>
              <a:rPr lang="fr-FR" sz="3100" dirty="0"/>
              <a:t> siècle)</a:t>
            </a:r>
            <a:r>
              <a:rPr lang="fr-FR" sz="6000" dirty="0"/>
              <a:t/>
            </a:r>
            <a:br>
              <a:rPr lang="fr-FR" sz="6000" dirty="0"/>
            </a:br>
            <a:r>
              <a:rPr lang="cs-CZ" sz="7200" dirty="0"/>
              <a:t/>
            </a:r>
            <a:br>
              <a:rPr lang="cs-CZ" sz="7200" dirty="0"/>
            </a:b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22475F8-F121-411A-A6DD-C6A875FAF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8616" y="253944"/>
            <a:ext cx="2891996" cy="2603556"/>
          </a:xfrm>
          <a:prstGeom prst="rect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E2A7167F-FAEE-45E7-A79B-39221A077852}"/>
              </a:ext>
            </a:extLst>
          </p:cNvPr>
          <p:cNvSpPr txBox="1"/>
          <p:nvPr/>
        </p:nvSpPr>
        <p:spPr>
          <a:xfrm>
            <a:off x="2338773" y="4610100"/>
            <a:ext cx="6473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FFFF99"/>
                </a:solidFill>
                <a:latin typeface="Perpetua" panose="02020502060401020303" pitchFamily="18" charset="0"/>
              </a:rPr>
              <a:t>CLAUDEL, COCTEAU, GIRAUDOUX</a:t>
            </a:r>
            <a:endParaRPr lang="cs-CZ" sz="3200" dirty="0"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043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4D5C87B-2F5F-4F7D-8A21-0E74E59FF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418121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5E26EFA-EA4B-4A81-8CD1-B3D8D40861E3}"/>
              </a:ext>
            </a:extLst>
          </p:cNvPr>
          <p:cNvSpPr/>
          <p:nvPr/>
        </p:nvSpPr>
        <p:spPr>
          <a:xfrm>
            <a:off x="0" y="6410325"/>
            <a:ext cx="12192000" cy="4476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50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70C1556-0074-4E40-895F-366DE58DA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487" y="252482"/>
            <a:ext cx="7439025" cy="635303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03620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68BB283-209E-4C43-BD42-78F97D9FB9BC}"/>
              </a:ext>
            </a:extLst>
          </p:cNvPr>
          <p:cNvSpPr txBox="1"/>
          <p:nvPr/>
        </p:nvSpPr>
        <p:spPr>
          <a:xfrm>
            <a:off x="352102" y="308182"/>
            <a:ext cx="10196513" cy="6463308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sz="2000" b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Jean </a:t>
            </a:r>
            <a:r>
              <a:rPr lang="cs-CZ" sz="2000" b="1" dirty="0" err="1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Cocteau</a:t>
            </a:r>
            <a:endParaRPr lang="fr-FR" sz="2000" dirty="0">
              <a:solidFill>
                <a:schemeClr val="tx2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(1889-1963)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naît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même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année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Chaplin et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meurt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même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année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qu’Édith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Piaf.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G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rande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bourgeoisie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parisienne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rentier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  x 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âgé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neuf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lorsque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son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père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suicide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son lit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balle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tête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mère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élèvera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seule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garçon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refusera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grandir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trouvant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états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maladifs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moyen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se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faire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choyer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Intérêt pour la musique  x  cancre qui n’a jamais eu son bac.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fr-FR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dix-neuf ans, « un jeune prodige », un « prince frivole » qui se promène avec </a:t>
            </a:r>
            <a:r>
              <a:rPr lang="fr-FR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Diaghilev </a:t>
            </a:r>
            <a:r>
              <a:rPr lang="fr-FR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 Nijinski dans Paris et provoque la jalousie de Proust.</a:t>
            </a:r>
          </a:p>
          <a:p>
            <a:pPr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Cocteau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côtoie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artistes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parisiens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Satie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Picasso,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Braque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Derain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Modigliani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Max Jacob,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Reverdy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Apollinaire,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Cendrars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… 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déteste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folklore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surréaliste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et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surréalistes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détestent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leur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tour.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Pourtant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proximité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poétique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Années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1915-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192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5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peintres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écrivains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musiciens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coopèrent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créer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spectacles</a:t>
            </a:r>
            <a:r>
              <a:rPr lang="fr-FR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Parade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1917, Diaghilev, Massine,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Picasso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Satie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Cocteau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Cocteau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lui-même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aime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donner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spectacle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écrit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voyage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se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drogue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...</a:t>
            </a:r>
            <a:endParaRPr lang="fr-F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C0CAB90-4E01-483E-9C1B-733ABD6592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37"/>
          <a:stretch/>
        </p:blipFill>
        <p:spPr>
          <a:xfrm>
            <a:off x="9692987" y="132692"/>
            <a:ext cx="2266985" cy="3110033"/>
          </a:xfrm>
          <a:prstGeom prst="rect">
            <a:avLst/>
          </a:prstGeom>
          <a:ln w="28575">
            <a:solidFill>
              <a:schemeClr val="tx2">
                <a:lumMod val="1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94433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2645F28-7AAA-499F-9BB8-BFEB2B46441E}"/>
              </a:ext>
            </a:extLst>
          </p:cNvPr>
          <p:cNvSpPr txBox="1"/>
          <p:nvPr/>
        </p:nvSpPr>
        <p:spPr>
          <a:xfrm>
            <a:off x="1285874" y="474345"/>
            <a:ext cx="8134351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1919-1923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liaison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Raymond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Radigu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et (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mort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subite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son amant affecte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terriblement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Cocteau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ne veut plus écrire, s’adonnant à l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’opium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Pourtant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l’entre-deux-guerres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 été pour Jean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Cocteau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période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d’intense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créativité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placée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sous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signe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l’avant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-garde.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collaboré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musiciens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tels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Érik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Satie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Darius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Milhaud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peintres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célèbres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(Picasso).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Cocteau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</a:t>
            </a:r>
            <a:r>
              <a:rPr lang="fr-FR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cs-CZ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jours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détecter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jeunes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talents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Radiguet, Jean Genet, Jean Marais…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près</a:t>
            </a:r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cs-CZ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guerre</a:t>
            </a:r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cs-CZ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tourne</a:t>
            </a:r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vers</a:t>
            </a:r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cs-CZ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cinématographie</a:t>
            </a:r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</a:t>
            </a:r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</a:t>
            </a:r>
            <a:r>
              <a:rPr lang="fr-FR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élange</a:t>
            </a:r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plus en plus </a:t>
            </a:r>
            <a:r>
              <a:rPr lang="cs-CZ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</a:t>
            </a:r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mythe </a:t>
            </a:r>
            <a:r>
              <a:rPr lang="cs-CZ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grec</a:t>
            </a:r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au </a:t>
            </a:r>
            <a:r>
              <a:rPr lang="cs-CZ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catholicisme</a:t>
            </a:r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1955</a:t>
            </a:r>
            <a:r>
              <a:rPr lang="fr-FR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élu</a:t>
            </a:r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l’Académie</a:t>
            </a:r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française</a:t>
            </a:r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fr-FR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 grand éclectique et touche-à-tout : poésie, pièces de théâtre, romans, films, photographies, dessins, peintures, fresques, vitrages, poterie, design, mode (Coco Chanel), </a:t>
            </a:r>
            <a:r>
              <a:rPr lang="cs-CZ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bijoux</a:t>
            </a:r>
            <a:r>
              <a:rPr lang="cs-CZ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fr-FR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musique…</a:t>
            </a:r>
            <a:endParaRPr lang="fr-F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9B87018-10F3-4FE2-9DFC-FC6129057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475" y="120579"/>
            <a:ext cx="1860609" cy="2243976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6B5DA0F-1570-48EB-A1B6-A971E4853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6474" y="2439547"/>
            <a:ext cx="1860610" cy="2097414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9E0E992-3915-4154-B246-399F2725E7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5573" y="4640007"/>
            <a:ext cx="1602412" cy="2097414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005534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E800D5F-1EFB-424D-A55E-4949BE483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015" y="0"/>
            <a:ext cx="3283119" cy="394355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8E1E111-ED2D-4251-A424-A0C6F68412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3146" y="365084"/>
            <a:ext cx="2032041" cy="337318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F96B24F-6E71-449E-A6C7-949ED67091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976" y="4133793"/>
            <a:ext cx="2553195" cy="252418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28CF2CB-91F9-473D-BAB8-F8AF960B04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6308" y="4133793"/>
            <a:ext cx="4779384" cy="244797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1FB7EB6-EFFF-4255-931D-E0CEED306B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5198" y="467894"/>
            <a:ext cx="2584514" cy="2624481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1F81A3C5-78D9-488A-A79B-B40F653230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6210" y="3418601"/>
            <a:ext cx="3173775" cy="3182162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4267E4DE-18CA-4B29-96DE-373A7212BF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642" y="159803"/>
            <a:ext cx="2423226" cy="378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125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5CE5361-B1D8-4271-9B07-E70ADAF22EBB}"/>
              </a:ext>
            </a:extLst>
          </p:cNvPr>
          <p:cNvSpPr txBox="1"/>
          <p:nvPr/>
        </p:nvSpPr>
        <p:spPr>
          <a:xfrm>
            <a:off x="1446068" y="518733"/>
            <a:ext cx="7410451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dirty="0" err="1" smtClean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Orphée</a:t>
            </a:r>
            <a:endParaRPr lang="fr-FR" sz="2000" b="1" dirty="0" smtClean="0">
              <a:solidFill>
                <a:schemeClr val="tx2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000" dirty="0">
              <a:solidFill>
                <a:schemeClr val="tx2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Apollinaire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consacre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ses plus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beaux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recueils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Bestiaire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ou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Cortège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d’Orphée</a:t>
            </a:r>
            <a:r>
              <a:rPr lang="fr-FR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(1911)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R.-M. Rilke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publie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1922 ses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fameux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Sonnets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d’Orphée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1926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pièce de théâtre </a:t>
            </a:r>
            <a:r>
              <a:rPr lang="fr-FR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Orphée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version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modernisée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 mythe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Cocteau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dmirée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Rilke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qualifiée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plus grande tragédie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notre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temps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Virginia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Woolf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À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partir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date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figure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poète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thrace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quittera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vraiment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l’œuvre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Cocteau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présent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nombreux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dessins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figure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pommeau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l’épée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nouvel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académicien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version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cinématographique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1950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Testament </a:t>
            </a:r>
            <a:r>
              <a:rPr lang="cs-CZ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d’Orphée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1959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D4C2301-F82A-4393-B497-FBB30F889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4583" y="244383"/>
            <a:ext cx="2616334" cy="3587934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B6AC8E7F-613A-4DC0-AE2C-6880DDB306F1}"/>
              </a:ext>
            </a:extLst>
          </p:cNvPr>
          <p:cNvSpPr/>
          <p:nvPr/>
        </p:nvSpPr>
        <p:spPr>
          <a:xfrm>
            <a:off x="11699942" y="244383"/>
            <a:ext cx="180975" cy="2743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B24C4AD-DA2B-49B1-9232-84FB48F155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3048" y="3978232"/>
            <a:ext cx="2019404" cy="2635385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841166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5241BE7-DBBF-4E8F-A9C7-4A99BA8C1290}"/>
              </a:ext>
            </a:extLst>
          </p:cNvPr>
          <p:cNvSpPr txBox="1"/>
          <p:nvPr/>
        </p:nvSpPr>
        <p:spPr>
          <a:xfrm>
            <a:off x="2705100" y="397401"/>
            <a:ext cx="9239249" cy="606319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dirty="0" err="1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Identification</a:t>
            </a:r>
            <a:r>
              <a:rPr lang="cs-CZ" sz="2000" b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dirty="0" err="1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sz="2000" b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dirty="0" err="1" smtClean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Orphée</a:t>
            </a:r>
            <a:endParaRPr lang="fr-FR" sz="2000" dirty="0">
              <a:solidFill>
                <a:schemeClr val="tx2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Presqu</a:t>
            </a:r>
            <a:r>
              <a:rPr lang="fr-FR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’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pièce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après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qu’Orphée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 été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déchiqueté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les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bacchantes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se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noue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dialogue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entre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commissaire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chargé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d’enquêter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disparition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brutale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poète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l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Tête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d’Orphée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qui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parle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COMMISSAIRE - Vous </a:t>
            </a:r>
            <a:r>
              <a:rPr lang="cs-CZ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vous</a:t>
            </a: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appelez</a:t>
            </a: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… </a:t>
            </a:r>
            <a:b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TÊTE D’ORPHÉE – Jean. </a:t>
            </a:r>
            <a:b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COMMISSAIRE – Jean comment ? </a:t>
            </a:r>
            <a:b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TÊTE D’ORPHÉE – Jean </a:t>
            </a:r>
            <a:r>
              <a:rPr lang="cs-CZ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Cocteau</a:t>
            </a: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b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COMMISSAIRE – </a:t>
            </a:r>
            <a:r>
              <a:rPr lang="cs-CZ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Coc</a:t>
            </a: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… </a:t>
            </a:r>
            <a:b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TÊTE D’ORPHÉE - C.O.C.T.E.A.U. </a:t>
            </a:r>
            <a:r>
              <a:rPr lang="cs-CZ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Cocteau</a:t>
            </a: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b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COMMISSAIRE – </a:t>
            </a:r>
            <a:r>
              <a:rPr lang="cs-CZ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C’est</a:t>
            </a: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nom</a:t>
            </a: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coucher</a:t>
            </a: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dehors</a:t>
            </a: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fr-FR" i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endParaRPr lang="fr-FR" sz="2800" i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Film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 1950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: 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poète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incarné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Jean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Marais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présenté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relégué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l’oubli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jeunesse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préfère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nouveau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venu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monde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littéraire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Cégeste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(élément autobiographique)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Testament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d’Orphée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: 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fusion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entre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deux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poètes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absolue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Orphée = Cocteau entouré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 Picasso,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Édouard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Dermithe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Francine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Weisweiler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etc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C’est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propre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testament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qu’il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livre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6B409CD-213E-4FAC-8EBA-73B5172A7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1" y="711726"/>
            <a:ext cx="2273417" cy="3127806"/>
          </a:xfrm>
          <a:prstGeom prst="rect">
            <a:avLst/>
          </a:prstGeom>
          <a:ln w="28575">
            <a:solidFill>
              <a:schemeClr val="tx2">
                <a:lumMod val="50000"/>
              </a:schemeClr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1DD3CC5-A588-4577-A518-BAAB99BA3E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1" y="3990922"/>
            <a:ext cx="2273417" cy="2038455"/>
          </a:xfrm>
          <a:prstGeom prst="rect">
            <a:avLst/>
          </a:prstGeom>
          <a:ln w="28575">
            <a:solidFill>
              <a:schemeClr val="tx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76745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B2DA534-5F40-4459-AF73-A4982CF6A8DC}"/>
              </a:ext>
            </a:extLst>
          </p:cNvPr>
          <p:cNvSpPr txBox="1"/>
          <p:nvPr/>
        </p:nvSpPr>
        <p:spPr>
          <a:xfrm>
            <a:off x="371475" y="335845"/>
            <a:ext cx="8153400" cy="618630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Cocteau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ne s’intéresse pas à la lecture traditionnelle du mythe (l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’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amour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d’Orphée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Eurydice, qui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pousse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poète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descendre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chez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morts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arracher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bien-aimée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mains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dieux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infernaux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déplace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centre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gravité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 profit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l’autre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composante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voyage</a:t>
            </a:r>
            <a:r>
              <a:rPr lang="cs-CZ" sz="1800" b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chez</a:t>
            </a:r>
            <a:r>
              <a:rPr lang="cs-CZ" sz="1800" b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les</a:t>
            </a:r>
            <a:r>
              <a:rPr lang="fr-FR" sz="1800" b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morts</a:t>
            </a:r>
            <a:r>
              <a:rPr lang="fr-FR" sz="1800" b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(Cocteau est obséd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 par la mort qui lui a pris son père, Radiguet,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Jean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Roy et tant d’autres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traversée du miroir : </a:t>
            </a:r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 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Regardez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-vous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toute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votre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glace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vous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verrez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travailler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abeilles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ruche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verre</a:t>
            </a:r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»</a:t>
            </a:r>
          </a:p>
          <a:p>
            <a:pPr algn="just">
              <a:spcAft>
                <a:spcPts val="0"/>
              </a:spcAft>
            </a:pPr>
            <a:endParaRPr lang="fr-FR" i="1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poète = un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être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capable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au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prix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vertige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constant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donne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nausée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d’aller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venir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entre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mondes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celui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morts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celui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vivants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C’est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reproche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juge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Heurtebise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Vous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êtes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accusé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vouloir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sans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cesse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pénétrer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fraude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monde qui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n’est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vôtre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. »</a:t>
            </a:r>
          </a:p>
          <a:p>
            <a:pPr algn="just"/>
            <a:endParaRPr lang="fr-FR" sz="1800" i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Modernisations radicales du mythe : voitures, téléphones, appartements modernes, télégraphes, radios, gants de caoutchouc  x  Cocteau garde le côté sacré et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mystérieux.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83F6887-2DAD-457E-A6F0-842ED80E1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7866" y="335844"/>
            <a:ext cx="3166716" cy="2388305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4B151AC-904D-4277-9818-F906B87AC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8984" y="3009900"/>
            <a:ext cx="2264480" cy="3512254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2590337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CFFB3BC-A2E0-4EA9-94DE-171116CA9D4A}"/>
              </a:ext>
            </a:extLst>
          </p:cNvPr>
          <p:cNvSpPr txBox="1"/>
          <p:nvPr/>
        </p:nvSpPr>
        <p:spPr>
          <a:xfrm>
            <a:off x="1381125" y="729734"/>
            <a:ext cx="6953250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</a:rPr>
              <a:t>Quelques miroirs </a:t>
            </a:r>
            <a:r>
              <a:rPr lang="fr-FR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coctaliens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</a:rPr>
              <a:t> :</a:t>
            </a:r>
          </a:p>
          <a:p>
            <a:endParaRPr lang="fr-FR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Orphée guidé par le chauffeur/ange/Mercure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Heurtebise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(1950) :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https://www.youtube.com/watch?v=wxsvEgOTaxA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La Mort emmenant Eurydice :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https://www.youtube.com/watch?v=CSLXCksPmjo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Le Sang d’un poète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(1930) :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https://www.youtube.com/watch?v=pQ6zdH31WsI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La Belle et la Bête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(1946) :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https://scienceetbiencommun.pressbooks.pub/espacesreflexifs/chapter/1-4-interlude-1-je-suis-votre-miroir/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  <a:p>
            <a:endParaRPr lang="fr-FR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1CDADB6-29EC-4E7D-AF79-0495D3DB66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2265" y="952500"/>
            <a:ext cx="3231017" cy="5107996"/>
          </a:xfrm>
          <a:prstGeom prst="rect">
            <a:avLst/>
          </a:prstGeom>
          <a:ln w="38100">
            <a:solidFill>
              <a:schemeClr val="tx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04605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C1B25AB-818D-4730-BE17-B1880A8741C8}"/>
              </a:ext>
            </a:extLst>
          </p:cNvPr>
          <p:cNvSpPr txBox="1"/>
          <p:nvPr/>
        </p:nvSpPr>
        <p:spPr>
          <a:xfrm>
            <a:off x="428625" y="381685"/>
            <a:ext cx="9439275" cy="5940088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Jean </a:t>
            </a:r>
            <a:r>
              <a:rPr lang="cs-CZ" sz="20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Giraudoux</a:t>
            </a:r>
            <a:endParaRPr lang="fr-FR" sz="2000" b="1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(1882 – 1944)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</a:pPr>
            <a:endParaRPr lang="cs-CZ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Famille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modeste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autoritaire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mère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gâte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son enfant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1903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eçu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l’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E.N.S.,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s'oriente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études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germaniques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Situation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difficile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germaniste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lorsque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France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l’Allemagne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</a:t>
            </a:r>
            <a:r>
              <a:rPr lang="fr-FR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ront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guerre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x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échec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l’agrégation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Voyages et j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eunesse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perpétuelle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Giraudoux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vante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d’avoir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prolong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jeunesse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jusqu’au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seuil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quarantaine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; 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dandy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égotiste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Gide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complètement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apolitique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Plus tard, b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rillante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carrière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haut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fonctionnaire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renommée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grandissante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d'écrivain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1940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Giraudoux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retire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publique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 consacrer à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littérature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écrit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très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facilement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d’un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jet,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ratures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roman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trois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semaines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pendant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vacances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cs-CZ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A580B44-E0E7-4B0A-BC21-05A30DF2A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7900" y="162609"/>
            <a:ext cx="2187812" cy="265860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30105E7-A101-4EF5-B472-AF590F149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7900" y="2793703"/>
            <a:ext cx="2187812" cy="3735999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288342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98D166D-8428-45E9-9DBB-0385000A2F70}"/>
              </a:ext>
            </a:extLst>
          </p:cNvPr>
          <p:cNvSpPr txBox="1"/>
          <p:nvPr/>
        </p:nvSpPr>
        <p:spPr>
          <a:xfrm>
            <a:off x="1123951" y="669489"/>
            <a:ext cx="8362949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Paul </a:t>
            </a:r>
            <a:r>
              <a:rPr lang="cs-CZ" sz="20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Claudel</a:t>
            </a: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(1868-1955)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famille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bourgeoise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avec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3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enfants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Camille (1864), Louise (1866), Paul (1868)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tudes à Paris à Louis-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-Grand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puis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sciences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-po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droit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adolescent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symboliste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plutôt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taciturne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convaincu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monde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fort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triste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fort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ennuyeux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                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fait partie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cercle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étique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autour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Mallarmé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                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même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temps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caustique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tolérance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 a des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			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maisons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ça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2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			 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Deux grands bouleversements liés à l’année 1886 :</a:t>
            </a: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			 - Découverte de Rimbaud (« mystique à l’état sauvage »)</a:t>
            </a: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			 - Conversion à Notre-Dame =&gt;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catholicisme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triomphal, </a:t>
            </a:r>
          </a:p>
          <a:p>
            <a:pPr algn="just">
              <a:spcAft>
                <a:spcPts val="0"/>
              </a:spcAft>
            </a:pP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                   pompeux, à l’espagnole…</a:t>
            </a:r>
            <a:endParaRPr lang="fr-F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5EEF525-2C9C-4887-B7B9-1CC749BE3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3625" y="244398"/>
            <a:ext cx="1940048" cy="241610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38EB658-4E99-40C7-94E4-107E9EE9E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4369" y="2783978"/>
            <a:ext cx="1944676" cy="191452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55D02F8-BEE8-47CD-B2A2-BDFE36E66A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33639"/>
            <a:ext cx="2305168" cy="3124361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6C1F719-753E-40AD-A2EC-D77E733EE6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3625" y="4821983"/>
            <a:ext cx="1935420" cy="191002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506834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1724EF2-543F-4BE9-914D-01BD9CBDFC5D}"/>
              </a:ext>
            </a:extLst>
          </p:cNvPr>
          <p:cNvSpPr txBox="1"/>
          <p:nvPr/>
        </p:nvSpPr>
        <p:spPr>
          <a:xfrm>
            <a:off x="2952750" y="510659"/>
            <a:ext cx="824865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Grande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diversité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l’œuvre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: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Essais (certains antisémites)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Critiques littéraires (La Fontaine, Racine, Marivaux, Laclos, Nerval, Claudel, Proust, le théâtre et le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cinéma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Articles (chroniques sportives, féminisme, écologie)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Romans (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Siegfried et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Limousin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1922)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Nouvelles (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Provinciales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1909)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Pièces de théâtre (sous l’influence de Louis Jouvet)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théâtre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littéraire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fondé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langage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lequel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s’insurgeront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suite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représentants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théâtre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l’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bsurde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Giraudoux</a:t>
            </a:r>
            <a:r>
              <a:rPr lang="cs-CZ" sz="1800" dirty="0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sera non </a:t>
            </a:r>
            <a:r>
              <a:rPr lang="cs-CZ" sz="1800" dirty="0" err="1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seulement</a:t>
            </a:r>
            <a:r>
              <a:rPr lang="cs-CZ" sz="1800" dirty="0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auteur</a:t>
            </a:r>
            <a:r>
              <a:rPr lang="cs-CZ" sz="1800" dirty="0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smtClean="0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sz="1800" dirty="0" err="1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pièces</a:t>
            </a:r>
            <a:r>
              <a:rPr lang="cs-CZ" sz="1800" dirty="0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théâtre</a:t>
            </a:r>
            <a:r>
              <a:rPr lang="cs-CZ" sz="1800" dirty="0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sz="1800" dirty="0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aussi</a:t>
            </a:r>
            <a:r>
              <a:rPr lang="cs-CZ" sz="1800" dirty="0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metteur</a:t>
            </a:r>
            <a:r>
              <a:rPr lang="cs-CZ" sz="1800" dirty="0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sz="1800" dirty="0" err="1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scène</a:t>
            </a:r>
            <a:r>
              <a:rPr lang="cs-CZ" sz="1800" dirty="0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dirty="0" err="1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acteur</a:t>
            </a:r>
            <a:r>
              <a:rPr lang="cs-CZ" sz="1800" dirty="0">
                <a:solidFill>
                  <a:schemeClr val="tx2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800" dirty="0">
              <a:solidFill>
                <a:schemeClr val="tx2">
                  <a:lumMod val="7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solidFill>
                <a:schemeClr val="tx2">
                  <a:lumMod val="7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Claudel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seul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vouloir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faire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théâtre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époque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genre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 été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discrédité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boulevard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considéré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non-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sérieux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successeurs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Jean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Anouilh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Henry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Montherlant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...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aussi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Sartre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Camus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.)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BFC44B1-4F47-4F45-AD8C-950EBD3156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5"/>
          <a:stretch/>
        </p:blipFill>
        <p:spPr>
          <a:xfrm>
            <a:off x="387291" y="510659"/>
            <a:ext cx="1772232" cy="279082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48AD84F-D312-4C36-BDB3-4833ED874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291" y="3556515"/>
            <a:ext cx="1790341" cy="279082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823590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5BFE1F4-2DD3-4522-985C-8B5C01FBFE00}"/>
              </a:ext>
            </a:extLst>
          </p:cNvPr>
          <p:cNvSpPr txBox="1"/>
          <p:nvPr/>
        </p:nvSpPr>
        <p:spPr>
          <a:xfrm>
            <a:off x="1190625" y="189637"/>
            <a:ext cx="7915275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Tradition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 </a:t>
            </a:r>
            <a:r>
              <a:rPr lang="cs-CZ" sz="1800" b="1" dirty="0" err="1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beau</a:t>
            </a:r>
            <a:r>
              <a:rPr lang="cs-CZ" sz="1800" b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langage</a:t>
            </a:r>
            <a:r>
              <a:rPr lang="fr-FR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+ références littéraires  </a:t>
            </a: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ertains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critiques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demandent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elle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condamne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pas ses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œ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uvres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être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plutôt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lues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jouées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ils lui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reproche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certaine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pauvreté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dramatique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souvent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légèreté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caprice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préciosité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son propos.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général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Gaulle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grand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connaisseur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torqué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Je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reconnais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immédiatement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imbécile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trois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clichés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douce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France,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réalisme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Balzac... et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préciosité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Giraudoux</a:t>
            </a:r>
            <a:r>
              <a:rPr lang="cs-CZ" sz="1800" i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fr-FR" sz="1800" i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Exploration de </a:t>
            </a:r>
            <a:r>
              <a:rPr lang="cs-CZ" sz="1800" b="1" dirty="0" err="1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mythes</a:t>
            </a:r>
            <a:endParaRPr lang="fr-FR" b="1" dirty="0">
              <a:solidFill>
                <a:schemeClr val="tx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Antiques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Amphitryon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(1929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G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uerre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Troie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 n’aura pas lieu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(1935)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lectre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(1937)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Bibliques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Judith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(1931)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Sodome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Gomorrhe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(1934)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ermaniques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Ondine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(1939)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nombreux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anachronismes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Giraudoux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mélange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temps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homériques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l’actualité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Humour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paradoxe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parodie 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surtout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début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 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x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Giraudoux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passe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avant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rénovateur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la tragédie (grand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spécialiste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Racine).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13A671C-BBDD-4692-B705-7561F84C2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2809" y="189637"/>
            <a:ext cx="2604313" cy="293204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0484091-95C0-4925-B842-9F9F1D40C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2809" y="3427258"/>
            <a:ext cx="2606390" cy="312429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005556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E913A1DD-62ED-4B6F-B035-711C76E6AA1D}"/>
              </a:ext>
            </a:extLst>
          </p:cNvPr>
          <p:cNvSpPr txBox="1"/>
          <p:nvPr/>
        </p:nvSpPr>
        <p:spPr>
          <a:xfrm>
            <a:off x="390525" y="2733794"/>
            <a:ext cx="11420475" cy="38472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Volonté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délivrer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public de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hantise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tragique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(qui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n’existe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rait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mesure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où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y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croirions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Pas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fatalité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historique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géographique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ni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raciale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D’abord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cs-CZ" sz="1800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humanisme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souriant</a:t>
            </a:r>
            <a:r>
              <a:rPr lang="fr-FR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»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(influence de Montaigne)  x 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puis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avec l’arrivée d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l'hitlérisme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(1933),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montée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l’angoisse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Conviction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bonheur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humain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n’est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qu’une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sorte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d’interlude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entre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deux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malheurs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paix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n’est qu’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courte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trève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entre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deux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guerres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Apologie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couple</a:t>
            </a:r>
            <a:r>
              <a:rPr lang="fr-FR" sz="1800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Pour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Giraudoux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bonheur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=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couple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uni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Sodome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Gomorrhe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couple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s’aime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pourrait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sauver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monde. (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Finalement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on ne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trouvé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monde 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sombré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.)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i="1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</a:t>
            </a:r>
            <a:r>
              <a:rPr lang="cs-CZ" sz="1800" i="1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Guerre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Troie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si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Pâris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Hélène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formaient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vrai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couple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guerre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ne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serait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complètement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absurde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F562882-B924-4DA3-8904-185BF68D6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078" y="168211"/>
            <a:ext cx="4750044" cy="244487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FAD572A-0F2F-4482-90C3-28B99A4A4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3610" y="168212"/>
            <a:ext cx="3781915" cy="244487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953531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57B1B7A-FB1E-4330-AB38-BCF377A29C2D}"/>
              </a:ext>
            </a:extLst>
          </p:cNvPr>
          <p:cNvSpPr txBox="1"/>
          <p:nvPr/>
        </p:nvSpPr>
        <p:spPr>
          <a:xfrm>
            <a:off x="1195387" y="295343"/>
            <a:ext cx="6853238" cy="6150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spcAft>
                <a:spcPts val="0"/>
              </a:spcAft>
            </a:pPr>
            <a:endParaRPr lang="fr-FR" sz="2000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2">
              <a:spcAft>
                <a:spcPts val="0"/>
              </a:spcAft>
            </a:pPr>
            <a:r>
              <a:rPr lang="cs-CZ" sz="20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sz="2000" b="1" i="1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guerre</a:t>
            </a:r>
            <a:r>
              <a:rPr lang="cs-CZ" sz="20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2000" b="1" i="1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Troie</a:t>
            </a:r>
            <a:r>
              <a:rPr lang="cs-CZ" sz="20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i="1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n'aura</a:t>
            </a:r>
            <a:r>
              <a:rPr lang="cs-CZ" sz="20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sz="2000" b="1" i="1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lieu</a:t>
            </a: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(1935)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Bef>
                <a:spcPts val="1400"/>
              </a:spcBef>
              <a:spcAft>
                <a:spcPts val="0"/>
              </a:spcAft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prétexte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guerre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=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l’enlèvement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d’Hélène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épouse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roi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grec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Ménélas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par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prince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troyen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Pâris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fils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roi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Priam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Ulysse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envoyé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ambassade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ne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peut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obtenir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réparation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l’outrage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Grecs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coalisés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s’embarquent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Troie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qu’ils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prendront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incendieront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après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dix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siège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pi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èce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de Giraudoux = une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immense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ANALEPSE</a:t>
            </a:r>
            <a:r>
              <a:rPr lang="cs-CZ" sz="1800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l’auteur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«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cède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parole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au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poète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grec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» (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Homère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 au moment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rideau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tombe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déclaration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guerre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’action se passe quelques heures avant le début de la guerre.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choix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sujet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inspiré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l’actualité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: en 1935,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deux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après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l’arrivée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Hitler au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pouvoir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econde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G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uerre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mondiale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 profile à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l’horizon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malgré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efforts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ceux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luttent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qu’elle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«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n’ait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lieu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».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FB7615F-17CB-46F1-8330-D79314C9A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5443" y="765486"/>
            <a:ext cx="3384206" cy="558491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87819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6C5FB3E-4E68-436F-821A-4D6534970995}"/>
              </a:ext>
            </a:extLst>
          </p:cNvPr>
          <p:cNvSpPr txBox="1"/>
          <p:nvPr/>
        </p:nvSpPr>
        <p:spPr>
          <a:xfrm>
            <a:off x="3857625" y="375404"/>
            <a:ext cx="8172450" cy="627864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dirty="0" err="1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Comédie</a:t>
            </a:r>
            <a:r>
              <a:rPr lang="cs-CZ" sz="2000" b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dirty="0" err="1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dramatique</a:t>
            </a:r>
            <a:endParaRPr lang="fr-FR" sz="2000" b="1" dirty="0">
              <a:solidFill>
                <a:schemeClr val="tx2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suspense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ironique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créé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par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titre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infirmant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légende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pièce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consiste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en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course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d’obstacles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dont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triomphe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Hector pour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achopper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finalement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plus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imprévu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et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plus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dérisoire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tous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: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meurtre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Démokos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perpétré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propre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main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(«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guerre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Troie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n'aura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pas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lieu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»,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dit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Andromaque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quand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</a:t>
            </a:r>
            <a:endParaRPr lang="fr-FR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r</a:t>
            </a:r>
            <a:r>
              <a:rPr lang="cs-CZ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ideau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s'ouvre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la cour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du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palais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Priam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fr-FR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x  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«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guerre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</a:t>
            </a:r>
            <a:endParaRPr lang="fr-FR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Troie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aura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lieu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»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conclut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Hector,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navré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nombreux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personnages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comiques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ou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grotesques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: les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juristes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qui,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sous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menace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retournent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immédiatement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leur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veste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en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interprètent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l’arrivée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Grecs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non plus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comme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«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insulte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»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mais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comme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«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hommage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»; les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vieillards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édentés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qui font la cour à Hélène…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000" b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Tragédie </a:t>
            </a:r>
            <a:r>
              <a:rPr lang="cs-CZ" sz="2000" b="1" dirty="0" err="1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bourgeoise</a:t>
            </a:r>
            <a:endParaRPr lang="fr-FR" sz="2000" b="1" dirty="0">
              <a:solidFill>
                <a:schemeClr val="tx2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000" b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mort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est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omniprésente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celle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combattants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dernière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guerre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celle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Démokos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celle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d’Hector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qu’Hélène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voit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par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avance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dans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ses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visions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etc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fatalité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: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prophétesse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Cassandre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Hélène,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Ulysse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…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tous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savent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guerre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est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inéluctable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58D2A6B-793C-4BA1-9D36-39066F1D43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30"/>
          <a:stretch/>
        </p:blipFill>
        <p:spPr>
          <a:xfrm>
            <a:off x="95250" y="137279"/>
            <a:ext cx="3619500" cy="214006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1534A7A-B39B-44A6-9E14-462778AFD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" y="2332850"/>
            <a:ext cx="3619500" cy="219229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233B8F9-BE5B-4A9A-8739-39A16D2BEE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44" r="2369"/>
          <a:stretch/>
        </p:blipFill>
        <p:spPr>
          <a:xfrm>
            <a:off x="95250" y="4580660"/>
            <a:ext cx="3629738" cy="219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44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BF51FCF-4C14-4F36-BE35-CD696D98A37C}"/>
              </a:ext>
            </a:extLst>
          </p:cNvPr>
          <p:cNvSpPr txBox="1"/>
          <p:nvPr/>
        </p:nvSpPr>
        <p:spPr>
          <a:xfrm>
            <a:off x="1257299" y="271999"/>
            <a:ext cx="962977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Nombreuses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allusions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période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contemporaine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les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anachronismes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destinés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pourvoir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pièce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d’une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valeur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atemporelle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Les «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deux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chefs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peuples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en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conflit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» qui « se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rencontrent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seuls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dans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quelque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innocent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village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terrasse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au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bord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d’un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lac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» font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penser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à la </a:t>
            </a:r>
            <a:r>
              <a:rPr lang="cs-CZ" b="1" dirty="0" err="1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conférence</a:t>
            </a:r>
            <a:r>
              <a:rPr lang="cs-CZ" b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Locarno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(1925).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sont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Romains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qui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fermaient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portes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du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Temple de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Guerre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en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temps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paix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Cette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coutume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n’a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pas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sens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dans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contexte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grec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est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parfaitement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anachronique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.)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 terme «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anciens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combattants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»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évoque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conflit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 1914-1918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bien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davantage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qu’une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guerre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l’Antiquité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Troiens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et les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Grecs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font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penser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aux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Allemands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et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aux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Français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1653682-9F10-4BBA-96D2-E0F3FDFCF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026" y="3854377"/>
            <a:ext cx="3835597" cy="284494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CB2BEDB-D8E9-468A-90AA-B1A7B4EE7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413" y="3854377"/>
            <a:ext cx="4402586" cy="284494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11064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A234A3D-0FE2-470F-9440-ADD96FB547DB}"/>
              </a:ext>
            </a:extLst>
          </p:cNvPr>
          <p:cNvSpPr txBox="1"/>
          <p:nvPr/>
        </p:nvSpPr>
        <p:spPr>
          <a:xfrm>
            <a:off x="549427" y="335846"/>
            <a:ext cx="11071074" cy="4278094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Détail</a:t>
            </a:r>
            <a:r>
              <a:rPr lang="cs-CZ" sz="20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suggestif</a:t>
            </a:r>
            <a:r>
              <a:rPr lang="cs-CZ" sz="20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: la </a:t>
            </a:r>
            <a:r>
              <a:rPr lang="cs-CZ" sz="20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guerre</a:t>
            </a:r>
            <a:r>
              <a:rPr lang="cs-CZ" sz="20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n’a</a:t>
            </a:r>
            <a:r>
              <a:rPr lang="cs-CZ" sz="20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20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aucune </a:t>
            </a:r>
            <a:r>
              <a:rPr lang="cs-CZ" sz="20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raison</a:t>
            </a:r>
            <a:r>
              <a:rPr lang="cs-CZ" sz="20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d’être</a:t>
            </a:r>
            <a:endParaRPr lang="fr-FR" sz="20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Hélène et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Pâris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ne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s’aiment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pas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vraiment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Donc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u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 </a:t>
            </a:r>
            <a:r>
              <a:rPr lang="cs-CZ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faux </a:t>
            </a:r>
            <a:r>
              <a:rPr lang="cs-CZ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couple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Pâris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et Hélène)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détruit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bonheur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d’un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vrai</a:t>
            </a:r>
            <a:r>
              <a:rPr lang="cs-CZ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couple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Andromaque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et Hector qui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attendent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enfant).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Démokos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 été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tué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par Hector, et non pas par les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Grecs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Le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prétexte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à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guerre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n’a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donc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pas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fondement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véritable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deux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peuples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sont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fatigués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guerres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précédentes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Aucun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d’entre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eux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n’a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motivation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d’en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commencer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nouvelle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sujet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homérique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n'est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qu'un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prétexte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commenter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l'inquiétante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montée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périls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européens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Thème : le cynisme des politiciens et la différence entre l'histoire telle que les dirigeants </a:t>
            </a:r>
            <a:r>
              <a:rPr lang="fr-FR" sz="180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 </a:t>
            </a:r>
            <a:r>
              <a:rPr lang="fr-FR" sz="180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présentent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 peuple et telle qu'elle se passe réellement.</a:t>
            </a: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C42A882-8A6C-4F89-B7E8-23107ADC6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400" y="4612717"/>
            <a:ext cx="2705100" cy="2019903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82CB5C0-61C9-43AD-B554-6C0C8C88C1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74"/>
          <a:stretch/>
        </p:blipFill>
        <p:spPr>
          <a:xfrm>
            <a:off x="5419653" y="4612717"/>
            <a:ext cx="3361071" cy="2019903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1DC4AD6-0635-4D2F-82D0-2CB408F4E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426" y="4612717"/>
            <a:ext cx="4735551" cy="2019903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8398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6AD6CBF-3A62-4283-A5C1-1501EAAA65A6}"/>
              </a:ext>
            </a:extLst>
          </p:cNvPr>
          <p:cNvSpPr txBox="1"/>
          <p:nvPr/>
        </p:nvSpPr>
        <p:spPr>
          <a:xfrm>
            <a:off x="1209676" y="512798"/>
            <a:ext cx="763905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arrière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politique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Lamartine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Chateaubriand,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Giraudoux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Saint-John </a:t>
            </a:r>
            <a:r>
              <a:rPr lang="cs-CZ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Perse</a:t>
            </a:r>
            <a:r>
              <a:rPr lang="fr-FR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États-Unis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vice-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consul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New York (1893),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consulat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Boston (1894), Washington (1927)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Orient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hanghai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(1895),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Tokyo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(1921)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Europe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entrale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Prague (1909-1911),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Francfort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-Mein,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Hambourg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Copenhague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(1919),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Bruxelles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(1933)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Amérique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Latine</a:t>
            </a:r>
            <a:r>
              <a:rPr lang="fr-FR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Rio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Janeiro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(1917)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B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esoin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incessant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mouvement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voyages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travers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monde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entier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pélerinages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promenades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tôt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devient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fr-FR" sz="18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élèbre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ami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littéraires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parisiens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Gide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Jammes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Valéry).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Héritier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grandiose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Mallarmé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Wagner, Nietzsche,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sommes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théologiques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scolastique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...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  <a:tabLst>
                <a:tab pos="457200" algn="l"/>
              </a:tabLs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1946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élu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l'Académie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française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succède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Paul Valéry.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  <a:tabLst>
                <a:tab pos="457200" algn="l"/>
              </a:tabLs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  <a:tabLst>
                <a:tab pos="457200" algn="l"/>
              </a:tabLs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suite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vit au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château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Brangues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vieux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patriarche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clan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(19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petits-enfants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F43B972-27E3-48E7-AD3F-D327060259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7"/>
          <a:stretch/>
        </p:blipFill>
        <p:spPr>
          <a:xfrm>
            <a:off x="9066877" y="131798"/>
            <a:ext cx="3125124" cy="1744627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5EFB30B-EE9A-445A-972B-3517F19C9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6876" y="2003653"/>
            <a:ext cx="3125124" cy="220381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E414207-0724-477F-847E-AD41971E1B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" b="2774"/>
          <a:stretch/>
        </p:blipFill>
        <p:spPr>
          <a:xfrm>
            <a:off x="9066876" y="4334696"/>
            <a:ext cx="3125124" cy="239150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95358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4B21B26-FD63-411F-BE01-3BFE866EE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04" y="78140"/>
            <a:ext cx="1981302" cy="321961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CB424ED-440A-4AB9-9401-0C893432D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47" y="3795850"/>
            <a:ext cx="1981301" cy="254123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2D5D7C5-D5D1-45A7-8EAE-F9309AD75D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275"/>
          <a:stretch/>
        </p:blipFill>
        <p:spPr>
          <a:xfrm>
            <a:off x="10230367" y="237384"/>
            <a:ext cx="1774872" cy="2381372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5658FC95-398D-4046-AE98-72B1EE5CBA85}"/>
              </a:ext>
            </a:extLst>
          </p:cNvPr>
          <p:cNvSpPr txBox="1"/>
          <p:nvPr/>
        </p:nvSpPr>
        <p:spPr>
          <a:xfrm>
            <a:off x="234904" y="3315150"/>
            <a:ext cx="2456826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Zdeňka Braunerová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3F5AC85F-0FAA-4101-90B6-B5AFCAB54275}"/>
              </a:ext>
            </a:extLst>
          </p:cNvPr>
          <p:cNvSpPr txBox="1"/>
          <p:nvPr/>
        </p:nvSpPr>
        <p:spPr>
          <a:xfrm>
            <a:off x="259947" y="6337113"/>
            <a:ext cx="1653017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Miloš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Marten</a:t>
            </a:r>
            <a:endParaRPr lang="cs-CZ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88F5C86-9AAE-4EF2-A3F6-D1491BAAA941}"/>
              </a:ext>
            </a:extLst>
          </p:cNvPr>
          <p:cNvSpPr txBox="1"/>
          <p:nvPr/>
        </p:nvSpPr>
        <p:spPr>
          <a:xfrm>
            <a:off x="10230367" y="2618756"/>
            <a:ext cx="1098378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Jan Čep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F4C9388-D34E-4FA0-B375-A345488F45D5}"/>
              </a:ext>
            </a:extLst>
          </p:cNvPr>
          <p:cNvSpPr txBox="1"/>
          <p:nvPr/>
        </p:nvSpPr>
        <p:spPr>
          <a:xfrm>
            <a:off x="2903461" y="237384"/>
            <a:ext cx="7115175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Cl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cs-CZ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udel</a:t>
            </a: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</a:rPr>
              <a:t>à Prague</a:t>
            </a:r>
          </a:p>
          <a:p>
            <a:endParaRPr lang="fr-FR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Images saintes de Bohême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(1911) :  invocations de saint Venceslas, de sa grand-mère la princesse </a:t>
            </a:r>
            <a:r>
              <a:rPr lang="fr-FR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Ludmila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 saint Jean </a:t>
            </a:r>
            <a:r>
              <a:rPr lang="fr-FR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Népomucène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etc.</a:t>
            </a:r>
          </a:p>
          <a:p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L'Enfant Jésus de Prague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(1927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traduction tchèque de Jan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fr-FR" sz="1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ep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fr-FR" i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'Otage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1911 :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tragédie en trois actes)</a:t>
            </a:r>
          </a:p>
          <a:p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L'Annonce faite à Marie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(pièce jouée en 1912)</a:t>
            </a:r>
          </a:p>
          <a:p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Prague apparaît également dans la poésie </a:t>
            </a:r>
            <a:r>
              <a:rPr lang="fr-FR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claudelienne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: elle est mentionnée dans « La Messe là-bas » (poème écrit au Brésil pendant la guerre) et l'une des scènes du </a:t>
            </a:r>
            <a:r>
              <a:rPr lang="fr-FR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Soulier de satin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 passe dans l'église saint Nicolas.</a:t>
            </a: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Mépris de la tradition hussite  x  admiration pour le baroque tchèque.</a:t>
            </a:r>
            <a:endParaRPr lang="cs-CZ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1938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« 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Lettre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Claudel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la part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d'un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catholique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tchèque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»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(Jan Čep)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416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4C3E495-13AE-4527-ADCD-09E89076A0E2}"/>
              </a:ext>
            </a:extLst>
          </p:cNvPr>
          <p:cNvSpPr txBox="1"/>
          <p:nvPr/>
        </p:nvSpPr>
        <p:spPr>
          <a:xfrm>
            <a:off x="1076324" y="86916"/>
            <a:ext cx="10239375" cy="6771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1904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2000" b="1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Art </a:t>
            </a:r>
            <a:r>
              <a:rPr lang="cs-CZ" sz="20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poétique</a:t>
            </a:r>
            <a:r>
              <a:rPr lang="cs-CZ" sz="2000" dirty="0">
                <a:solidFill>
                  <a:schemeClr val="accent1">
                    <a:lumMod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000" dirty="0">
              <a:solidFill>
                <a:schemeClr val="accent1">
                  <a:lumMod val="7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cs-CZ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Volonté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d'envisager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l'univers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œuvre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poème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1800" dirty="0" smtClean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composé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(ou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commedia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dell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), et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développer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conception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sorte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cosmologie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poétique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Connaissance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= </a:t>
            </a:r>
            <a:r>
              <a:rPr lang="cs-CZ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co-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naissance</a:t>
            </a:r>
            <a:r>
              <a:rPr lang="cs-CZ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jeu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fausse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étymologie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inspiré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r>
              <a:rPr lang="cs-CZ" sz="18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Bossuet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naissons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seuls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Naître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c’est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co-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naître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</a:p>
          <a:p>
            <a:pPr algn="just">
              <a:spcAft>
                <a:spcPts val="0"/>
              </a:spcAft>
            </a:pPr>
            <a:endParaRPr lang="fr-FR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Catholicisme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catholicus</a:t>
            </a:r>
            <a:r>
              <a:rPr lang="fr-FR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=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universel</a:t>
            </a:r>
            <a:r>
              <a:rPr lang="fr-FR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(la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co-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naissance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exige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1800" dirty="0" smtClean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cs-CZ" sz="1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l’intimité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cohabitation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différentes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formes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; image de l’arbre </a:t>
            </a:r>
            <a:endParaRPr lang="fr-FR" sz="1800" dirty="0" smtClean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reliant le ciel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terre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nsuffisance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toute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théorie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étroitement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intellectualiste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connaissance</a:t>
            </a:r>
            <a:r>
              <a:rPr lang="fr-FR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connaissance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comparable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naissance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vital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essentiel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qui ne met pas en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uniquement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l'intellect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l'être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vivant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entier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corps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âme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Principe de </a:t>
            </a:r>
            <a:r>
              <a:rPr lang="cs-CZ" sz="1800" b="1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l’activité</a:t>
            </a:r>
            <a:r>
              <a:rPr lang="fr-FR" sz="18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L’homme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n’est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spectateur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assistant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participant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créateur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découvreur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conquérant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Caractère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impulsif</a:t>
            </a:r>
            <a:r>
              <a:rPr lang="fr-FR" sz="18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même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parole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se met à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conquête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monde.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Jean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d’Ormesson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Claudel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qu’il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cathédrale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anachronique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siècle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Gide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de Valéry et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Malraux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;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insupportable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magnifique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violent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120" y="0"/>
            <a:ext cx="2064880" cy="338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669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1BE83C6-DC2B-4D2B-9ED8-48CBAD3B4D01}"/>
              </a:ext>
            </a:extLst>
          </p:cNvPr>
          <p:cNvSpPr txBox="1"/>
          <p:nvPr/>
        </p:nvSpPr>
        <p:spPr>
          <a:xfrm>
            <a:off x="1352550" y="1028343"/>
            <a:ext cx="609600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Poète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(10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recueils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influence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Mallarmé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mais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aussi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odes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grecques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inspiration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japonaise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(haiku)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Cent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phrases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éventails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(1927 au Japon, 1942 en France)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endParaRPr lang="fr-FR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+mj-lt"/>
              <a:buAutoNum type="arabicParenR"/>
              <a:tabLst>
                <a:tab pos="457200" algn="l"/>
              </a:tabLst>
            </a:pPr>
            <a:r>
              <a:rPr lang="cs-CZ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Auteur</a:t>
            </a:r>
            <a:r>
              <a:rPr lang="cs-CZ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pièces</a:t>
            </a:r>
            <a:r>
              <a:rPr lang="cs-CZ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théâtre</a:t>
            </a:r>
            <a:r>
              <a:rPr lang="fr-FR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L'Otage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(1911)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;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L'Annonce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faite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Marie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(1912)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</a:p>
          <a:p>
            <a:pPr marL="342900" indent="-342900">
              <a:buFont typeface="+mj-lt"/>
              <a:buAutoNum type="arabicParenR"/>
              <a:tabLst>
                <a:tab pos="457200" algn="l"/>
              </a:tabLs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cs-CZ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Essayiste</a:t>
            </a:r>
            <a:r>
              <a:rPr lang="cs-CZ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française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art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français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art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oriental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commentaires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bibliques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cs-CZ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Correspondant</a:t>
            </a:r>
            <a:r>
              <a:rPr lang="cs-CZ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(André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Gide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André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Suarès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Francis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Jammes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Jacques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Rivière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Darius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Milhaud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Jean-Louis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Barrault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...)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cs-CZ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Mémorialiste</a:t>
            </a:r>
            <a:r>
              <a:rPr lang="cs-CZ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tient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Journal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 1904 à 1955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2098172-A12F-4E48-820E-C3E130685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2425" y="138788"/>
            <a:ext cx="4067289" cy="372545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F3721C3-E853-4C15-A93F-F13AA793A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2424" y="3979385"/>
            <a:ext cx="4067289" cy="130068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44EF781-A5B2-433C-9192-F36C8F2FC9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2423" y="5427753"/>
            <a:ext cx="4067290" cy="1291459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314522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08AC11C-27C0-484F-9940-B1B785D2A521}"/>
              </a:ext>
            </a:extLst>
          </p:cNvPr>
          <p:cNvSpPr txBox="1"/>
          <p:nvPr/>
        </p:nvSpPr>
        <p:spPr>
          <a:xfrm>
            <a:off x="1319212" y="597455"/>
            <a:ext cx="9553575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000" b="1" i="1" dirty="0" smtClean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sz="2000" b="1" i="1" dirty="0" smtClean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SOULIER </a:t>
            </a:r>
            <a:r>
              <a:rPr lang="cs-CZ" sz="2000" b="1" i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 SATIN</a:t>
            </a:r>
            <a:r>
              <a:rPr lang="cs-CZ" sz="2000" i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ou Le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pire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n’est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toujours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sûr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(1929)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Drame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prose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divisé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quatre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journées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six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cents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pages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texte, y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compris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nombreuses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indications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scéniques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Pièce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rarement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jouée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raison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durée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effets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nécessite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mise en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scène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Une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version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réduite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 été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créée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1943 à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Comédie-Française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(mise en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scène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Jean-Louis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Barrault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musique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d’Arthur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Honegger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version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intégrale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entre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neuf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onze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heures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donnée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Antoine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Vitez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au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cours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nuits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triomphales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Festival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d’Avignon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1987). 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Chez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jouée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1993 au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Théâtre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national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sorte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résumé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l’œuvre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enti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Claudel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qui y 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voyait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son «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testament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sentimental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dramatique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».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drame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«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catholique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»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universel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somme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théologique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pièce</a:t>
            </a:r>
            <a:r>
              <a:rPr lang="cs-CZ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totale</a:t>
            </a:r>
            <a:r>
              <a:rPr lang="cs-CZ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cosmique</a:t>
            </a:r>
            <a:r>
              <a:rPr lang="cs-CZ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drame</a:t>
            </a:r>
            <a:r>
              <a:rPr lang="cs-CZ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encyclopédique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BA01CA2-C67B-414E-A509-5911F7557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3976" y="3819525"/>
            <a:ext cx="1697936" cy="2835442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723548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A810B3C-E268-425F-8D3F-9BCF3F945D59}"/>
              </a:ext>
            </a:extLst>
          </p:cNvPr>
          <p:cNvSpPr txBox="1"/>
          <p:nvPr/>
        </p:nvSpPr>
        <p:spPr>
          <a:xfrm>
            <a:off x="1062037" y="328643"/>
            <a:ext cx="10067925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b="1" dirty="0" err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cs-CZ" sz="1800" b="1" dirty="0" err="1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tendue</a:t>
            </a:r>
            <a:r>
              <a:rPr lang="cs-CZ" sz="1800" b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dirty="0" err="1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spatiale</a:t>
            </a:r>
            <a:r>
              <a:rPr lang="fr-FR" sz="1800" b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l’ensemble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monde (de l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’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Europe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au Nouveau Monde, en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passant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l’Afrique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l’Asie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partout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Rome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affronte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l’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érésie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ou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aganisme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b="1" dirty="0" err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cs-CZ" sz="1800" b="1" dirty="0" err="1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tendue</a:t>
            </a:r>
            <a:r>
              <a:rPr lang="cs-CZ" sz="1800" b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dirty="0" err="1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chronologique</a:t>
            </a:r>
            <a:r>
              <a:rPr lang="fr-FR" sz="1800" b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siècle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environ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–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 1522 (moment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Cortez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 été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nommé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gouverneur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Nouvelle-Espagne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Charles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Quint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 à 1620 (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bataille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Montagne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Blanche)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comprimé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4 </a:t>
            </a:r>
            <a:r>
              <a:rPr lang="cs-CZ" sz="18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jours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Claudel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« 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sujet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Soulier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satin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c'est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somme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celui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légende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chinoise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les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deux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amants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stellaires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chaque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année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après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longues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pérégrinations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arrivent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s'affronter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sans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jamais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pouvoir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rejoindre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d'un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côté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l'autre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Voie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lactée</a:t>
            </a:r>
            <a:r>
              <a:rPr lang="fr-FR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». 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dona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Prouhèze</a:t>
            </a:r>
            <a:endParaRPr lang="fr-FR" sz="18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Rodrigue</a:t>
            </a:r>
            <a:endParaRPr lang="fr-FR" sz="1800" b="1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Amour total, adultère mais pas  physique.</a:t>
            </a: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Sujet de la pièce : quête du Salut</a:t>
            </a: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Dieu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utilise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femme et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désir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pour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guider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l’homme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voies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82F0E00-B604-4986-BFF4-67919B5BD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806" y="3638550"/>
            <a:ext cx="1774672" cy="3098892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FE67DA1-047A-4DB6-837D-3EB2E9B30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9703" y="4117344"/>
            <a:ext cx="3308479" cy="2141304"/>
          </a:xfrm>
          <a:prstGeom prst="rect">
            <a:avLst/>
          </a:prstGeom>
          <a:ln w="1905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518877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89EEE5B-D226-4363-A65A-B23F036BA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67" y="152311"/>
            <a:ext cx="3755825" cy="251468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921599F-07E7-4B6E-9F68-D261DA386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67" y="2847975"/>
            <a:ext cx="3755824" cy="243186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EDEAF25B-5544-456D-9F0B-D04685260224}"/>
              </a:ext>
            </a:extLst>
          </p:cNvPr>
          <p:cNvSpPr txBox="1"/>
          <p:nvPr/>
        </p:nvSpPr>
        <p:spPr>
          <a:xfrm>
            <a:off x="4267200" y="246787"/>
            <a:ext cx="6915150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sentimental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popée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historique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oésie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éléments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naturels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l’eau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souffle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feu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ciel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 + grande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pulsion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primordiale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rythmant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pièce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forme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dramatique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qui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renvoie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messe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Mises en abîme,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grande richesse de registres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tude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Václav Černý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sz="1800" b="1" dirty="0">
                <a:solidFill>
                  <a:schemeClr val="tx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BAROKISMUS CLAUDELOVA SATÉNOVÉHO STŘEVÍČKU</a:t>
            </a:r>
            <a:r>
              <a:rPr lang="fr-FR" b="1" dirty="0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Až do předsíně nebes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tabLst>
                <a:tab pos="457200" algn="l"/>
              </a:tabLs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baroque est un </a:t>
            </a:r>
            <a:r>
              <a:rPr lang="fr-FR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principe dionysiaque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ravissement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extatique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style des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 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qui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cs-CZ" sz="1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envolent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»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exaltation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mouvement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457200" algn="l"/>
              </a:tabLs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457200" algn="l"/>
              </a:tabLs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L’h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éroïsme :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homme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baroque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défie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l’univers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aucun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obstacle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n’est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assez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grand pour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tabLst>
                <a:tab pos="457200" algn="l"/>
              </a:tabLst>
            </a:pPr>
            <a:endParaRPr lang="cs-CZ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457200" algn="l"/>
              </a:tabLst>
            </a:pPr>
            <a:r>
              <a:rPr lang="cs-CZ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esthétique</a:t>
            </a:r>
            <a:r>
              <a:rPr lang="cs-CZ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b="1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l’illumination</a:t>
            </a:r>
            <a:r>
              <a:rPr lang="fr-FR" sz="18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poète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voyant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(Rimbaud,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Claudel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élu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possédé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...</a:t>
            </a:r>
          </a:p>
          <a:p>
            <a:pPr algn="just">
              <a:tabLst>
                <a:tab pos="457200" algn="l"/>
              </a:tabLst>
            </a:pP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Influence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théâtre jésuite : </a:t>
            </a:r>
            <a:r>
              <a:rPr lang="fr-FR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Theatrum</a:t>
            </a:r>
            <a:r>
              <a:rPr lang="fr-FR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mundi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travail sur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l’illusion…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06B0DD5-3D52-4A9A-B216-66D8C8C2BA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043" y="5403872"/>
            <a:ext cx="1397072" cy="130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0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TM16401375[[fn=Madison]]</Template>
  <TotalTime>736</TotalTime>
  <Words>1148</Words>
  <Application>Microsoft Office PowerPoint</Application>
  <PresentationFormat>Širokoúhlá obrazovka</PresentationFormat>
  <Paragraphs>280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5" baseType="lpstr">
      <vt:lpstr>Arial</vt:lpstr>
      <vt:lpstr>Courier New</vt:lpstr>
      <vt:lpstr>MS Shell Dlg 2</vt:lpstr>
      <vt:lpstr>Perpetua</vt:lpstr>
      <vt:lpstr>Times New Roman</vt:lpstr>
      <vt:lpstr>Verdana</vt:lpstr>
      <vt:lpstr>Wingdings</vt:lpstr>
      <vt:lpstr>Wingdings 3</vt:lpstr>
      <vt:lpstr>Madison</vt:lpstr>
      <vt:lpstr>THÉÂTRE (première moitié du XXe siècle)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THÉÂTRE (première moitié du XXe siècle) CLAUDEL, COCTEAU, GIRAUDOUX </dc:title>
  <dc:creator>Eva Voldřichová Beránková</dc:creator>
  <cp:lastModifiedBy>Eva Voldřichová Beránková</cp:lastModifiedBy>
  <cp:revision>171</cp:revision>
  <dcterms:created xsi:type="dcterms:W3CDTF">2020-12-09T09:58:28Z</dcterms:created>
  <dcterms:modified xsi:type="dcterms:W3CDTF">2020-12-10T09:49:03Z</dcterms:modified>
</cp:coreProperties>
</file>