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/>
    <p:restoredTop sz="94686"/>
  </p:normalViewPr>
  <p:slideViewPr>
    <p:cSldViewPr snapToGrid="0">
      <p:cViewPr varScale="1">
        <p:scale>
          <a:sx n="88" d="100"/>
          <a:sy n="88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B58F-53FB-6A4D-B6C4-5236083DE187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E8F2-9FEA-C14F-8C9C-D02E9E830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9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Holman, s. 109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E8F2-9FEA-C14F-8C9C-D02E9E830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29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Holman s. 111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E8F2-9FEA-C14F-8C9C-D02E9E830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117106-7504-637A-6D4F-8ACA2D970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15304A-B777-DA3D-3E23-8711C97C9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99CE72-D418-F1C7-6735-456C152A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66BEEC-1D5E-613F-531A-2D19E606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C7B2CC-88F0-3334-48BA-05DD68D5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29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F784E-C993-CBCB-B0C3-170744A7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9DF1D8-D3F4-A9DB-C9D1-8DC74A995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6C5693-6615-4AD0-A403-F07784A08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A9A636-29C8-7603-DD21-AE728AA0E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99D43E-8DE0-99B1-9600-B353797E7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2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1E4B071-6BEA-3791-5FAB-E0B946BDF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7F1405-D1DC-DE2F-76EE-A844AA76B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02064D-6306-37A6-D655-4EDC8DADE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6D7AE3-1B81-7A1F-894C-485FB9F6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3413C2-40EB-5848-7ACC-721F4AF6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80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4F175-18E4-747D-AE5F-F402E9A4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613077-D3BF-0E62-55AB-D10D30384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E0E67C-1DC9-E02F-B841-165A3FB2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40F084-0661-6DA8-8E2E-4D8825A0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CFF07-EAA7-644C-86F7-6721C29B2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0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6B06C-6729-24F6-1D17-5F3491F4E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75BB0B-A7DA-8C2F-B14E-2AF371479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56FFF-01E3-35F1-491B-B6F08BF1F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6067BD-A4FA-B0DB-3F97-8C4C8C90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6ACB0-513B-5B6B-B793-047FAAA0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126F5-1AC7-6B92-AF81-27245C5C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AD57E1-DBD3-6123-250D-B1EC486E8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CA84292-70DF-FD1D-2DA1-B2F0FD540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B7F7F8-8E7C-BF79-5374-1FA43C03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43B517-975C-48A1-0EE6-14B060BA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1D4C3B-B0CE-29B2-689D-BD3A7DEC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73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80BF6-66F8-D0CB-7CB6-6486A995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762A22-EB72-54F1-2A7A-63B1908E6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1989F7-6C0D-3361-A345-60E0E0735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93225C-8772-79C7-351A-EF2013723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62489C4-D1A2-A50C-2ECB-D0F8C3F33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45583A-CC1E-0E7E-6EE3-E425D49E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E24F0FF-954B-BE30-6107-49EDAC20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1CBB3E-14C5-5D8C-16AC-AE5C09611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63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E8B08-614D-891D-639C-2F657762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389AB7-B78D-6450-F220-CDE51250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40CC3E-E6D4-4675-3E2D-07CF072D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CB2E9A-FA3E-C714-A839-FAA5ACDE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26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ED55A5-B457-F1D0-0447-EFE34B09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BEC4A5-124C-59C6-CC9B-A0D05770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0DE035-E2B3-6A9A-CFF9-72034AB3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3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AA381-F405-B73C-B891-62A81A6F4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10232-7ECC-7246-CAE7-700DB17B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2E70DF-5CCA-FBA3-4780-AE52AF87F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BA4275-1842-7B8D-0CC1-AC2C95E4B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BCCF77-0810-7441-09D1-33E9AE7C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62A77-0552-9610-F3EC-383C31EC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6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B9420-0E8D-E2FB-2510-17EE8B63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8D2E4B4-2CFF-67FD-8EAE-CB6668A04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2EACFB-48A5-8CDF-D8B0-E9A399E0B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890A81-AFAB-BDE9-B914-7ECBD319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5D04F6-B4E5-C433-1376-B2CFA9DA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CFDF5E-E637-B18B-BC51-FEDE7F88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96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E24CC5E-E546-9A98-D4AF-F4C6FE0F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1312AA-CD3F-59A1-AF64-9B73C66E9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32A155-0283-ADC6-21AB-B81AFB70D8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2B75F-7F7E-FA4E-98EE-0ADB51595483}" type="datetimeFigureOut">
              <a:rPr lang="cs-CZ" smtClean="0"/>
              <a:t>18.03.2025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B562A6-03D4-DB1D-6BC4-CD38CEE90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D4A07F-80AF-A645-38C2-06EAEF74E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AA7234-9EAA-FE46-9233-1BB45EF395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69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onomicshelp.org/wp-content/uploads/2012/11/effect-quotas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economicshelp.org/wp-content/uploads/2015/09/negative-externality-id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EC332E-52AB-EC84-E403-19A631F48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cs-CZ" sz="5100"/>
              <a:t>Ekonomie a komunikace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E78522-A0F4-6512-96C2-463F5919C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/>
              <a:t>5. Týden</a:t>
            </a:r>
          </a:p>
          <a:p>
            <a:pPr algn="l"/>
            <a:r>
              <a:rPr lang="cs-CZ" dirty="0"/>
              <a:t>Tržní rovnováha a kdy si ji můžeme dopřát</a:t>
            </a:r>
          </a:p>
          <a:p>
            <a:pPr algn="l"/>
            <a:r>
              <a:rPr lang="cs-CZ" dirty="0"/>
              <a:t>Hana Moravcová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F3956777-9ADF-CD0C-184F-DA6469F28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4296" y="2117874"/>
            <a:ext cx="7214616" cy="25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B4A9E-AB01-4017-C8D4-8CEDD4AE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Kvóta, obrázek z </a:t>
            </a:r>
            <a:r>
              <a:rPr lang="cs-CZ" sz="3600" dirty="0">
                <a:hlinkClick r:id="rId2"/>
              </a:rPr>
              <a:t>https://www.economicshelp.org/wp-content/uploads/2012/11/effect-quotas.png</a:t>
            </a:r>
            <a:endParaRPr lang="cs-CZ" sz="3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B3EFF6-3312-4D39-FCF3-9610924F04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29" y="1598446"/>
            <a:ext cx="8186057" cy="51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8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5F770-9CC6-CCC5-25BC-3EF07B0B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mezinárodního obchodu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74471-F039-8FAA-810F-1C2617633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Blahobyt pociťují všichni – rozptýlený zájem</a:t>
            </a:r>
          </a:p>
          <a:p>
            <a:r>
              <a:rPr lang="cs-CZ" dirty="0"/>
              <a:t>Náklady ale jen dotčené úzké zájmové skupiny</a:t>
            </a:r>
          </a:p>
          <a:p>
            <a:pPr lvl="1"/>
            <a:r>
              <a:rPr lang="cs-CZ" dirty="0"/>
              <a:t>Mají toho hodně v sázce, vyplatí se jim ovlivnit zákonodárce</a:t>
            </a:r>
          </a:p>
          <a:p>
            <a:r>
              <a:rPr lang="cs-CZ" dirty="0"/>
              <a:t>EU?</a:t>
            </a:r>
          </a:p>
          <a:p>
            <a:pPr lvl="1"/>
            <a:r>
              <a:rPr lang="cs-CZ" dirty="0"/>
              <a:t>Zóna volného obchodu</a:t>
            </a:r>
          </a:p>
          <a:p>
            <a:pPr lvl="1"/>
            <a:r>
              <a:rPr lang="cs-CZ" dirty="0"/>
              <a:t>Celní unie</a:t>
            </a:r>
          </a:p>
          <a:p>
            <a:pPr lvl="1"/>
            <a:r>
              <a:rPr lang="cs-CZ" dirty="0"/>
              <a:t>Společný trh</a:t>
            </a:r>
          </a:p>
          <a:p>
            <a:pPr lvl="1"/>
            <a:r>
              <a:rPr lang="cs-CZ" dirty="0"/>
              <a:t>Hospodářská a měnová unie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72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2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8" name="Rectangle 6154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775791" cy="6857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226AB1-D44E-70FF-A507-49C27EB0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26" y="685801"/>
            <a:ext cx="3228738" cy="1454709"/>
          </a:xfrm>
        </p:spPr>
        <p:txBody>
          <a:bodyPr anchor="b">
            <a:normAutofit/>
          </a:bodyPr>
          <a:lstStyle/>
          <a:p>
            <a:pPr algn="ctr"/>
            <a:r>
              <a:rPr lang="cs-CZ" sz="2800">
                <a:solidFill>
                  <a:srgbClr val="595959"/>
                </a:solidFill>
              </a:rPr>
              <a:t>Vlastnictví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2BC2A5-9DF1-266D-B34F-2B5FE024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26" y="2427382"/>
            <a:ext cx="3228738" cy="3681023"/>
          </a:xfrm>
        </p:spPr>
        <p:txBody>
          <a:bodyPr anchor="t">
            <a:normAutofit/>
          </a:bodyPr>
          <a:lstStyle/>
          <a:p>
            <a:pPr algn="ctr"/>
            <a:r>
              <a:rPr lang="cs-CZ" sz="2000">
                <a:solidFill>
                  <a:srgbClr val="595959"/>
                </a:solidFill>
              </a:rPr>
              <a:t>Soukromé vlastnictví je základ prosperity společnosti</a:t>
            </a:r>
          </a:p>
          <a:p>
            <a:pPr algn="ctr"/>
            <a:r>
              <a:rPr lang="cs-CZ" sz="2000">
                <a:solidFill>
                  <a:srgbClr val="595959"/>
                </a:solidFill>
              </a:rPr>
              <a:t>Jak tedy vypadají společnosti, které jsou prosperující? Jaké mají instituce?</a:t>
            </a:r>
          </a:p>
        </p:txBody>
      </p:sp>
      <p:pic>
        <p:nvPicPr>
          <p:cNvPr id="6148" name="Picture 4" descr="Úzký koridor - Daron Acemoglu | Knihy z Martinusu">
            <a:extLst>
              <a:ext uri="{FF2B5EF4-FFF2-40B4-BE49-F238E27FC236}">
                <a16:creationId xmlns:a16="http://schemas.microsoft.com/office/drawing/2014/main" id="{A4D7F238-F9EB-6D75-0DBD-2B5C6E5A7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6274" y="1186153"/>
            <a:ext cx="2938131" cy="44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551BBE0-33BA-B69A-E31D-E92BEB46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8383" y="1194015"/>
            <a:ext cx="2953135" cy="446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0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21AE8-DC01-AF56-8DC6-FBC4BEBA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Tržní selhání, veřejné statky a transakční náklady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7E0699-CDA0-BD2B-AD6B-AB4431B4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Když nelze přiřadit jednoznačně výnosy a náklady – špatně se rozhoduje kolik čeho produkovat</a:t>
            </a:r>
          </a:p>
          <a:p>
            <a:r>
              <a:rPr lang="cs-CZ" dirty="0"/>
              <a:t>Společné projekty čelí problému černého pasažéra</a:t>
            </a:r>
          </a:p>
          <a:p>
            <a:r>
              <a:rPr lang="cs-CZ" dirty="0"/>
              <a:t>Náklady nese někdo jiný, než ten, komu náleží výnosy</a:t>
            </a:r>
          </a:p>
          <a:p>
            <a:r>
              <a:rPr lang="cs-CZ" dirty="0"/>
              <a:t>Není zde hlavní vodítko, cena</a:t>
            </a:r>
          </a:p>
          <a:p>
            <a:r>
              <a:rPr lang="cs-CZ" dirty="0"/>
              <a:t>Vše se určuje arbitrárně</a:t>
            </a:r>
          </a:p>
          <a:p>
            <a:r>
              <a:rPr lang="cs-CZ" dirty="0"/>
              <a:t>Extrémní případ – socialistické vlastnictví a centrální plánování</a:t>
            </a:r>
          </a:p>
          <a:p>
            <a:r>
              <a:rPr lang="cs-CZ" dirty="0"/>
              <a:t>Problém pána a správce – vlastníci vs. manažeři – jiné zájmy</a:t>
            </a:r>
          </a:p>
        </p:txBody>
      </p:sp>
    </p:spTree>
    <p:extLst>
      <p:ext uri="{BB962C8B-B14F-4D97-AF65-F5344CB8AC3E}">
        <p14:creationId xmlns:p14="http://schemas.microsoft.com/office/powerpoint/2010/main" val="257222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A8D87-9A1B-E60E-D631-034DD5D6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Externality: </a:t>
            </a:r>
            <a:r>
              <a:rPr lang="cs-CZ" sz="600" dirty="0">
                <a:hlinkClick r:id="rId2"/>
              </a:rPr>
              <a:t>https://www.economicshelp.org/</a:t>
            </a:r>
            <a:r>
              <a:rPr lang="cs-CZ" sz="500" dirty="0">
                <a:hlinkClick r:id="rId2"/>
              </a:rPr>
              <a:t>wp-content</a:t>
            </a:r>
            <a:r>
              <a:rPr lang="cs-CZ" sz="600" dirty="0">
                <a:hlinkClick r:id="rId2"/>
              </a:rPr>
              <a:t>/uploads/2015/09/negative-externality-id.jpg</a:t>
            </a:r>
            <a:r>
              <a:rPr lang="cs-CZ" sz="3200" dirty="0"/>
              <a:t> - JAKÁ JE TAHLE?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CE5388-8B0A-9B3C-25E5-E5630EB1BD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15" y="1413895"/>
            <a:ext cx="6481385" cy="507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5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0E913-0391-A677-C19B-45AF64C8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Externality: </a:t>
            </a:r>
            <a:r>
              <a:rPr lang="cs-CZ" sz="1000" dirty="0"/>
              <a:t>https://</a:t>
            </a:r>
            <a:r>
              <a:rPr lang="cs-CZ" sz="1000" dirty="0" err="1"/>
              <a:t>www.economicshelp.org</a:t>
            </a:r>
            <a:r>
              <a:rPr lang="cs-CZ" sz="1000" dirty="0"/>
              <a:t>/</a:t>
            </a:r>
            <a:r>
              <a:rPr lang="cs-CZ" sz="1000" dirty="0" err="1"/>
              <a:t>micro-economic-essays</a:t>
            </a:r>
            <a:r>
              <a:rPr lang="cs-CZ" sz="1000" dirty="0"/>
              <a:t>/</a:t>
            </a:r>
            <a:r>
              <a:rPr lang="cs-CZ" sz="1000" dirty="0" err="1"/>
              <a:t>marketfailure</a:t>
            </a:r>
            <a:r>
              <a:rPr lang="cs-CZ" sz="1000" dirty="0"/>
              <a:t>/positive-externality/</a:t>
            </a:r>
            <a:endParaRPr lang="cs-CZ" dirty="0"/>
          </a:p>
        </p:txBody>
      </p:sp>
      <p:pic>
        <p:nvPicPr>
          <p:cNvPr id="4098" name="Picture 2" descr="positive-externality-consumption-id">
            <a:extLst>
              <a:ext uri="{FF2B5EF4-FFF2-40B4-BE49-F238E27FC236}">
                <a16:creationId xmlns:a16="http://schemas.microsoft.com/office/drawing/2014/main" id="{A6781885-74DA-B80C-867C-B511E4E5D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64" y="1830793"/>
            <a:ext cx="6142264" cy="502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0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90D966-8A8D-8C43-BBF1-DAA5F448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r>
              <a:rPr lang="cs-CZ" sz="3200"/>
              <a:t>Transakční náklady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E97C12-90D1-D3CD-4409-190529AF0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cs-CZ" sz="1800"/>
              <a:t>Vyplatí se je snižovat</a:t>
            </a:r>
          </a:p>
          <a:p>
            <a:r>
              <a:rPr lang="cs-CZ" sz="1800"/>
              <a:t>Náklady na uzavírání tržních transakcí</a:t>
            </a:r>
          </a:p>
          <a:p>
            <a:r>
              <a:rPr lang="cs-CZ" sz="1800"/>
              <a:t>Kde jsou prohibitivně vysoké, poskytuje statek typicky stát – nebo taky ne – bezvládí, chaos, násilí, bída, nemoci</a:t>
            </a:r>
          </a:p>
          <a:p>
            <a:endParaRPr lang="cs-CZ" sz="18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FD6B5A-6845-749B-D9FD-D5123DAA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3164121"/>
            <a:ext cx="11164824" cy="26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4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9" name="Rectangle 51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5FC93A-9885-6741-5AF6-6EF9BD574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3800"/>
              <a:t>Volný zdroj, volný statek vs. veřejný statek</a:t>
            </a:r>
          </a:p>
        </p:txBody>
      </p:sp>
      <p:sp>
        <p:nvSpPr>
          <p:cNvPr id="5140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9BFBF-7F62-966F-05FD-7FD4E12E8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200"/>
              <a:t>Klasifikace:https://www.imf.org/en/Publications/fandd/issues/2021/12/Global-Public-Goods-Chin-basics</a:t>
            </a:r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5122" name="Picture 2" descr="Back-Basics-Chart1">
            <a:extLst>
              <a:ext uri="{FF2B5EF4-FFF2-40B4-BE49-F238E27FC236}">
                <a16:creationId xmlns:a16="http://schemas.microsoft.com/office/drawing/2014/main" id="{B772D2E7-B818-29D9-0A75-EDE3E5752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246" y="640080"/>
            <a:ext cx="5591819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4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2AA19-947B-3A47-6EDC-9C911EAF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Trh a tržní rovnováha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(kapitoly 4, 5 a 15-18 (asi) v Holman, Ekonomie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36F073-AA19-F3CD-F662-47131E313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optimální cena a tržní rovnováha,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efektivnost,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arbitráž a zákon jediné ceny,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vlastnictví,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instituce,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mezinárodní obchod,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absolutní a komparativní výhoda, dopad kvót a cel 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externality (kapitola 16 v Holman, Ekonomie 6. vydání)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transakční náklady a tržní selhání,</a:t>
            </a:r>
          </a:p>
        </p:txBody>
      </p:sp>
    </p:spTree>
    <p:extLst>
      <p:ext uri="{BB962C8B-B14F-4D97-AF65-F5344CB8AC3E}">
        <p14:creationId xmlns:p14="http://schemas.microsoft.com/office/powerpoint/2010/main" val="358077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677C0-BF99-5AE2-2925-4F9086DF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Dosahování rovnováhy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F30F3D-D1AE-5203-5710-F3DB301C4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potkají mezní kupující a mezní prodávající</a:t>
            </a:r>
          </a:p>
          <a:p>
            <a:r>
              <a:rPr lang="cs-CZ" dirty="0"/>
              <a:t>Ti určují cenu na trhu</a:t>
            </a:r>
          </a:p>
          <a:p>
            <a:r>
              <a:rPr lang="cs-CZ" dirty="0"/>
              <a:t>Tržní křivky poptávky a nabídky jsou součtem individuálních poptávek a nabídek</a:t>
            </a:r>
          </a:p>
          <a:p>
            <a:r>
              <a:rPr lang="cs-CZ" dirty="0"/>
              <a:t>Nabídka určena mezními náklady</a:t>
            </a:r>
          </a:p>
          <a:p>
            <a:r>
              <a:rPr lang="cs-CZ" dirty="0"/>
              <a:t>Poptávka mezním užitkem</a:t>
            </a:r>
          </a:p>
          <a:p>
            <a:r>
              <a:rPr lang="cs-CZ" dirty="0"/>
              <a:t>Nakreslete si</a:t>
            </a:r>
          </a:p>
          <a:p>
            <a:pPr lvl="1"/>
            <a:r>
              <a:rPr lang="cs-CZ" dirty="0"/>
              <a:t>Přebytek</a:t>
            </a:r>
          </a:p>
          <a:p>
            <a:pPr lvl="1"/>
            <a:r>
              <a:rPr lang="cs-CZ" dirty="0"/>
              <a:t>Nedostatek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25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1CED6-5DDF-2467-7106-96A665E2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Přebytek výrobce a přebytek spotřebitele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22EEBC-394D-8AC3-EF26-EDB3BE31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 tzv. ekonomie blahobytu</a:t>
            </a:r>
          </a:p>
          <a:p>
            <a:r>
              <a:rPr lang="cs-CZ" dirty="0"/>
              <a:t>Přebytek výrobce:</a:t>
            </a:r>
          </a:p>
          <a:p>
            <a:pPr lvl="1"/>
            <a:r>
              <a:rPr lang="cs-CZ" dirty="0"/>
              <a:t>Rozdíl mezi cenou a výrobcovými mezními náklady</a:t>
            </a:r>
          </a:p>
          <a:p>
            <a:r>
              <a:rPr lang="cs-CZ" dirty="0"/>
              <a:t>Přebytek spotřebitele:</a:t>
            </a:r>
          </a:p>
          <a:p>
            <a:pPr lvl="1"/>
            <a:r>
              <a:rPr lang="cs-CZ" dirty="0"/>
              <a:t>Rozdíl mezi cenou a spotřebitelovým mezním užitkem</a:t>
            </a:r>
          </a:p>
        </p:txBody>
      </p:sp>
    </p:spTree>
    <p:extLst>
      <p:ext uri="{BB962C8B-B14F-4D97-AF65-F5344CB8AC3E}">
        <p14:creationId xmlns:p14="http://schemas.microsoft.com/office/powerpoint/2010/main" val="138276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D64FC-0701-048D-4704-47383468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znamená efektivní – </a:t>
            </a:r>
            <a:r>
              <a:rPr lang="cs-CZ" dirty="0" err="1"/>
              <a:t>efficient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88E96-6ADD-EAAC-E858-67FAE5322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32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84B41-1750-3062-939C-212AFBF2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Arbitráž a zákon jediné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B6AD42-410A-4CD1-9F72-9941B17A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Ceny na všech trzích mají tendenci se vyrovnat</a:t>
            </a:r>
          </a:p>
          <a:p>
            <a:r>
              <a:rPr lang="cs-CZ" dirty="0"/>
              <a:t>Statky, které nelze kupovat na levnějších trzích, abyste je nabídli dráž na dražších trzích jsou</a:t>
            </a:r>
          </a:p>
          <a:p>
            <a:pPr lvl="1"/>
            <a:r>
              <a:rPr lang="cs-CZ" dirty="0"/>
              <a:t>NEOBCHODOVATELNÉ</a:t>
            </a:r>
          </a:p>
          <a:p>
            <a:pPr lvl="1"/>
            <a:r>
              <a:rPr lang="cs-CZ" dirty="0"/>
              <a:t>Příklady?</a:t>
            </a:r>
          </a:p>
        </p:txBody>
      </p:sp>
    </p:spTree>
    <p:extLst>
      <p:ext uri="{BB962C8B-B14F-4D97-AF65-F5344CB8AC3E}">
        <p14:creationId xmlns:p14="http://schemas.microsoft.com/office/powerpoint/2010/main" val="123598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1836F-0456-A0B6-34BD-94F65BB5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Směna a mezinárodní obchod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F3DA59-B3A7-74F4-35C1-72ACADA6F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Směna, je-li dobrovolná, vždy obohacuje obě strany</a:t>
            </a:r>
          </a:p>
          <a:p>
            <a:r>
              <a:rPr lang="cs-CZ" dirty="0"/>
              <a:t>Absolutní výhody (Adam Smith) – jsem v něčem nejlepší</a:t>
            </a:r>
          </a:p>
          <a:p>
            <a:r>
              <a:rPr lang="cs-CZ" dirty="0"/>
              <a:t>Komparativní (relativní výhody) – David Ricardo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071A26A-F637-F52C-DFDE-4C83054F3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25825"/>
              </p:ext>
            </p:extLst>
          </p:nvPr>
        </p:nvGraphicFramePr>
        <p:xfrm>
          <a:off x="838200" y="3429000"/>
          <a:ext cx="10515600" cy="23050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7035021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594049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613145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826947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5627727"/>
                    </a:ext>
                  </a:extLst>
                </a:gridCol>
              </a:tblGrid>
              <a:tr h="509954">
                <a:tc>
                  <a:txBody>
                    <a:bodyPr/>
                    <a:lstStyle/>
                    <a:p>
                      <a:r>
                        <a:rPr lang="cs-CZ" dirty="0"/>
                        <a:t>ABSOLUTNÍ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Před specializací (vyrobí ks. za den)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Po specializaci (vyrobí ks. za den)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32967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Čas půl na půl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Hamburgery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Hamburgery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3795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U Nováků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7502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U Holubů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9301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05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8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B26DC1-8A99-6FC7-93FB-6D612D6F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Relativní – komparativní výhoda – v něčem obětuju méně, než druzí – tak hurá do toho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E457D33-4900-8385-A11C-1A55EE14D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8533588"/>
              </p:ext>
            </p:extLst>
          </p:nvPr>
        </p:nvGraphicFramePr>
        <p:xfrm>
          <a:off x="838200" y="1825625"/>
          <a:ext cx="10515600" cy="23050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7035021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594049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613145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8269473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25627727"/>
                    </a:ext>
                  </a:extLst>
                </a:gridCol>
              </a:tblGrid>
              <a:tr h="509954">
                <a:tc>
                  <a:txBody>
                    <a:bodyPr/>
                    <a:lstStyle/>
                    <a:p>
                      <a:r>
                        <a:rPr lang="cs-CZ" dirty="0"/>
                        <a:t>KOMPARATIVNÍ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Před specializací (vyrobí ks. za den)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dirty="0"/>
                        <a:t>Po specializaci (vyrobí ks. za den)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32967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Čas 4h a 2h(dorty)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Hamburgery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Hamburgery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Dorty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43795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U Nováků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7502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U Holubů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593016"/>
                  </a:ext>
                </a:extLst>
              </a:tr>
              <a:tr h="448777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105656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C23B167-3198-8950-474B-3DB42409E727}"/>
              </a:ext>
            </a:extLst>
          </p:cNvPr>
          <p:cNvSpPr txBox="1"/>
          <p:nvPr/>
        </p:nvSpPr>
        <p:spPr>
          <a:xfrm>
            <a:off x="679938" y="4958862"/>
            <a:ext cx="10785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Kolik kdo obětuje?</a:t>
            </a:r>
          </a:p>
          <a:p>
            <a:r>
              <a:rPr lang="cs-CZ" dirty="0"/>
              <a:t>U Nováků obětují na výrobu jednoho dortu 2,25 hamburgeru.</a:t>
            </a:r>
          </a:p>
          <a:p>
            <a:r>
              <a:rPr lang="cs-CZ" dirty="0"/>
              <a:t>U Holubů obětují na výrobu jednoho dortu 1 hamburger. Protože obětují méně, měli by se pustit do dortů a pak směňovat.</a:t>
            </a:r>
          </a:p>
        </p:txBody>
      </p:sp>
    </p:spTree>
    <p:extLst>
      <p:ext uri="{BB962C8B-B14F-4D97-AF65-F5344CB8AC3E}">
        <p14:creationId xmlns:p14="http://schemas.microsoft.com/office/powerpoint/2010/main" val="317095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A3216-8072-9D62-0626-56BA1E8D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Clo</a:t>
            </a:r>
            <a:br>
              <a:rPr lang="cs-CZ" sz="3600" dirty="0"/>
            </a:br>
            <a:r>
              <a:rPr lang="cs-CZ" sz="3600" dirty="0"/>
              <a:t>obrázek z </a:t>
            </a:r>
            <a:r>
              <a:rPr lang="cs-CZ" sz="2000" dirty="0"/>
              <a:t>https://</a:t>
            </a:r>
            <a:r>
              <a:rPr lang="cs-CZ" sz="2000" dirty="0" err="1"/>
              <a:t>www.economicshelp.org</a:t>
            </a:r>
            <a:r>
              <a:rPr lang="cs-CZ" sz="2000" dirty="0"/>
              <a:t>/</a:t>
            </a:r>
            <a:r>
              <a:rPr lang="cs-CZ" sz="2000" dirty="0" err="1"/>
              <a:t>wp-content</a:t>
            </a:r>
            <a:r>
              <a:rPr lang="cs-CZ" sz="2000" dirty="0"/>
              <a:t>/</a:t>
            </a:r>
            <a:r>
              <a:rPr lang="cs-CZ" sz="2000" dirty="0" err="1"/>
              <a:t>uploads</a:t>
            </a:r>
            <a:r>
              <a:rPr lang="cs-CZ" sz="2000" dirty="0"/>
              <a:t>/2008/01/</a:t>
            </a:r>
            <a:r>
              <a:rPr lang="cs-CZ" sz="2000" dirty="0" err="1"/>
              <a:t>effect-of-tariffs.png</a:t>
            </a:r>
            <a:endParaRPr lang="cs-CZ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FC0400-2D6D-4D84-27FB-68ABBE8BED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7" y="1909421"/>
            <a:ext cx="6792685" cy="47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10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652</Words>
  <Application>Microsoft Macintosh PowerPoint</Application>
  <PresentationFormat>Širokoúhlá obrazovka</PresentationFormat>
  <Paragraphs>123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Arial</vt:lpstr>
      <vt:lpstr>Calibri</vt:lpstr>
      <vt:lpstr>Motiv Office</vt:lpstr>
      <vt:lpstr>Ekonomie a komunikace</vt:lpstr>
      <vt:lpstr>Trh a tržní rovnováha (kapitoly 4, 5 a 15-18 (asi) v Holman, Ekonomie</vt:lpstr>
      <vt:lpstr>Dosahování rovnováhy</vt:lpstr>
      <vt:lpstr>Přebytek výrobce a přebytek spotřebitele</vt:lpstr>
      <vt:lpstr>Co znamená efektivní – efficient?</vt:lpstr>
      <vt:lpstr>Arbitráž a zákon jediné ceny</vt:lpstr>
      <vt:lpstr>Směna a mezinárodní obchod</vt:lpstr>
      <vt:lpstr>Relativní – komparativní výhoda – v něčem obětuju méně, než druzí – tak hurá do toho</vt:lpstr>
      <vt:lpstr>Clo obrázek z https://www.economicshelp.org/wp-content/uploads/2008/01/effect-of-tariffs.png</vt:lpstr>
      <vt:lpstr>Kvóta, obrázek z https://www.economicshelp.org/wp-content/uploads/2012/11/effect-quotas.png</vt:lpstr>
      <vt:lpstr>Dopady mezinárodního obchodu</vt:lpstr>
      <vt:lpstr>Vlastnictví</vt:lpstr>
      <vt:lpstr>Tržní selhání, veřejné statky a transakční náklady</vt:lpstr>
      <vt:lpstr>Externality: https://www.economicshelp.org/wp-content/uploads/2015/09/negative-externality-id.jpg - JAKÁ JE TAHLE?</vt:lpstr>
      <vt:lpstr>Externality: https://www.economicshelp.org/micro-economic-essays/marketfailure/positive-externality/</vt:lpstr>
      <vt:lpstr>Transakční náklady</vt:lpstr>
      <vt:lpstr>Volný zdroj, volný statek vs. veřejný statek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Comment</dc:creator>
  <cp:lastModifiedBy>Comment</cp:lastModifiedBy>
  <cp:revision>3</cp:revision>
  <dcterms:created xsi:type="dcterms:W3CDTF">2025-03-17T11:18:24Z</dcterms:created>
  <dcterms:modified xsi:type="dcterms:W3CDTF">2025-03-18T13:39:41Z</dcterms:modified>
</cp:coreProperties>
</file>