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71" r:id="rId1"/>
  </p:sldMasterIdLst>
  <p:sldIdLst>
    <p:sldId id="256" r:id="rId2"/>
    <p:sldId id="257" r:id="rId3"/>
    <p:sldId id="258" r:id="rId4"/>
    <p:sldId id="259" r:id="rId5"/>
    <p:sldId id="261" r:id="rId6"/>
    <p:sldId id="260" r:id="rId7"/>
    <p:sldId id="262" r:id="rId8"/>
    <p:sldId id="263" r:id="rId9"/>
    <p:sldId id="264" r:id="rId10"/>
    <p:sldId id="265" r:id="rId11"/>
    <p:sldId id="266" r:id="rId12"/>
    <p:sldId id="268" r:id="rId13"/>
    <p:sldId id="267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3BEE-09CB-448D-AD48-A1733CA4AE41}" type="datetimeFigureOut">
              <a:rPr lang="cs-CZ" smtClean="0"/>
              <a:t>13.10.2020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F7C5-12ED-4A5C-A0ED-F984320BB4E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561777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3BEE-09CB-448D-AD48-A1733CA4AE41}" type="datetimeFigureOut">
              <a:rPr lang="cs-CZ" smtClean="0"/>
              <a:t>13.10.2020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F7C5-12ED-4A5C-A0ED-F984320BB4E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681832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3BEE-09CB-448D-AD48-A1733CA4AE41}" type="datetimeFigureOut">
              <a:rPr lang="cs-CZ" smtClean="0"/>
              <a:t>13.10.2020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F7C5-12ED-4A5C-A0ED-F984320BB4E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620201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3BEE-09CB-448D-AD48-A1733CA4AE41}" type="datetimeFigureOut">
              <a:rPr lang="cs-CZ" smtClean="0"/>
              <a:t>13.10.2020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F7C5-12ED-4A5C-A0ED-F984320BB4E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337284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 s citac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3BEE-09CB-448D-AD48-A1733CA4AE41}" type="datetimeFigureOut">
              <a:rPr lang="cs-CZ" smtClean="0"/>
              <a:t>13.10.2020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F7C5-12ED-4A5C-A0ED-F984320BB4EC}" type="slidenum">
              <a:rPr lang="cs-CZ" smtClean="0"/>
              <a:t>‹#›</a:t>
            </a:fld>
            <a:endParaRPr lang="cs-CZ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1090742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ravda nebo neprav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3BEE-09CB-448D-AD48-A1733CA4AE41}" type="datetimeFigureOut">
              <a:rPr lang="cs-CZ" smtClean="0"/>
              <a:t>13.10.2020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F7C5-12ED-4A5C-A0ED-F984320BB4E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083418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3BEE-09CB-448D-AD48-A1733CA4AE41}" type="datetimeFigureOut">
              <a:rPr lang="cs-CZ" smtClean="0"/>
              <a:t>13.10.2020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F7C5-12ED-4A5C-A0ED-F984320BB4E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732773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3BEE-09CB-448D-AD48-A1733CA4AE41}" type="datetimeFigureOut">
              <a:rPr lang="cs-CZ" smtClean="0"/>
              <a:t>13.10.2020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F7C5-12ED-4A5C-A0ED-F984320BB4E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6447345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3BEE-09CB-448D-AD48-A1733CA4AE41}" type="datetimeFigureOut">
              <a:rPr lang="cs-CZ" smtClean="0"/>
              <a:t>13.10.2020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F7C5-12ED-4A5C-A0ED-F984320BB4E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8685166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3BEE-09CB-448D-AD48-A1733CA4AE41}" type="datetimeFigureOut">
              <a:rPr lang="cs-CZ" smtClean="0"/>
              <a:t>13.10.2020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F7C5-12ED-4A5C-A0ED-F984320BB4E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345870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3BEE-09CB-448D-AD48-A1733CA4AE41}" type="datetimeFigureOut">
              <a:rPr lang="cs-CZ" smtClean="0"/>
              <a:t>13.10.2020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F7C5-12ED-4A5C-A0ED-F984320BB4E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0359269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3BEE-09CB-448D-AD48-A1733CA4AE41}" type="datetimeFigureOut">
              <a:rPr lang="cs-CZ" smtClean="0"/>
              <a:t>13.10.2020</a:t>
            </a:fld>
            <a:endParaRPr lang="cs-CZ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F7C5-12ED-4A5C-A0ED-F984320BB4E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21504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3BEE-09CB-448D-AD48-A1733CA4AE41}" type="datetimeFigureOut">
              <a:rPr lang="cs-CZ" smtClean="0"/>
              <a:t>13.10.2020</a:t>
            </a:fld>
            <a:endParaRPr lang="cs-CZ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F7C5-12ED-4A5C-A0ED-F984320BB4E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6559247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3BEE-09CB-448D-AD48-A1733CA4AE41}" type="datetimeFigureOut">
              <a:rPr lang="cs-CZ" smtClean="0"/>
              <a:t>13.10.2020</a:t>
            </a:fld>
            <a:endParaRPr lang="cs-CZ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F7C5-12ED-4A5C-A0ED-F984320BB4E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6847697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3BEE-09CB-448D-AD48-A1733CA4AE41}" type="datetimeFigureOut">
              <a:rPr lang="cs-CZ" smtClean="0"/>
              <a:t>13.10.2020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F7C5-12ED-4A5C-A0ED-F984320BB4E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509301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 dirty="0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F93BEE-09CB-448D-AD48-A1733CA4AE41}" type="datetimeFigureOut">
              <a:rPr lang="cs-CZ" smtClean="0"/>
              <a:t>13.10.2020</a:t>
            </a:fld>
            <a:endParaRPr lang="cs-CZ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88F7C5-12ED-4A5C-A0ED-F984320BB4E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1908870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9" name="Group 28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50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50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F93BEE-09CB-448D-AD48-A1733CA4AE41}" type="datetimeFigureOut">
              <a:rPr lang="cs-CZ" smtClean="0"/>
              <a:t>13.10.2020</a:t>
            </a:fld>
            <a:endParaRPr lang="cs-CZ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6A88F7C5-12ED-4A5C-A0ED-F984320BB4EC}" type="slidenum">
              <a:rPr lang="cs-CZ" smtClean="0"/>
              <a:t>‹#›</a:t>
            </a:fld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41500943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2" r:id="rId1"/>
    <p:sldLayoutId id="2147483873" r:id="rId2"/>
    <p:sldLayoutId id="2147483874" r:id="rId3"/>
    <p:sldLayoutId id="2147483875" r:id="rId4"/>
    <p:sldLayoutId id="2147483876" r:id="rId5"/>
    <p:sldLayoutId id="2147483877" r:id="rId6"/>
    <p:sldLayoutId id="2147483878" r:id="rId7"/>
    <p:sldLayoutId id="2147483879" r:id="rId8"/>
    <p:sldLayoutId id="2147483880" r:id="rId9"/>
    <p:sldLayoutId id="2147483881" r:id="rId10"/>
    <p:sldLayoutId id="2147483882" r:id="rId11"/>
    <p:sldLayoutId id="2147483883" r:id="rId12"/>
    <p:sldLayoutId id="2147483884" r:id="rId13"/>
    <p:sldLayoutId id="2147483885" r:id="rId14"/>
    <p:sldLayoutId id="2147483886" r:id="rId15"/>
    <p:sldLayoutId id="2147483887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75000"/>
          </a:schemeClr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Raná slovní zásoba dítěte</a:t>
            </a:r>
            <a:br>
              <a:rPr lang="cs-CZ" dirty="0"/>
            </a:b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Pavla Chejnová</a:t>
            </a:r>
          </a:p>
        </p:txBody>
      </p:sp>
    </p:spTree>
    <p:extLst>
      <p:ext uri="{BB962C8B-B14F-4D97-AF65-F5344CB8AC3E}">
        <p14:creationId xmlns:p14="http://schemas.microsoft.com/office/powerpoint/2010/main" val="66451586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Vztah lexika a gramatiky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Dvouslovné výpovědi po dosažení hranice 50 slov (věk 1.11) </a:t>
            </a:r>
          </a:p>
          <a:p>
            <a:r>
              <a:rPr lang="cs-CZ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cs-CZ" sz="2000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predikace:</a:t>
            </a:r>
          </a:p>
          <a:p>
            <a:r>
              <a:rPr lang="cs-CZ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/ja:jI  ɲam/ 1.11.9 </a:t>
            </a:r>
          </a:p>
          <a:p>
            <a:r>
              <a:rPr lang="cs-CZ" sz="2000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vyjádření podmětu a zasaženého předmětu:</a:t>
            </a:r>
          </a:p>
          <a:p>
            <a:r>
              <a:rPr lang="cs-CZ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/ba:ba va, ba:ba IʧI/ 1.11.13 </a:t>
            </a:r>
          </a:p>
          <a:p>
            <a:r>
              <a:rPr lang="cs-CZ" sz="2000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tázací adverbium a jméno:</a:t>
            </a:r>
          </a:p>
          <a:p>
            <a:r>
              <a:rPr lang="en-GB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/kam </a:t>
            </a:r>
            <a:r>
              <a:rPr lang="cs-CZ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IʧI</a:t>
            </a:r>
            <a:r>
              <a:rPr lang="en-GB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 1.11.26 </a:t>
            </a:r>
            <a:endParaRPr lang="cs-CZ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cs-CZ" sz="2000" u="sng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podmět a přísudek</a:t>
            </a:r>
          </a:p>
          <a:p>
            <a:r>
              <a:rPr lang="cs-CZ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/ka:va tɛka:/ 2.2.24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8694088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Průměrná délka výpovědi ve slovech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Nárůst průměrné délky výpovědi: věk 2.11 (1000 lexémů). Způsoben nárůstem adjektiv, dítě začalo používat více modifikátorů. </a:t>
            </a:r>
          </a:p>
          <a:p>
            <a:pPr>
              <a:lnSpc>
                <a:spcPct val="150000"/>
              </a:lnSpc>
            </a:pPr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Flexe se začala rozvíjet ve věku 2;7. Rozvoj syntaxe tedy předcházel rozvoji morfologie.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2417531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8C2BA5E-08B6-4A11-8B32-97A117AC44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Příprava odborníků pro praxi předškolního vzdělávání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14899D6-F1CB-446F-BE09-3AFA1E6775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dirty="0">
                <a:solidFill>
                  <a:schemeClr val="tx1"/>
                </a:solidFill>
              </a:rPr>
              <a:t>Lze cíleně zařazovat cvičení na rozvoj gramatické kompetence.</a:t>
            </a:r>
          </a:p>
          <a:p>
            <a:r>
              <a:rPr lang="cs-CZ" sz="2400" dirty="0">
                <a:solidFill>
                  <a:schemeClr val="tx1"/>
                </a:solidFill>
              </a:rPr>
              <a:t>V lexiku se neomezovat na substantiva. </a:t>
            </a:r>
          </a:p>
          <a:p>
            <a:r>
              <a:rPr lang="cs-CZ" sz="2400" dirty="0"/>
              <a:t>R</a:t>
            </a:r>
            <a:r>
              <a:rPr lang="cs-CZ" sz="2400" dirty="0">
                <a:solidFill>
                  <a:schemeClr val="tx1"/>
                </a:solidFill>
              </a:rPr>
              <a:t>ozdíl mezi porozuměním a performancí (nutnost citlivého přístupu).</a:t>
            </a:r>
          </a:p>
          <a:p>
            <a:r>
              <a:rPr lang="cs-CZ" sz="2400" dirty="0">
                <a:solidFill>
                  <a:schemeClr val="tx1"/>
                </a:solidFill>
              </a:rPr>
              <a:t>Ochotu k produkci může ovlivňovat perfekcionismus dítěte; dítě nechce mluvit, pokud není s komunikátem spokojeno (schopnost metalingvistického uvažování).</a:t>
            </a:r>
          </a:p>
          <a:p>
            <a:r>
              <a:rPr lang="cs-CZ" sz="2400" dirty="0">
                <a:solidFill>
                  <a:schemeClr val="tx1"/>
                </a:solidFill>
              </a:rPr>
              <a:t>Individuální rozdíly; proměnlivost v čase.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77743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Odkazy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Chejnová, P. (2016)</a:t>
            </a: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: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Acquisition of morphological categories and vocabulary in early ontogenesis of a Czech child. Praha: Karolin</a:t>
            </a:r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um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.</a:t>
            </a: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Kapalková, S. et al. (2010): Hodnotenie komunikačných schopností detí v ranom veku. Bratislava: Slovenská asociácia logopédov. </a:t>
            </a:r>
          </a:p>
          <a:p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Kesselová, J. (2008): Sémantické kategórie v ranej ontogenéze reči dieťaťa. In </a:t>
            </a:r>
          </a:p>
          <a:p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Slančová, D. (ed.) Štúdie o dětskej reči. Prešov: Filozofická fakulta Prešovskej univerzity v Prešove, s. 121–167. </a:t>
            </a:r>
          </a:p>
          <a:p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Pačesová, J. (1968): The development of Vocabulary in the Child. Brno: Univerzita J. E. Purkyně.</a:t>
            </a:r>
          </a:p>
          <a:p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Průcha, J.</a:t>
            </a:r>
            <a:r>
              <a:rPr lang="en-GB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(2011): Dětská řeč a komunikace. Poznatky vývojové psycholingvistiky. Praha: Grada Publishing.</a:t>
            </a:r>
            <a:endParaRPr lang="cs-CZ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cs-CZ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Saicová Římalová, L. (2013): Když začínáme mluvit...Lingvistický pohled na rané projevy česky hovořícího dítěte. Praha: FF UK.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8941811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Data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Slovník pořizovaný od nástupu řeči monolingvního českého chlapce</a:t>
            </a:r>
          </a:p>
          <a:p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Slova zaznamenávána transkripcí IPA </a:t>
            </a:r>
          </a:p>
          <a:p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Slovník řazen chronologicky i abecedně</a:t>
            </a:r>
          </a:p>
          <a:p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Jako doplňkový materiál využívány audionahrávky (transkripce CHAT) </a:t>
            </a:r>
          </a:p>
          <a:p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1000 lexémů bylo dosaženo před třetími narozeninami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6297047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Vymezení slova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lnSpc>
                <a:spcPct val="150000"/>
              </a:lnSpc>
              <a:spcBef>
                <a:spcPts val="0"/>
              </a:spcBef>
            </a:pPr>
            <a:r>
              <a:rPr lang="cs-CZ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Relativní ustálenost formy a významu, tj. to, že dítě užívá jistý z hlediska formy (relativně) ustálený zvukový komplex opakovaně, že se s tímto komplexem v daném období pojí (relativně) ustálený význam a že komunikační partner dítěte (dospělý) dokáže tento význam (nějak) interpretovat (Kesselová, 2008: 131, Saicová Římalová, 2013: 87). Dítě ovšem produkuje mnoho vokalizací + komunikuje gesty.</a:t>
            </a:r>
          </a:p>
        </p:txBody>
      </p:sp>
    </p:spTree>
    <p:extLst>
      <p:ext uri="{BB962C8B-B14F-4D97-AF65-F5344CB8AC3E}">
        <p14:creationId xmlns:p14="http://schemas.microsoft.com/office/powerpoint/2010/main" val="36930611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Ukázka záznamu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1. bota /bota/* f. /ta/ 0.11.3 /bocka/ 2.6.12 /bota/ /botka/ 2.7.19 </a:t>
            </a:r>
          </a:p>
          <a:p>
            <a:r>
              <a:rPr lang="cs-CZ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2. deka /dɛka/* f. /ka/ 1.0.3 /gakI / 2.3.4 /dɛka/ 2.10.3</a:t>
            </a:r>
          </a:p>
          <a:p>
            <a:r>
              <a:rPr lang="cs-CZ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3. kalhoty /kalhotI/* pl. t. /ka/ 1.9.0  /kamI/ 2.2.5 /kaηI/ 2.2.13 /kajhotI/ 2.7.10</a:t>
            </a:r>
          </a:p>
          <a:p>
            <a:r>
              <a:rPr lang="cs-CZ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4. kakat /kakat/* inf. /kaka/ 1.9.2</a:t>
            </a:r>
          </a:p>
          <a:p>
            <a:r>
              <a:rPr lang="cs-CZ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5. papat /papat/* inf. /papa/ 1.9.2 </a:t>
            </a:r>
          </a:p>
          <a:p>
            <a:r>
              <a:rPr lang="cs-CZ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6. pes /pɛs/* m. /pɛ/ 1.9.5 /pi:ʃa/ 2.3.13 /pIʃ/ 2.5.0</a:t>
            </a:r>
            <a:r>
              <a:rPr lang="cs-CZ" sz="20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endParaRPr lang="cs-CZ" sz="2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  <a:p>
            <a:r>
              <a:rPr lang="cs-CZ" sz="2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  demin. pejsek /pɛjsɛk/*  /pɛjsɛk/ 2.6.5  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10507109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Rychlost osvojování lexika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52491517"/>
              </p:ext>
            </p:extLst>
          </p:nvPr>
        </p:nvGraphicFramePr>
        <p:xfrm>
          <a:off x="781878" y="2039450"/>
          <a:ext cx="7143081" cy="20100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54828">
                  <a:extLst>
                    <a:ext uri="{9D8B030D-6E8A-4147-A177-3AD203B41FA5}">
                      <a16:colId xmlns:a16="http://schemas.microsoft.com/office/drawing/2014/main" val="206253256"/>
                    </a:ext>
                  </a:extLst>
                </a:gridCol>
                <a:gridCol w="659372">
                  <a:extLst>
                    <a:ext uri="{9D8B030D-6E8A-4147-A177-3AD203B41FA5}">
                      <a16:colId xmlns:a16="http://schemas.microsoft.com/office/drawing/2014/main" val="1012204725"/>
                    </a:ext>
                  </a:extLst>
                </a:gridCol>
                <a:gridCol w="658591">
                  <a:extLst>
                    <a:ext uri="{9D8B030D-6E8A-4147-A177-3AD203B41FA5}">
                      <a16:colId xmlns:a16="http://schemas.microsoft.com/office/drawing/2014/main" val="1730698332"/>
                    </a:ext>
                  </a:extLst>
                </a:gridCol>
                <a:gridCol w="658591">
                  <a:extLst>
                    <a:ext uri="{9D8B030D-6E8A-4147-A177-3AD203B41FA5}">
                      <a16:colId xmlns:a16="http://schemas.microsoft.com/office/drawing/2014/main" val="376646882"/>
                    </a:ext>
                  </a:extLst>
                </a:gridCol>
                <a:gridCol w="658591">
                  <a:extLst>
                    <a:ext uri="{9D8B030D-6E8A-4147-A177-3AD203B41FA5}">
                      <a16:colId xmlns:a16="http://schemas.microsoft.com/office/drawing/2014/main" val="2465397504"/>
                    </a:ext>
                  </a:extLst>
                </a:gridCol>
                <a:gridCol w="658591">
                  <a:extLst>
                    <a:ext uri="{9D8B030D-6E8A-4147-A177-3AD203B41FA5}">
                      <a16:colId xmlns:a16="http://schemas.microsoft.com/office/drawing/2014/main" val="4107406336"/>
                    </a:ext>
                  </a:extLst>
                </a:gridCol>
                <a:gridCol w="658591">
                  <a:extLst>
                    <a:ext uri="{9D8B030D-6E8A-4147-A177-3AD203B41FA5}">
                      <a16:colId xmlns:a16="http://schemas.microsoft.com/office/drawing/2014/main" val="2076571705"/>
                    </a:ext>
                  </a:extLst>
                </a:gridCol>
                <a:gridCol w="658591">
                  <a:extLst>
                    <a:ext uri="{9D8B030D-6E8A-4147-A177-3AD203B41FA5}">
                      <a16:colId xmlns:a16="http://schemas.microsoft.com/office/drawing/2014/main" val="1126678067"/>
                    </a:ext>
                  </a:extLst>
                </a:gridCol>
                <a:gridCol w="658591">
                  <a:extLst>
                    <a:ext uri="{9D8B030D-6E8A-4147-A177-3AD203B41FA5}">
                      <a16:colId xmlns:a16="http://schemas.microsoft.com/office/drawing/2014/main" val="101878311"/>
                    </a:ext>
                  </a:extLst>
                </a:gridCol>
                <a:gridCol w="659372">
                  <a:extLst>
                    <a:ext uri="{9D8B030D-6E8A-4147-A177-3AD203B41FA5}">
                      <a16:colId xmlns:a16="http://schemas.microsoft.com/office/drawing/2014/main" val="3650234475"/>
                    </a:ext>
                  </a:extLst>
                </a:gridCol>
                <a:gridCol w="659372">
                  <a:extLst>
                    <a:ext uri="{9D8B030D-6E8A-4147-A177-3AD203B41FA5}">
                      <a16:colId xmlns:a16="http://schemas.microsoft.com/office/drawing/2014/main" val="3228263573"/>
                    </a:ext>
                  </a:extLst>
                </a:gridCol>
              </a:tblGrid>
              <a:tr h="10050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věk</a:t>
                      </a:r>
                      <a:r>
                        <a:rPr lang="en-GB" sz="1600" dirty="0">
                          <a:effectLst/>
                        </a:rPr>
                        <a:t> 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0.11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1.0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1.9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1.10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1.11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2.0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2.1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2.2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2.3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2.4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0489535"/>
                  </a:ext>
                </a:extLst>
              </a:tr>
              <a:tr h="100504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baseline="0" dirty="0">
                          <a:effectLst/>
                          <a:latin typeface="+mn-lt"/>
                          <a:ea typeface="+mn-ea"/>
                        </a:rPr>
                        <a:t> slov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10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25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51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66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90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162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210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250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44749273"/>
                  </a:ext>
                </a:extLst>
              </a:tr>
            </a:tbl>
          </a:graphicData>
        </a:graphic>
      </p:graphicFrame>
      <p:graphicFrame>
        <p:nvGraphicFramePr>
          <p:cNvPr id="5" name="Tabulk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3611396"/>
              </p:ext>
            </p:extLst>
          </p:nvPr>
        </p:nvGraphicFramePr>
        <p:xfrm>
          <a:off x="1017270" y="4297680"/>
          <a:ext cx="5964752" cy="23088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45371">
                  <a:extLst>
                    <a:ext uri="{9D8B030D-6E8A-4147-A177-3AD203B41FA5}">
                      <a16:colId xmlns:a16="http://schemas.microsoft.com/office/drawing/2014/main" val="1108853768"/>
                    </a:ext>
                  </a:extLst>
                </a:gridCol>
                <a:gridCol w="745371">
                  <a:extLst>
                    <a:ext uri="{9D8B030D-6E8A-4147-A177-3AD203B41FA5}">
                      <a16:colId xmlns:a16="http://schemas.microsoft.com/office/drawing/2014/main" val="4199478726"/>
                    </a:ext>
                  </a:extLst>
                </a:gridCol>
                <a:gridCol w="745371">
                  <a:extLst>
                    <a:ext uri="{9D8B030D-6E8A-4147-A177-3AD203B41FA5}">
                      <a16:colId xmlns:a16="http://schemas.microsoft.com/office/drawing/2014/main" val="2462896728"/>
                    </a:ext>
                  </a:extLst>
                </a:gridCol>
                <a:gridCol w="745371">
                  <a:extLst>
                    <a:ext uri="{9D8B030D-6E8A-4147-A177-3AD203B41FA5}">
                      <a16:colId xmlns:a16="http://schemas.microsoft.com/office/drawing/2014/main" val="3896839640"/>
                    </a:ext>
                  </a:extLst>
                </a:gridCol>
                <a:gridCol w="745371">
                  <a:extLst>
                    <a:ext uri="{9D8B030D-6E8A-4147-A177-3AD203B41FA5}">
                      <a16:colId xmlns:a16="http://schemas.microsoft.com/office/drawing/2014/main" val="1147212043"/>
                    </a:ext>
                  </a:extLst>
                </a:gridCol>
                <a:gridCol w="745371">
                  <a:extLst>
                    <a:ext uri="{9D8B030D-6E8A-4147-A177-3AD203B41FA5}">
                      <a16:colId xmlns:a16="http://schemas.microsoft.com/office/drawing/2014/main" val="1977841805"/>
                    </a:ext>
                  </a:extLst>
                </a:gridCol>
                <a:gridCol w="746263">
                  <a:extLst>
                    <a:ext uri="{9D8B030D-6E8A-4147-A177-3AD203B41FA5}">
                      <a16:colId xmlns:a16="http://schemas.microsoft.com/office/drawing/2014/main" val="3355634765"/>
                    </a:ext>
                  </a:extLst>
                </a:gridCol>
                <a:gridCol w="746263">
                  <a:extLst>
                    <a:ext uri="{9D8B030D-6E8A-4147-A177-3AD203B41FA5}">
                      <a16:colId xmlns:a16="http://schemas.microsoft.com/office/drawing/2014/main" val="2514067132"/>
                    </a:ext>
                  </a:extLst>
                </a:gridCol>
              </a:tblGrid>
              <a:tr h="11544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+mn-lt"/>
                          <a:ea typeface="+mn-ea"/>
                        </a:rPr>
                        <a:t>věk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691" marR="64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2.5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691" marR="64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2.6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691" marR="64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2.7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691" marR="64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2.8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691" marR="64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2.9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691" marR="64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2.10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691" marR="64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b="0" dirty="0">
                          <a:effectLst/>
                        </a:rPr>
                        <a:t>2.11.3</a:t>
                      </a:r>
                      <a:endParaRPr lang="cs-CZ" sz="1600" b="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691" marR="64691" marT="0" marB="0"/>
                </a:tc>
                <a:extLst>
                  <a:ext uri="{0D108BD9-81ED-4DB2-BD59-A6C34878D82A}">
                    <a16:rowId xmlns:a16="http://schemas.microsoft.com/office/drawing/2014/main" val="1826566614"/>
                  </a:ext>
                </a:extLst>
              </a:tr>
              <a:tr h="1154430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slov</a:t>
                      </a:r>
                    </a:p>
                  </a:txBody>
                  <a:tcPr marL="64691" marR="64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296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691" marR="64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430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691" marR="64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590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691" marR="64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749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691" marR="64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854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691" marR="64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969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691" marR="64691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600" dirty="0">
                          <a:effectLst/>
                        </a:rPr>
                        <a:t>1000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4691" marR="64691" marT="0" marB="0"/>
                </a:tc>
                <a:extLst>
                  <a:ext uri="{0D108BD9-81ED-4DB2-BD59-A6C34878D82A}">
                    <a16:rowId xmlns:a16="http://schemas.microsoft.com/office/drawing/2014/main" val="385904755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69853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Rychlost osvojování lexika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Prvních 50 lexémů tvoří hranici, od níž děti začínají tvořit víceslovné výpovědi: věk 1.11 </a:t>
            </a:r>
          </a:p>
          <a:p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Následný vývoj rychlý, ve věku 2.4 je to 250 slov, ve věku 2.7 už 590 slov. Lexikální spurt. </a:t>
            </a:r>
          </a:p>
          <a:p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Srovnání s průměrnými hodnotami uváděnými pro slovenské děti (Kapalková a kol., 2010): ve věku 2 let podprůměrný, ve věku 2.6 průměrný výsledek.</a:t>
            </a:r>
          </a:p>
          <a:p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 věku 6 let vysoce nadprůměrný výsledek vzhledem k normám.  </a:t>
            </a:r>
          </a:p>
        </p:txBody>
      </p:sp>
    </p:spTree>
    <p:extLst>
      <p:ext uri="{BB962C8B-B14F-4D97-AF65-F5344CB8AC3E}">
        <p14:creationId xmlns:p14="http://schemas.microsoft.com/office/powerpoint/2010/main" val="737945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cs-CZ" dirty="0"/>
              <a:t>Sémantika prvních slov (Průcha, 2011: 74)</a:t>
            </a:r>
            <a:br>
              <a:rPr lang="cs-CZ" dirty="0"/>
            </a:b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osoby: /ma:ma/</a:t>
            </a:r>
            <a:r>
              <a:rPr lang="cs-CZ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/ba:ba/</a:t>
            </a:r>
          </a:p>
          <a:p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činnosti: /papa:/</a:t>
            </a:r>
            <a:r>
              <a:rPr lang="cs-CZ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/pi:ska:/</a:t>
            </a:r>
          </a:p>
          <a:p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pozdravy: /pa/</a:t>
            </a:r>
            <a:r>
              <a:rPr lang="cs-CZ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/ahoj/</a:t>
            </a:r>
          </a:p>
          <a:p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jídlo a pití: /ban/</a:t>
            </a:r>
            <a:r>
              <a:rPr lang="cs-CZ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/ja:jI/</a:t>
            </a:r>
          </a:p>
          <a:p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části těla: /nosa:nɛk/ /pusa/</a:t>
            </a:r>
          </a:p>
          <a:p>
            <a:r>
              <a:rPr lang="cs-CZ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zvířata: /jɛʒɛk/</a:t>
            </a:r>
            <a:r>
              <a:rPr lang="cs-CZ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/kojaja/</a:t>
            </a:r>
          </a:p>
          <a:p>
            <a:r>
              <a:rPr lang="cs-CZ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hračky: /anto/</a:t>
            </a:r>
            <a:r>
              <a:rPr lang="cs-CZ" sz="2400" i="1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 </a:t>
            </a:r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/mɛ:ɟa/</a:t>
            </a:r>
          </a:p>
          <a:p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věci denní potřeby: /kapa/ /bota/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928391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Slovnědruhová charakteristika %</a:t>
            </a:r>
          </a:p>
        </p:txBody>
      </p:sp>
      <p:graphicFrame>
        <p:nvGraphicFramePr>
          <p:cNvPr id="4" name="Zástupný symbol pro obsah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62392273"/>
              </p:ext>
            </p:extLst>
          </p:nvPr>
        </p:nvGraphicFramePr>
        <p:xfrm>
          <a:off x="765810" y="1280162"/>
          <a:ext cx="7680959" cy="525841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933667">
                  <a:extLst>
                    <a:ext uri="{9D8B030D-6E8A-4147-A177-3AD203B41FA5}">
                      <a16:colId xmlns:a16="http://schemas.microsoft.com/office/drawing/2014/main" val="3178374203"/>
                    </a:ext>
                  </a:extLst>
                </a:gridCol>
                <a:gridCol w="1436823">
                  <a:extLst>
                    <a:ext uri="{9D8B030D-6E8A-4147-A177-3AD203B41FA5}">
                      <a16:colId xmlns:a16="http://schemas.microsoft.com/office/drawing/2014/main" val="2634741630"/>
                    </a:ext>
                  </a:extLst>
                </a:gridCol>
                <a:gridCol w="1436823">
                  <a:extLst>
                    <a:ext uri="{9D8B030D-6E8A-4147-A177-3AD203B41FA5}">
                      <a16:colId xmlns:a16="http://schemas.microsoft.com/office/drawing/2014/main" val="859373402"/>
                    </a:ext>
                  </a:extLst>
                </a:gridCol>
                <a:gridCol w="1436823">
                  <a:extLst>
                    <a:ext uri="{9D8B030D-6E8A-4147-A177-3AD203B41FA5}">
                      <a16:colId xmlns:a16="http://schemas.microsoft.com/office/drawing/2014/main" val="3259586877"/>
                    </a:ext>
                  </a:extLst>
                </a:gridCol>
                <a:gridCol w="1436823">
                  <a:extLst>
                    <a:ext uri="{9D8B030D-6E8A-4147-A177-3AD203B41FA5}">
                      <a16:colId xmlns:a16="http://schemas.microsoft.com/office/drawing/2014/main" val="712176551"/>
                    </a:ext>
                  </a:extLst>
                </a:gridCol>
              </a:tblGrid>
              <a:tr h="4964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počet slov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50 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100 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500 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1000 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98971928"/>
                  </a:ext>
                </a:extLst>
              </a:tr>
              <a:tr h="4964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věk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1.11.28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2.2.1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2.7.15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2.11.3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74324877"/>
                  </a:ext>
                </a:extLst>
              </a:tr>
              <a:tr h="4964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substantiva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82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90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66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56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595882230"/>
                  </a:ext>
                </a:extLst>
              </a:tr>
              <a:tr h="26730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adjektiva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6.8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11.7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704853"/>
                  </a:ext>
                </a:extLst>
              </a:tr>
              <a:tr h="4964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pronomina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1.2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1.9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5792063"/>
                  </a:ext>
                </a:extLst>
              </a:tr>
              <a:tr h="4964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numeralia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1.6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2.2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141875927"/>
                  </a:ext>
                </a:extLst>
              </a:tr>
              <a:tr h="26730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verba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6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3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15.6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19.8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1093167"/>
                  </a:ext>
                </a:extLst>
              </a:tr>
              <a:tr h="26730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adverbia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4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2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2.6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3.5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043884600"/>
                  </a:ext>
                </a:extLst>
              </a:tr>
              <a:tr h="4964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prepozice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0.8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0.9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54606488"/>
                  </a:ext>
                </a:extLst>
              </a:tr>
              <a:tr h="4964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konjunkce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0.5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428354670"/>
                  </a:ext>
                </a:extLst>
              </a:tr>
              <a:tr h="267309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partikule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 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0.6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0.5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15480036"/>
                  </a:ext>
                </a:extLst>
              </a:tr>
              <a:tr h="496424"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interjekce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8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5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4.8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cs-CZ" sz="1600" dirty="0">
                          <a:effectLst/>
                        </a:rPr>
                        <a:t>3</a:t>
                      </a:r>
                      <a:endParaRPr lang="cs-CZ" sz="16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252071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38570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dirty="0"/>
              <a:t>Slovnědruhová charakteristika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Mezi prvními 50 lexémy převažovala substantiva, označující konkrétní osoby, zvířata a věci z okolí dítěte. </a:t>
            </a:r>
          </a:p>
          <a:p>
            <a:pPr>
              <a:lnSpc>
                <a:spcPct val="150000"/>
              </a:lnSpc>
            </a:pPr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Oproti dosavadním výzkumům (Pačesová, 1968, Průcha, 2011, Saicová Římalová, 2013) v řeči subjektu méně interjekcí. </a:t>
            </a:r>
          </a:p>
          <a:p>
            <a:pPr>
              <a:lnSpc>
                <a:spcPct val="150000"/>
              </a:lnSpc>
            </a:pPr>
            <a:r>
              <a:rPr lang="cs-CZ" sz="24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Interjekce se příliš nevyskytovaly v inputu.</a:t>
            </a:r>
          </a:p>
        </p:txBody>
      </p:sp>
    </p:spTree>
    <p:extLst>
      <p:ext uri="{BB962C8B-B14F-4D97-AF65-F5344CB8AC3E}">
        <p14:creationId xmlns:p14="http://schemas.microsoft.com/office/powerpoint/2010/main" val="1403071373"/>
      </p:ext>
    </p:extLst>
  </p:cSld>
  <p:clrMapOvr>
    <a:masterClrMapping/>
  </p:clrMapOvr>
</p:sld>
</file>

<file path=ppt/theme/theme1.xml><?xml version="1.0" encoding="utf-8"?>
<a:theme xmlns:a="http://schemas.openxmlformats.org/drawingml/2006/main" name="Fazeta">
  <a:themeElements>
    <a:clrScheme name="Žluto-oranžová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Fazeta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zeta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23659B44-6E34-4CE8-8F0D-387DA799682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149</TotalTime>
  <Words>907</Words>
  <Application>Microsoft Office PowerPoint</Application>
  <PresentationFormat>Širokoúhlá obrazovka</PresentationFormat>
  <Paragraphs>163</Paragraphs>
  <Slides>13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8" baseType="lpstr">
      <vt:lpstr>Arial</vt:lpstr>
      <vt:lpstr>Times New Roman</vt:lpstr>
      <vt:lpstr>Trebuchet MS</vt:lpstr>
      <vt:lpstr>Wingdings 3</vt:lpstr>
      <vt:lpstr>Fazeta</vt:lpstr>
      <vt:lpstr>Raná slovní zásoba dítěte </vt:lpstr>
      <vt:lpstr>Data</vt:lpstr>
      <vt:lpstr>Vymezení slova</vt:lpstr>
      <vt:lpstr>Ukázka záznamu</vt:lpstr>
      <vt:lpstr>Rychlost osvojování lexika</vt:lpstr>
      <vt:lpstr>Rychlost osvojování lexika</vt:lpstr>
      <vt:lpstr>Sémantika prvních slov (Průcha, 2011: 74) </vt:lpstr>
      <vt:lpstr>Slovnědruhová charakteristika %</vt:lpstr>
      <vt:lpstr>Slovnědruhová charakteristika</vt:lpstr>
      <vt:lpstr>Vztah lexika a gramatiky</vt:lpstr>
      <vt:lpstr>Průměrná délka výpovědi ve slovech</vt:lpstr>
      <vt:lpstr>Příprava odborníků pro praxi předškolního vzdělávání</vt:lpstr>
      <vt:lpstr>Odkazy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První tisíc slov v řeči dítěte</dc:title>
  <dc:creator>Pavla Chejnová</dc:creator>
  <cp:lastModifiedBy>Pavla Chejnová</cp:lastModifiedBy>
  <cp:revision>21</cp:revision>
  <dcterms:created xsi:type="dcterms:W3CDTF">2016-10-03T08:23:13Z</dcterms:created>
  <dcterms:modified xsi:type="dcterms:W3CDTF">2020-10-13T15:48:07Z</dcterms:modified>
</cp:coreProperties>
</file>