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57" r:id="rId3"/>
    <p:sldId id="259" r:id="rId4"/>
    <p:sldId id="260" r:id="rId5"/>
    <p:sldId id="264" r:id="rId6"/>
    <p:sldId id="261" r:id="rId7"/>
    <p:sldId id="262" r:id="rId8"/>
    <p:sldId id="273" r:id="rId9"/>
    <p:sldId id="263" r:id="rId10"/>
    <p:sldId id="265" r:id="rId11"/>
    <p:sldId id="266" r:id="rId12"/>
    <p:sldId id="267" r:id="rId13"/>
    <p:sldId id="269" r:id="rId14"/>
    <p:sldId id="271" r:id="rId15"/>
    <p:sldId id="268" r:id="rId16"/>
    <p:sldId id="272" r:id="rId17"/>
    <p:sldId id="270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3" d="100"/>
          <a:sy n="93" d="100"/>
        </p:scale>
        <p:origin x="-726" y="1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6FAF1C-4D5A-4370-A0E6-F46A89EEC96D}" type="datetimeFigureOut">
              <a:rPr lang="cs-CZ" smtClean="0"/>
              <a:t>03.04.2019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966C92-D1E0-44F3-9A7F-5630E6D0041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1573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FDA8AA-4104-421A-A2F7-410C81437CB6}" type="slidenum">
              <a:rPr lang="cs-CZ" altLang="cs-CZ"/>
              <a:pPr/>
              <a:t>3</a:t>
            </a:fld>
            <a:endParaRPr lang="cs-CZ" altLang="cs-CZ"/>
          </a:p>
        </p:txBody>
      </p:sp>
      <p:sp>
        <p:nvSpPr>
          <p:cNvPr id="284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5302D8-3ABF-49B3-8F16-0DC14BF919BA}" type="slidenum">
              <a:rPr lang="cs-CZ" altLang="cs-CZ"/>
              <a:pPr/>
              <a:t>4</a:t>
            </a:fld>
            <a:endParaRPr lang="cs-CZ" altLang="cs-CZ"/>
          </a:p>
        </p:txBody>
      </p:sp>
      <p:sp>
        <p:nvSpPr>
          <p:cNvPr id="286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4C2CA2-4DD6-4A71-BEED-104B95FE8D2B}" type="slidenum">
              <a:rPr lang="cs-CZ" altLang="cs-CZ"/>
              <a:pPr/>
              <a:t>6</a:t>
            </a:fld>
            <a:endParaRPr lang="cs-CZ" altLang="cs-CZ"/>
          </a:p>
        </p:txBody>
      </p:sp>
      <p:sp>
        <p:nvSpPr>
          <p:cNvPr id="288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8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64CF53-94A6-48F1-82C2-A1925A638FB1}" type="slidenum">
              <a:rPr lang="cs-CZ" altLang="cs-CZ"/>
              <a:pPr/>
              <a:t>7</a:t>
            </a:fld>
            <a:endParaRPr lang="cs-CZ" altLang="cs-CZ"/>
          </a:p>
        </p:txBody>
      </p:sp>
      <p:sp>
        <p:nvSpPr>
          <p:cNvPr id="290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0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374466-A89D-4A72-91CD-C5B6E2C74AAA}" type="slidenum">
              <a:rPr lang="cs-CZ" altLang="cs-CZ"/>
              <a:pPr/>
              <a:t>9</a:t>
            </a:fld>
            <a:endParaRPr lang="cs-CZ" altLang="cs-CZ"/>
          </a:p>
        </p:txBody>
      </p:sp>
      <p:sp>
        <p:nvSpPr>
          <p:cNvPr id="292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2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1E13-7D8F-4810-AB8D-2F1090644DE0}" type="datetimeFigureOut">
              <a:rPr lang="cs-CZ" smtClean="0"/>
              <a:t>03.04.2019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á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A05684E-37C7-4EC7-80F1-C1D367EF9F0A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1E13-7D8F-4810-AB8D-2F1090644DE0}" type="datetimeFigureOut">
              <a:rPr lang="cs-CZ" smtClean="0"/>
              <a:t>03.04.2019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5684E-37C7-4EC7-80F1-C1D367EF9F0A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5A05684E-37C7-4EC7-80F1-C1D367EF9F0A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1E13-7D8F-4810-AB8D-2F1090644DE0}" type="datetimeFigureOut">
              <a:rPr lang="cs-CZ" smtClean="0"/>
              <a:t>03.04.2019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1E13-7D8F-4810-AB8D-2F1090644DE0}" type="datetimeFigureOut">
              <a:rPr lang="cs-CZ" smtClean="0"/>
              <a:t>03.04.2019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5A05684E-37C7-4EC7-80F1-C1D367EF9F0A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1E13-7D8F-4810-AB8D-2F1090644DE0}" type="datetimeFigureOut">
              <a:rPr lang="cs-CZ" smtClean="0"/>
              <a:t>03.04.2019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A05684E-37C7-4EC7-80F1-C1D367EF9F0A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8D2C1E13-7D8F-4810-AB8D-2F1090644DE0}" type="datetimeFigureOut">
              <a:rPr lang="cs-CZ" smtClean="0"/>
              <a:t>03.04.2019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5684E-37C7-4EC7-80F1-C1D367EF9F0A}" type="slidenum">
              <a:rPr lang="cs-CZ" smtClean="0"/>
              <a:t>‹#›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1E13-7D8F-4810-AB8D-2F1090644DE0}" type="datetimeFigureOut">
              <a:rPr lang="cs-CZ" smtClean="0"/>
              <a:t>03.04.2019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Ová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á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5A05684E-37C7-4EC7-80F1-C1D367EF9F0A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1E13-7D8F-4810-AB8D-2F1090644DE0}" type="datetimeFigureOut">
              <a:rPr lang="cs-CZ" smtClean="0"/>
              <a:t>03.04.2019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5A05684E-37C7-4EC7-80F1-C1D367EF9F0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1E13-7D8F-4810-AB8D-2F1090644DE0}" type="datetimeFigureOut">
              <a:rPr lang="cs-CZ" smtClean="0"/>
              <a:t>03.04.2019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A05684E-37C7-4EC7-80F1-C1D367EF9F0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A05684E-37C7-4EC7-80F1-C1D367EF9F0A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1E13-7D8F-4810-AB8D-2F1090644DE0}" type="datetimeFigureOut">
              <a:rPr lang="cs-CZ" smtClean="0"/>
              <a:t>03.04.2019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nice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á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5A05684E-37C7-4EC7-80F1-C1D367EF9F0A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8D2C1E13-7D8F-4810-AB8D-2F1090644DE0}" type="datetimeFigureOut">
              <a:rPr lang="cs-CZ" smtClean="0"/>
              <a:t>03.04.2019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8D2C1E13-7D8F-4810-AB8D-2F1090644DE0}" type="datetimeFigureOut">
              <a:rPr lang="cs-CZ" smtClean="0"/>
              <a:t>03.04.2019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A05684E-37C7-4EC7-80F1-C1D367EF9F0A}" type="slidenum">
              <a:rPr lang="cs-CZ" smtClean="0"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Moderní metody marketingového výzkumu 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Výzkum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634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Needscope</a:t>
            </a:r>
            <a:r>
              <a:rPr lang="cs-CZ" dirty="0" smtClean="0"/>
              <a:t> model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Nahrazuje konzervativní metody průzkumu a reaguje na změny v marketingu, které se posouvají od orientace na zisk na vyšší benefit pro koncového zákazníka</a:t>
            </a:r>
          </a:p>
          <a:p>
            <a:r>
              <a:rPr lang="cs-CZ" dirty="0" smtClean="0"/>
              <a:t>Odhaluje emocionální pocity zákazníky, o kterých on sám ani neví nebo je nedokáže pojmenovat</a:t>
            </a:r>
          </a:p>
          <a:p>
            <a:r>
              <a:rPr lang="cs-CZ" dirty="0" smtClean="0"/>
              <a:t>Využívá teorie archetypů (nepůsobí na racionální část osobnosti, ale spíše na její emoční složku)</a:t>
            </a:r>
          </a:p>
          <a:p>
            <a:r>
              <a:rPr lang="cs-CZ" dirty="0" smtClean="0"/>
              <a:t>Identifikuje a měří zákaznické požadavky a jak dobře značky na tyto požadavky odpovídají</a:t>
            </a:r>
          </a:p>
        </p:txBody>
      </p:sp>
    </p:spTree>
    <p:extLst>
      <p:ext uri="{BB962C8B-B14F-4D97-AF65-F5344CB8AC3E}">
        <p14:creationId xmlns:p14="http://schemas.microsoft.com/office/powerpoint/2010/main" val="3451459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Needscope</a:t>
            </a:r>
            <a:r>
              <a:rPr lang="cs-CZ" dirty="0" smtClean="0"/>
              <a:t> model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728"/>
            <a:ext cx="5332065" cy="4104456"/>
          </a:xfrm>
        </p:spPr>
      </p:pic>
      <p:pic>
        <p:nvPicPr>
          <p:cNvPr id="4098" name="Picture 2" descr="Výsledek obrázku pro needscope mode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849" y="2295524"/>
            <a:ext cx="6076950" cy="456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4454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6632"/>
            <a:ext cx="8136904" cy="6552728"/>
          </a:xfrm>
        </p:spPr>
      </p:pic>
    </p:spTree>
    <p:extLst>
      <p:ext uri="{BB962C8B-B14F-4D97-AF65-F5344CB8AC3E}">
        <p14:creationId xmlns:p14="http://schemas.microsoft.com/office/powerpoint/2010/main" val="1303557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Lidé přirozeně přiřazují jednotlivé vjemy předem známým primitivním skupinám s podobnými atributy</a:t>
            </a:r>
          </a:p>
          <a:p>
            <a:r>
              <a:rPr lang="cs-CZ" dirty="0" smtClean="0"/>
              <a:t>Pomocí NSM jsme schopni určit zákazníkovy postoje ke značce.</a:t>
            </a:r>
          </a:p>
          <a:p>
            <a:r>
              <a:rPr lang="cs-CZ" dirty="0" smtClean="0"/>
              <a:t>V rámci tohoto modelu jsou jednotlivým archetypů přiřazeny značky na základě specifických emocí, které se snaží značka či produkt vyvolat.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07340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24744"/>
            <a:ext cx="7805667" cy="4878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415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333375"/>
            <a:ext cx="9448800" cy="712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1403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8840" y="-1035496"/>
            <a:ext cx="18288000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0550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ýsledek obrázku pro needscope mod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764704"/>
            <a:ext cx="7131965" cy="5354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106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Koncept produktu, novinka k testování	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  U rychloobrátkového zboží je pro testování třeba vytvořit prototyp. 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</a:t>
            </a:r>
            <a:r>
              <a:rPr lang="cs-CZ" dirty="0" smtClean="0"/>
              <a:t> V případě, že neexistuje prototyp nebo se jedná o jiné než rychloobrátkové zboží, používá se slovní popis – soustředit se na všechny komponenty produktu, tedy značku, logo, obal, vlastnosti, cenu a komunikaci (jde o to donést co nejvíce informací a případně produkt namalovat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  Je dobré zvážit, zda bude koncept prezentován se značkou nebo koncept bez značky (vhodné je testovat dvě skupiny se i bez – kontrolní skupina).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</a:t>
            </a:r>
            <a:r>
              <a:rPr lang="cs-CZ" dirty="0" smtClean="0"/>
              <a:t> minimální velikost skupiny by se alespoň měla blížit n= 100, byť záleží na ekonomickém hledisku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0925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Senzorický (chuťový) test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Pře testování chutí je potřeba dodržet předem daná pravidla (např. teplota k servírování, chlazení)</a:t>
            </a:r>
          </a:p>
          <a:p>
            <a:r>
              <a:rPr lang="cs-CZ" dirty="0" smtClean="0"/>
              <a:t>Testování může být jako monadické nebo jako sekvenční test (stejně jako v případě testování kvality vnímané zákazníkem)</a:t>
            </a:r>
          </a:p>
          <a:p>
            <a:r>
              <a:rPr lang="cs-CZ" dirty="0" smtClean="0"/>
              <a:t>Vždy je dobré myslet na to, zda je test prováděn se značkou nebo bez značky (doporučují se oba testy)</a:t>
            </a:r>
          </a:p>
          <a:p>
            <a:r>
              <a:rPr lang="cs-CZ" dirty="0" smtClean="0"/>
              <a:t>Je potřeba neutralizovat – voda a chléb</a:t>
            </a:r>
          </a:p>
          <a:p>
            <a:r>
              <a:rPr lang="cs-CZ" dirty="0" smtClean="0"/>
              <a:t>Testy probíhají většinou v laboratorním prostředí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220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Usage</a:t>
            </a:r>
            <a:r>
              <a:rPr lang="cs-CZ" dirty="0" smtClean="0"/>
              <a:t> and </a:t>
            </a:r>
            <a:r>
              <a:rPr lang="cs-CZ" dirty="0" err="1" smtClean="0"/>
              <a:t>Attitudes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Studie spotřebitelských zvyklostí a postojů.</a:t>
            </a:r>
          </a:p>
          <a:p>
            <a:endParaRPr lang="cs-CZ" dirty="0" smtClean="0"/>
          </a:p>
          <a:p>
            <a:r>
              <a:rPr lang="cs-CZ" dirty="0" smtClean="0"/>
              <a:t>Výzkum této oblasti se zaměřuje na frekvenci a intenzitu užívání, okolnosti nákupu a postoj k vlastnostem produktu a jejich hodnocení. </a:t>
            </a:r>
          </a:p>
          <a:p>
            <a:endParaRPr lang="cs-CZ" dirty="0" smtClean="0"/>
          </a:p>
          <a:p>
            <a:r>
              <a:rPr lang="cs-CZ" dirty="0" smtClean="0"/>
              <a:t>U&amp;A jsou často kombinovány s výzkumem zaměřujícím se na značku nebo výrobce daného produktu a jeho vnímání spotřebitelem.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9594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Příklad senzorického testu monadického testování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6" y="1713163"/>
            <a:ext cx="6616377" cy="458359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1529792"/>
            <a:ext cx="2085750" cy="355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596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Pokračování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1484784"/>
            <a:ext cx="5597237" cy="418391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656" y="1484784"/>
            <a:ext cx="2972194" cy="36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46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Příklad senzorického testu </a:t>
            </a:r>
            <a:r>
              <a:rPr lang="cs-CZ" dirty="0" smtClean="0"/>
              <a:t>srovnávací testování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08520" y="1196752"/>
            <a:ext cx="6303817" cy="551568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008" y="6165304"/>
            <a:ext cx="4380076" cy="589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814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pokračování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1556792"/>
            <a:ext cx="5396345" cy="454453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072" y="1323464"/>
            <a:ext cx="4171501" cy="78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9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Senzorický test – tři základní typy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1. Test rozdílností (</a:t>
            </a:r>
            <a:r>
              <a:rPr lang="cs-CZ" dirty="0" err="1"/>
              <a:t>difference</a:t>
            </a:r>
            <a:r>
              <a:rPr lang="cs-CZ" dirty="0"/>
              <a:t> test) Určuje, zda respondenti vnímají testované výrobky jako odlišné, </a:t>
            </a:r>
            <a:r>
              <a:rPr lang="cs-CZ" dirty="0" smtClean="0"/>
              <a:t>případně </a:t>
            </a:r>
            <a:r>
              <a:rPr lang="cs-CZ" dirty="0"/>
              <a:t>zda jsou rozdíly mezi testovanými výrobky pro respondenty významné. </a:t>
            </a:r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2. Test preferencí (preference test) Umožňuje zjistit, které výrobky respondenti preferují a nakolik odpovídají jejich představě o ideálním výrobku. Hodnocení se obvykle provádí na škále preferencí.  </a:t>
            </a:r>
          </a:p>
          <a:p>
            <a:endParaRPr lang="cs-CZ" dirty="0" smtClean="0"/>
          </a:p>
          <a:p>
            <a:endParaRPr lang="cs-CZ" dirty="0"/>
          </a:p>
          <a:p>
            <a:r>
              <a:rPr lang="cs-CZ" dirty="0"/>
              <a:t>3. Metoda slovního popisu (</a:t>
            </a:r>
            <a:r>
              <a:rPr lang="cs-CZ" dirty="0" err="1"/>
              <a:t>description</a:t>
            </a:r>
            <a:r>
              <a:rPr lang="cs-CZ" dirty="0"/>
              <a:t> </a:t>
            </a:r>
            <a:r>
              <a:rPr lang="cs-CZ" dirty="0" err="1"/>
              <a:t>method</a:t>
            </a:r>
            <a:r>
              <a:rPr lang="cs-CZ" dirty="0"/>
              <a:t>) Určuje, zda respondenti vnímají významné rozdíly mezi zkoumanými výrobky a v čem tyto rozdíly podle jejich názoru spočívají. Jde o detailní popis atributů výrobku. Vjem je možné vyjádřit volným slovním popisem, doporučuje se však respondentům </a:t>
            </a:r>
            <a:r>
              <a:rPr lang="cs-CZ" dirty="0" smtClean="0"/>
              <a:t>předložit </a:t>
            </a:r>
            <a:r>
              <a:rPr lang="cs-CZ" dirty="0"/>
              <a:t>seznam vhodných termínů či tvrzení charakterizujících hodnocené výrobky a jejich atributy. Kvalitativní popis může doplnit i kvantitativní ohodnocení vjemu. </a:t>
            </a:r>
          </a:p>
        </p:txBody>
      </p:sp>
    </p:spTree>
    <p:extLst>
      <p:ext uri="{BB962C8B-B14F-4D97-AF65-F5344CB8AC3E}">
        <p14:creationId xmlns:p14="http://schemas.microsoft.com/office/powerpoint/2010/main" val="14134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4000"/>
              <a:t>U</a:t>
            </a:r>
            <a:r>
              <a:rPr lang="en-US" altLang="cs-CZ" sz="4000"/>
              <a:t>&amp;A </a:t>
            </a:r>
            <a:r>
              <a:rPr lang="cs-CZ" altLang="cs-CZ" sz="4000"/>
              <a:t>– </a:t>
            </a:r>
            <a:r>
              <a:rPr lang="ca-ES" altLang="cs-CZ" sz="4000"/>
              <a:t>c</a:t>
            </a:r>
            <a:r>
              <a:rPr lang="cs-CZ" altLang="cs-CZ" sz="4000"/>
              <a:t>íle, charakteristika</a:t>
            </a:r>
          </a:p>
        </p:txBody>
      </p:sp>
      <p:sp>
        <p:nvSpPr>
          <p:cNvPr id="28365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70000"/>
              </a:lnSpc>
            </a:pPr>
            <a:r>
              <a:rPr lang="cs-CZ" altLang="cs-CZ" sz="2400" dirty="0" smtClean="0"/>
              <a:t>Je označován jako „bible značek“. Často spojen se segmentací trhu. </a:t>
            </a:r>
            <a:endParaRPr lang="cs-CZ" altLang="cs-CZ" sz="2400" dirty="0"/>
          </a:p>
          <a:p>
            <a:pPr>
              <a:lnSpc>
                <a:spcPct val="70000"/>
              </a:lnSpc>
            </a:pPr>
            <a:endParaRPr lang="cs-CZ" altLang="cs-CZ" sz="2400" dirty="0"/>
          </a:p>
          <a:p>
            <a:pPr>
              <a:lnSpc>
                <a:spcPct val="70000"/>
              </a:lnSpc>
            </a:pPr>
            <a:r>
              <a:rPr lang="cs-CZ" altLang="cs-CZ" sz="2400" dirty="0"/>
              <a:t>J</a:t>
            </a:r>
            <a:r>
              <a:rPr lang="cs-CZ" altLang="cs-CZ" sz="2400" dirty="0" smtClean="0"/>
              <a:t>eden </a:t>
            </a:r>
            <a:r>
              <a:rPr lang="cs-CZ" altLang="cs-CZ" sz="2400" dirty="0"/>
              <a:t>z nejrozsáhlejších výzkumů (dotazníky na 1 hodinu i více)</a:t>
            </a:r>
          </a:p>
          <a:p>
            <a:pPr>
              <a:lnSpc>
                <a:spcPct val="70000"/>
              </a:lnSpc>
            </a:pPr>
            <a:endParaRPr lang="cs-CZ" altLang="cs-CZ" sz="2400" dirty="0"/>
          </a:p>
          <a:p>
            <a:pPr>
              <a:lnSpc>
                <a:spcPct val="70000"/>
              </a:lnSpc>
            </a:pPr>
            <a:r>
              <a:rPr lang="cs-CZ" altLang="cs-CZ" sz="2400" dirty="0"/>
              <a:t>Zpravidla složitější zpracování dat</a:t>
            </a:r>
          </a:p>
          <a:p>
            <a:pPr>
              <a:lnSpc>
                <a:spcPct val="70000"/>
              </a:lnSpc>
            </a:pPr>
            <a:endParaRPr lang="cs-CZ" altLang="cs-CZ" sz="2400" dirty="0"/>
          </a:p>
          <a:p>
            <a:pPr>
              <a:lnSpc>
                <a:spcPct val="70000"/>
              </a:lnSpc>
            </a:pPr>
            <a:r>
              <a:rPr lang="cs-CZ" altLang="cs-CZ" sz="2400" dirty="0"/>
              <a:t>Zpravidla dlouhodobější výzkum -  trvá i 2 měsíce </a:t>
            </a:r>
            <a:r>
              <a:rPr lang="cs-CZ" altLang="cs-CZ" sz="2400" dirty="0">
                <a:sym typeface="Wingdings" pitchFamily="2" charset="2"/>
              </a:rPr>
              <a:t></a:t>
            </a:r>
            <a:endParaRPr lang="cs-CZ" altLang="cs-CZ" sz="2400" dirty="0"/>
          </a:p>
          <a:p>
            <a:pPr>
              <a:lnSpc>
                <a:spcPct val="70000"/>
              </a:lnSpc>
            </a:pPr>
            <a:endParaRPr lang="cs-CZ" altLang="cs-CZ" sz="2400" dirty="0"/>
          </a:p>
          <a:p>
            <a:pPr>
              <a:lnSpc>
                <a:spcPct val="70000"/>
              </a:lnSpc>
            </a:pPr>
            <a:r>
              <a:rPr lang="cs-CZ" altLang="cs-CZ" sz="2400" dirty="0" smtClean="0"/>
              <a:t>Trackingový výzkum s dobou opakování cca 5 let</a:t>
            </a:r>
            <a:endParaRPr lang="cs-CZ" altLang="cs-CZ" sz="2400" dirty="0"/>
          </a:p>
          <a:p>
            <a:pPr>
              <a:lnSpc>
                <a:spcPct val="70000"/>
              </a:lnSpc>
            </a:pPr>
            <a:endParaRPr lang="cs-CZ" altLang="cs-CZ" sz="2400" dirty="0"/>
          </a:p>
        </p:txBody>
      </p:sp>
    </p:spTree>
    <p:extLst>
      <p:ext uri="{BB962C8B-B14F-4D97-AF65-F5344CB8AC3E}">
        <p14:creationId xmlns:p14="http://schemas.microsoft.com/office/powerpoint/2010/main" val="33447546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365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4000" dirty="0"/>
              <a:t>Základní otázky klienta</a:t>
            </a:r>
          </a:p>
        </p:txBody>
      </p:sp>
      <p:sp>
        <p:nvSpPr>
          <p:cNvPr id="28569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84213" y="1556792"/>
            <a:ext cx="7772400" cy="4967833"/>
          </a:xfrm>
        </p:spPr>
        <p:txBody>
          <a:bodyPr>
            <a:normAutofit lnSpcReduction="10000"/>
          </a:bodyPr>
          <a:lstStyle/>
          <a:p>
            <a:pPr>
              <a:lnSpc>
                <a:spcPct val="70000"/>
              </a:lnSpc>
            </a:pPr>
            <a:r>
              <a:rPr lang="cs-CZ" altLang="cs-CZ" sz="2400" dirty="0"/>
              <a:t>Kdo jsou hlavní hráči na trhu?</a:t>
            </a:r>
          </a:p>
          <a:p>
            <a:pPr>
              <a:lnSpc>
                <a:spcPct val="70000"/>
              </a:lnSpc>
            </a:pPr>
            <a:r>
              <a:rPr lang="cs-CZ" altLang="cs-CZ" sz="2400" dirty="0" smtClean="0"/>
              <a:t>Jaké </a:t>
            </a:r>
            <a:r>
              <a:rPr lang="cs-CZ" altLang="cs-CZ" sz="2400" dirty="0"/>
              <a:t>mají tržní podíly?</a:t>
            </a:r>
          </a:p>
          <a:p>
            <a:pPr>
              <a:lnSpc>
                <a:spcPct val="70000"/>
              </a:lnSpc>
            </a:pPr>
            <a:r>
              <a:rPr lang="en-US" altLang="cs-CZ" sz="2400" dirty="0" smtClean="0"/>
              <a:t>Ja</a:t>
            </a:r>
            <a:r>
              <a:rPr lang="cs-CZ" altLang="cs-CZ" sz="2400" dirty="0" err="1"/>
              <a:t>cí</a:t>
            </a:r>
            <a:r>
              <a:rPr lang="cs-CZ" altLang="cs-CZ" sz="2400" dirty="0"/>
              <a:t> jsou jejich zákazníci</a:t>
            </a:r>
            <a:r>
              <a:rPr lang="cs-CZ" altLang="cs-CZ" sz="2400" dirty="0" smtClean="0"/>
              <a:t>?</a:t>
            </a:r>
          </a:p>
          <a:p>
            <a:pPr>
              <a:lnSpc>
                <a:spcPct val="70000"/>
              </a:lnSpc>
            </a:pPr>
            <a:r>
              <a:rPr lang="cs-CZ" altLang="cs-CZ" sz="2400" dirty="0" smtClean="0"/>
              <a:t>Jak si stojí naše značka v porovnání s konkurencí?</a:t>
            </a:r>
          </a:p>
          <a:p>
            <a:pPr>
              <a:lnSpc>
                <a:spcPct val="70000"/>
              </a:lnSpc>
            </a:pPr>
            <a:endParaRPr lang="en-US" altLang="cs-CZ" sz="2400" dirty="0"/>
          </a:p>
          <a:p>
            <a:pPr>
              <a:lnSpc>
                <a:spcPct val="70000"/>
              </a:lnSpc>
            </a:pPr>
            <a:r>
              <a:rPr lang="en-US" altLang="cs-CZ" sz="2400" dirty="0" err="1" smtClean="0"/>
              <a:t>Jak</a:t>
            </a:r>
            <a:r>
              <a:rPr lang="cs-CZ" altLang="cs-CZ" sz="2400" dirty="0" smtClean="0"/>
              <a:t> </a:t>
            </a:r>
            <a:r>
              <a:rPr lang="cs-CZ" altLang="cs-CZ" sz="2400" dirty="0"/>
              <a:t>nahlížejí zákazníci na konkurenci</a:t>
            </a:r>
            <a:r>
              <a:rPr lang="cs-CZ" altLang="cs-CZ" sz="2400" dirty="0" smtClean="0"/>
              <a:t>?</a:t>
            </a:r>
          </a:p>
          <a:p>
            <a:pPr>
              <a:lnSpc>
                <a:spcPct val="70000"/>
              </a:lnSpc>
            </a:pPr>
            <a:endParaRPr lang="cs-CZ" altLang="cs-CZ" sz="2400" dirty="0" smtClean="0"/>
          </a:p>
          <a:p>
            <a:pPr>
              <a:lnSpc>
                <a:spcPct val="70000"/>
              </a:lnSpc>
            </a:pPr>
            <a:r>
              <a:rPr lang="cs-CZ" altLang="cs-CZ" sz="2400" dirty="0" smtClean="0"/>
              <a:t>Jak se zákazníci rozhodují? Která kritéria jsou pro ně důležitá?</a:t>
            </a:r>
            <a:endParaRPr lang="cs-CZ" altLang="cs-CZ" sz="2400" dirty="0"/>
          </a:p>
          <a:p>
            <a:pPr>
              <a:lnSpc>
                <a:spcPct val="70000"/>
              </a:lnSpc>
            </a:pPr>
            <a:r>
              <a:rPr lang="cs-CZ" altLang="cs-CZ" sz="2400" dirty="0" smtClean="0"/>
              <a:t>Jak </a:t>
            </a:r>
            <a:r>
              <a:rPr lang="cs-CZ" altLang="cs-CZ" sz="2400" dirty="0"/>
              <a:t>se zákazníci chovají</a:t>
            </a:r>
            <a:r>
              <a:rPr lang="cs-CZ" altLang="cs-CZ" sz="2400" dirty="0" smtClean="0"/>
              <a:t>?</a:t>
            </a:r>
          </a:p>
          <a:p>
            <a:pPr>
              <a:lnSpc>
                <a:spcPct val="70000"/>
              </a:lnSpc>
            </a:pPr>
            <a:endParaRPr lang="cs-CZ" altLang="cs-CZ" sz="2400" dirty="0"/>
          </a:p>
          <a:p>
            <a:pPr>
              <a:lnSpc>
                <a:spcPct val="70000"/>
              </a:lnSpc>
            </a:pPr>
            <a:r>
              <a:rPr lang="cs-CZ" altLang="cs-CZ" sz="2400" dirty="0" smtClean="0"/>
              <a:t>Kdy</a:t>
            </a:r>
            <a:r>
              <a:rPr lang="cs-CZ" altLang="cs-CZ" sz="2400" dirty="0"/>
              <a:t>, kde a jak se spotřebovávají výrobky</a:t>
            </a:r>
            <a:r>
              <a:rPr lang="en-US" altLang="cs-CZ" sz="2400" dirty="0"/>
              <a:t>/</a:t>
            </a:r>
            <a:r>
              <a:rPr lang="en-US" altLang="cs-CZ" sz="2400" dirty="0" err="1"/>
              <a:t>slu</a:t>
            </a:r>
            <a:r>
              <a:rPr lang="cs-CZ" altLang="cs-CZ" sz="2400" dirty="0" err="1"/>
              <a:t>žby</a:t>
            </a:r>
            <a:r>
              <a:rPr lang="cs-CZ" altLang="cs-CZ" sz="2400" dirty="0"/>
              <a:t>?</a:t>
            </a:r>
          </a:p>
          <a:p>
            <a:pPr>
              <a:lnSpc>
                <a:spcPct val="70000"/>
              </a:lnSpc>
            </a:pPr>
            <a:r>
              <a:rPr lang="cs-CZ" altLang="cs-CZ" sz="2400" dirty="0" smtClean="0"/>
              <a:t>Kdo ohrožuje naši firmu?</a:t>
            </a:r>
          </a:p>
          <a:p>
            <a:pPr>
              <a:lnSpc>
                <a:spcPct val="70000"/>
              </a:lnSpc>
            </a:pPr>
            <a:r>
              <a:rPr lang="cs-CZ" altLang="cs-CZ" sz="2400" dirty="0" smtClean="0"/>
              <a:t>Od kterých značek mohu získat podíl na trhu?</a:t>
            </a:r>
          </a:p>
          <a:p>
            <a:pPr>
              <a:lnSpc>
                <a:spcPct val="70000"/>
              </a:lnSpc>
            </a:pPr>
            <a:r>
              <a:rPr lang="cs-CZ" altLang="cs-CZ" sz="2400" dirty="0" smtClean="0"/>
              <a:t>Jsou potřeby zákazníků současnou nabídkou trhu naplněny?</a:t>
            </a:r>
            <a:endParaRPr lang="cs-CZ" altLang="cs-CZ" sz="2400" dirty="0"/>
          </a:p>
        </p:txBody>
      </p:sp>
    </p:spTree>
    <p:extLst>
      <p:ext uri="{BB962C8B-B14F-4D97-AF65-F5344CB8AC3E}">
        <p14:creationId xmlns:p14="http://schemas.microsoft.com/office/powerpoint/2010/main" val="439367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569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Kdy ještě U</a:t>
            </a:r>
            <a:r>
              <a:rPr lang="en-US" dirty="0" smtClean="0"/>
              <a:t>&amp;</a:t>
            </a:r>
            <a:r>
              <a:rPr lang="cs-CZ" dirty="0" smtClean="0"/>
              <a:t>A využijete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Jak je váš produkt hodnocen zákazníky</a:t>
            </a:r>
          </a:p>
          <a:p>
            <a:r>
              <a:rPr lang="cs-CZ" dirty="0" smtClean="0"/>
              <a:t>Jaké zkušenosti s vašimi produkty a službami mají zákazníci</a:t>
            </a:r>
          </a:p>
          <a:p>
            <a:r>
              <a:rPr lang="cs-CZ" dirty="0" smtClean="0"/>
              <a:t>Jak své výrobky nebo služby zlepšit pro zvýšení jejich spokojenosti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6997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4000"/>
              <a:t>Dotazník</a:t>
            </a:r>
          </a:p>
        </p:txBody>
      </p:sp>
      <p:sp>
        <p:nvSpPr>
          <p:cNvPr id="2877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84213" y="1981200"/>
            <a:ext cx="7772400" cy="3968750"/>
          </a:xfrm>
        </p:spPr>
        <p:txBody>
          <a:bodyPr/>
          <a:lstStyle/>
          <a:p>
            <a:pPr>
              <a:lnSpc>
                <a:spcPct val="70000"/>
              </a:lnSpc>
              <a:buFont typeface="Wingdings" pitchFamily="2" charset="2"/>
              <a:buNone/>
            </a:pPr>
            <a:r>
              <a:rPr lang="cs-CZ" altLang="cs-CZ" sz="2000"/>
              <a:t>Dotazník má zpravidla tyto části:</a:t>
            </a:r>
          </a:p>
          <a:p>
            <a:pPr>
              <a:lnSpc>
                <a:spcPct val="70000"/>
              </a:lnSpc>
              <a:buFont typeface="Wingdings" pitchFamily="2" charset="2"/>
              <a:buNone/>
            </a:pPr>
            <a:endParaRPr lang="cs-CZ" altLang="cs-CZ" sz="2000"/>
          </a:p>
          <a:p>
            <a:pPr>
              <a:lnSpc>
                <a:spcPct val="70000"/>
              </a:lnSpc>
            </a:pPr>
            <a:r>
              <a:rPr lang="cs-CZ" altLang="cs-CZ" sz="2000"/>
              <a:t>Znalost značek, kategorií výrobků</a:t>
            </a:r>
            <a:r>
              <a:rPr lang="en-US" altLang="cs-CZ" sz="2000"/>
              <a:t>/</a:t>
            </a:r>
            <a:r>
              <a:rPr lang="cs-CZ" altLang="cs-CZ" sz="2000"/>
              <a:t>služeb</a:t>
            </a:r>
            <a:endParaRPr lang="en-US" altLang="cs-CZ" sz="2000"/>
          </a:p>
          <a:p>
            <a:pPr>
              <a:lnSpc>
                <a:spcPct val="70000"/>
              </a:lnSpc>
            </a:pPr>
            <a:endParaRPr lang="cs-CZ" altLang="cs-CZ" sz="2000"/>
          </a:p>
          <a:p>
            <a:pPr>
              <a:lnSpc>
                <a:spcPct val="70000"/>
              </a:lnSpc>
            </a:pPr>
            <a:r>
              <a:rPr lang="en-US" altLang="cs-CZ" sz="2000"/>
              <a:t>U</a:t>
            </a:r>
            <a:r>
              <a:rPr lang="cs-CZ" altLang="cs-CZ" sz="2000"/>
              <a:t>žívání výrobků a služeb</a:t>
            </a:r>
          </a:p>
          <a:p>
            <a:pPr>
              <a:lnSpc>
                <a:spcPct val="70000"/>
              </a:lnSpc>
            </a:pPr>
            <a:endParaRPr lang="cs-CZ" altLang="cs-CZ" sz="2000"/>
          </a:p>
          <a:p>
            <a:pPr>
              <a:lnSpc>
                <a:spcPct val="70000"/>
              </a:lnSpc>
            </a:pPr>
            <a:r>
              <a:rPr lang="cs-CZ" altLang="cs-CZ" sz="2000"/>
              <a:t>Image značek (více viz přednáška 2) – zkoumá se též samostatně</a:t>
            </a:r>
          </a:p>
          <a:p>
            <a:pPr>
              <a:lnSpc>
                <a:spcPct val="70000"/>
              </a:lnSpc>
            </a:pPr>
            <a:endParaRPr lang="cs-CZ" altLang="cs-CZ" sz="2000"/>
          </a:p>
          <a:p>
            <a:pPr>
              <a:lnSpc>
                <a:spcPct val="70000"/>
              </a:lnSpc>
            </a:pPr>
            <a:r>
              <a:rPr lang="cs-CZ" altLang="cs-CZ" sz="2000"/>
              <a:t>Nákupní chování, spotřebitelské zvyky</a:t>
            </a:r>
          </a:p>
          <a:p>
            <a:pPr>
              <a:lnSpc>
                <a:spcPct val="70000"/>
              </a:lnSpc>
            </a:pPr>
            <a:endParaRPr lang="cs-CZ" altLang="cs-CZ" sz="2000"/>
          </a:p>
          <a:p>
            <a:pPr>
              <a:lnSpc>
                <a:spcPct val="70000"/>
              </a:lnSpc>
            </a:pPr>
            <a:r>
              <a:rPr lang="cs-CZ" altLang="cs-CZ" sz="2000"/>
              <a:t>Hodnotové orientace zákazníků a sociodemografie</a:t>
            </a:r>
          </a:p>
          <a:p>
            <a:pPr>
              <a:lnSpc>
                <a:spcPct val="70000"/>
              </a:lnSpc>
            </a:pPr>
            <a:endParaRPr lang="cs-CZ" altLang="cs-CZ" sz="2000"/>
          </a:p>
          <a:p>
            <a:pPr>
              <a:lnSpc>
                <a:spcPct val="70000"/>
              </a:lnSpc>
            </a:pPr>
            <a:r>
              <a:rPr lang="cs-CZ" altLang="cs-CZ" sz="2000"/>
              <a:t>Ukázka na automobilech a jogurtech (dotazníky v IS)</a:t>
            </a:r>
          </a:p>
        </p:txBody>
      </p:sp>
    </p:spTree>
    <p:extLst>
      <p:ext uri="{BB962C8B-B14F-4D97-AF65-F5344CB8AC3E}">
        <p14:creationId xmlns:p14="http://schemas.microsoft.com/office/powerpoint/2010/main" val="2447733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4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74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4000"/>
              <a:t>Metoda</a:t>
            </a:r>
          </a:p>
        </p:txBody>
      </p:sp>
      <p:sp>
        <p:nvSpPr>
          <p:cNvPr id="28979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84213" y="1981200"/>
            <a:ext cx="7772400" cy="396875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cs-CZ" altLang="cs-CZ" sz="2800" dirty="0"/>
          </a:p>
          <a:p>
            <a:pPr>
              <a:lnSpc>
                <a:spcPct val="80000"/>
              </a:lnSpc>
            </a:pPr>
            <a:r>
              <a:rPr lang="cs-CZ" altLang="cs-CZ" sz="2800" dirty="0"/>
              <a:t>Zpravidla papírové dotazníky či CAPI, někdy kombinace dotazování s tazatelem a </a:t>
            </a:r>
            <a:r>
              <a:rPr lang="cs-CZ" altLang="cs-CZ" sz="2800" dirty="0" err="1"/>
              <a:t>samovyplňovacího</a:t>
            </a:r>
            <a:r>
              <a:rPr lang="cs-CZ" altLang="cs-CZ" sz="2800" dirty="0"/>
              <a:t> dotazníku</a:t>
            </a:r>
          </a:p>
          <a:p>
            <a:pPr>
              <a:lnSpc>
                <a:spcPct val="80000"/>
              </a:lnSpc>
            </a:pPr>
            <a:endParaRPr lang="cs-CZ" altLang="cs-CZ" sz="2800" dirty="0"/>
          </a:p>
          <a:p>
            <a:pPr>
              <a:lnSpc>
                <a:spcPct val="80000"/>
              </a:lnSpc>
            </a:pPr>
            <a:r>
              <a:rPr lang="cs-CZ" altLang="cs-CZ" sz="2800" dirty="0"/>
              <a:t>Velké výběrové soubory </a:t>
            </a:r>
            <a:r>
              <a:rPr lang="cs-CZ" altLang="cs-CZ" sz="2800" dirty="0" smtClean="0"/>
              <a:t>(běžně bývalo 1000, v posledním desetiletí se tento požadavek snížil)</a:t>
            </a:r>
            <a:endParaRPr lang="cs-CZ" altLang="cs-CZ" sz="2800" dirty="0"/>
          </a:p>
          <a:p>
            <a:pPr>
              <a:lnSpc>
                <a:spcPct val="80000"/>
              </a:lnSpc>
            </a:pPr>
            <a:endParaRPr lang="cs-CZ" altLang="cs-CZ" sz="2800" dirty="0"/>
          </a:p>
          <a:p>
            <a:pPr>
              <a:lnSpc>
                <a:spcPct val="80000"/>
              </a:lnSpc>
            </a:pPr>
            <a:r>
              <a:rPr lang="cs-CZ" altLang="cs-CZ" sz="2800" dirty="0"/>
              <a:t>Většinou zaměřeno jen na uživatele relevantních výrobků a služeb (cílová skupina)</a:t>
            </a:r>
          </a:p>
          <a:p>
            <a:pPr>
              <a:lnSpc>
                <a:spcPct val="80000"/>
              </a:lnSpc>
            </a:pPr>
            <a:endParaRPr lang="cs-CZ" altLang="cs-CZ" sz="2800" dirty="0"/>
          </a:p>
          <a:p>
            <a:pPr>
              <a:lnSpc>
                <a:spcPct val="80000"/>
              </a:lnSpc>
            </a:pPr>
            <a:endParaRPr lang="cs-CZ" altLang="cs-CZ" sz="2800" dirty="0"/>
          </a:p>
        </p:txBody>
      </p:sp>
    </p:spTree>
    <p:extLst>
      <p:ext uri="{BB962C8B-B14F-4D97-AF65-F5344CB8AC3E}">
        <p14:creationId xmlns:p14="http://schemas.microsoft.com/office/powerpoint/2010/main" val="27885282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979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Vyhodnocení / analýza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Pro vyhodnocení se používá.</a:t>
            </a:r>
          </a:p>
          <a:p>
            <a:pPr lvl="1"/>
            <a:r>
              <a:rPr lang="cs-CZ" dirty="0" smtClean="0"/>
              <a:t>Deskripce</a:t>
            </a:r>
          </a:p>
          <a:p>
            <a:pPr lvl="1"/>
            <a:r>
              <a:rPr lang="cs-CZ" dirty="0" smtClean="0"/>
              <a:t>Vyhodnocení vztahů a vazeb pomocí korelací, korespondenčních analýz, faktorových analýz aj.</a:t>
            </a:r>
          </a:p>
          <a:p>
            <a:pPr lvl="2"/>
            <a:r>
              <a:rPr lang="cs-CZ" dirty="0" smtClean="0"/>
              <a:t>Analýzy se vybírají s ohledem na potřeby firmy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062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4000"/>
              <a:t>Výsledky</a:t>
            </a:r>
          </a:p>
        </p:txBody>
      </p:sp>
      <p:sp>
        <p:nvSpPr>
          <p:cNvPr id="29184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84213" y="1981200"/>
            <a:ext cx="7772400" cy="3968750"/>
          </a:xfrm>
        </p:spPr>
        <p:txBody>
          <a:bodyPr>
            <a:normAutofit lnSpcReduction="10000"/>
          </a:bodyPr>
          <a:lstStyle/>
          <a:p>
            <a:pPr>
              <a:lnSpc>
                <a:spcPct val="70000"/>
              </a:lnSpc>
              <a:buFont typeface="Wingdings" pitchFamily="2" charset="2"/>
              <a:buNone/>
            </a:pPr>
            <a:endParaRPr lang="cs-CZ" altLang="cs-CZ" sz="2400"/>
          </a:p>
          <a:p>
            <a:pPr>
              <a:lnSpc>
                <a:spcPct val="70000"/>
              </a:lnSpc>
            </a:pPr>
            <a:r>
              <a:rPr lang="cs-CZ" altLang="cs-CZ" sz="2400"/>
              <a:t>Segmentace trhu</a:t>
            </a:r>
          </a:p>
          <a:p>
            <a:pPr>
              <a:lnSpc>
                <a:spcPct val="70000"/>
              </a:lnSpc>
            </a:pPr>
            <a:endParaRPr lang="cs-CZ" altLang="cs-CZ" sz="2400"/>
          </a:p>
          <a:p>
            <a:pPr>
              <a:lnSpc>
                <a:spcPct val="70000"/>
              </a:lnSpc>
            </a:pPr>
            <a:r>
              <a:rPr lang="cs-CZ" altLang="cs-CZ" sz="2400"/>
              <a:t>Pozice jednotlivých značek (z hlediska znalosti, užívanosti) obecně</a:t>
            </a:r>
          </a:p>
          <a:p>
            <a:pPr>
              <a:lnSpc>
                <a:spcPct val="70000"/>
              </a:lnSpc>
            </a:pPr>
            <a:endParaRPr lang="cs-CZ" altLang="cs-CZ" sz="2400"/>
          </a:p>
          <a:p>
            <a:pPr>
              <a:lnSpc>
                <a:spcPct val="70000"/>
              </a:lnSpc>
            </a:pPr>
            <a:r>
              <a:rPr lang="cs-CZ" altLang="cs-CZ" sz="2400"/>
              <a:t>Image jednotlivých značek</a:t>
            </a:r>
          </a:p>
          <a:p>
            <a:pPr>
              <a:lnSpc>
                <a:spcPct val="70000"/>
              </a:lnSpc>
            </a:pPr>
            <a:endParaRPr lang="cs-CZ" altLang="cs-CZ" sz="2400"/>
          </a:p>
          <a:p>
            <a:pPr>
              <a:lnSpc>
                <a:spcPct val="70000"/>
              </a:lnSpc>
            </a:pPr>
            <a:r>
              <a:rPr lang="cs-CZ" altLang="cs-CZ" sz="2400"/>
              <a:t>Vztah různých skupin zákazníků k jednotlivým značkám</a:t>
            </a:r>
          </a:p>
          <a:p>
            <a:pPr>
              <a:lnSpc>
                <a:spcPct val="70000"/>
              </a:lnSpc>
            </a:pPr>
            <a:endParaRPr lang="cs-CZ" altLang="cs-CZ" sz="2400"/>
          </a:p>
          <a:p>
            <a:pPr>
              <a:lnSpc>
                <a:spcPct val="70000"/>
              </a:lnSpc>
            </a:pPr>
            <a:r>
              <a:rPr lang="cs-CZ" altLang="cs-CZ" sz="2400"/>
              <a:t>Popis typických zákazníků jednotlivých značek (ukázka na rozhlasu a další typologie viz dále)</a:t>
            </a:r>
          </a:p>
          <a:p>
            <a:pPr>
              <a:lnSpc>
                <a:spcPct val="70000"/>
              </a:lnSpc>
            </a:pPr>
            <a:endParaRPr lang="cs-CZ" altLang="cs-CZ" sz="2400"/>
          </a:p>
        </p:txBody>
      </p:sp>
    </p:spTree>
    <p:extLst>
      <p:ext uri="{BB962C8B-B14F-4D97-AF65-F5344CB8AC3E}">
        <p14:creationId xmlns:p14="http://schemas.microsoft.com/office/powerpoint/2010/main" val="25535294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1843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116</TotalTime>
  <Words>855</Words>
  <Application>Microsoft Office PowerPoint</Application>
  <PresentationFormat>On-screen Show (4:3)</PresentationFormat>
  <Paragraphs>111</Paragraphs>
  <Slides>24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Administrativní</vt:lpstr>
      <vt:lpstr>Výzkum </vt:lpstr>
      <vt:lpstr>Usage and Attitudes</vt:lpstr>
      <vt:lpstr>U&amp;A – cíle, charakteristika</vt:lpstr>
      <vt:lpstr>Základní otázky klienta</vt:lpstr>
      <vt:lpstr>Kdy ještě U&amp;A využijete</vt:lpstr>
      <vt:lpstr>Dotazník</vt:lpstr>
      <vt:lpstr>Metoda</vt:lpstr>
      <vt:lpstr>Vyhodnocení / analýza</vt:lpstr>
      <vt:lpstr>Výsledky</vt:lpstr>
      <vt:lpstr>Needscope model</vt:lpstr>
      <vt:lpstr>Needscope model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Koncept produktu, novinka k testování </vt:lpstr>
      <vt:lpstr>Senzorický (chuťový) test</vt:lpstr>
      <vt:lpstr>Příklad senzorického testu monadického testování</vt:lpstr>
      <vt:lpstr>Pokračování</vt:lpstr>
      <vt:lpstr>Příklad senzorického testu srovnávací testování</vt:lpstr>
      <vt:lpstr>pokračování</vt:lpstr>
      <vt:lpstr>Senzorický test – tři základní typy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POKUSNY UCET,ZAM,CIVT</dc:creator>
  <cp:lastModifiedBy>m112</cp:lastModifiedBy>
  <cp:revision>7</cp:revision>
  <dcterms:created xsi:type="dcterms:W3CDTF">2019-04-01T11:21:05Z</dcterms:created>
  <dcterms:modified xsi:type="dcterms:W3CDTF">2019-04-03T11:47:54Z</dcterms:modified>
</cp:coreProperties>
</file>