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1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25. 3. 2021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ÚJKN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D120C-9635-42B6-AB2F-AAE98B828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aplikovaná onomastika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826A2F-313A-4BC2-AF93-44784ED07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výzkum honorifikační toponymie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doc. Jaroslav David a kol., Ostravská univerzita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případ měst Havířov a Gottwaldov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1955: Horníkov, Bezručov, Šachtín, Ocelograd, Kahanosvit, Rudozář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stanice metra (Dejvická ← Leninova)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 zahraničí – Kazachstán – hlavní město Astana přejmenováno v roce 2019 na Nur-</a:t>
            </a:r>
            <a:r>
              <a:rPr lang="cs-CZ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Sultan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mužské jméno Nurnaz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420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41409-599A-495A-8375-139F37EF0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2E8C67-7D9C-4D8E-B0C5-E54EE417F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paměť míst, jazyková krajina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linguistic landscape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 – interdisciplinární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Sudety 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740BBCDD-4C95-4815-8DC2-C196CAB39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29" y="2709863"/>
            <a:ext cx="6336946" cy="3709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1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07011-CE64-4973-9EE6-DB55D752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Sémaziologie – významové vztahy mezi jednotkami slovní zásoby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F7DC9F-F32B-4E2F-9B20-10DF9185A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Filipec – Čermák,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Česká lexikologie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1985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vztahy 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paradigmatické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: tvoří strukturu lexikonu (vztah identity, binarity,…)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vztahy </a:t>
            </a:r>
            <a:r>
              <a:rPr lang="cs-CZ" sz="24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syntagmatické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(syntagma = spojení): spojitelnost jazykových jednotek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78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20227-2CE7-44AF-9491-382437916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A) Paradigmatické vztahy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02D8B-97B7-48B0-A4B3-B2087F469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antonymie, synonymie, homonymie, hyponymie, hyperonymie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velmi specifický jev polysémie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strukturace a kategorizace světa</a:t>
            </a:r>
          </a:p>
        </p:txBody>
      </p:sp>
    </p:spTree>
    <p:extLst>
      <p:ext uri="{BB962C8B-B14F-4D97-AF65-F5344CB8AC3E}">
        <p14:creationId xmlns:p14="http://schemas.microsoft.com/office/powerpoint/2010/main" val="4069161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3A84D-5AF4-4103-92AB-E75C2D362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1E8BB-8C16-4487-AAB3-FC63C6D03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ledový – studený – chladný – vlažný – teplý – horký – žhavý </a:t>
            </a:r>
          </a:p>
          <a:p>
            <a:pPr marL="0" indent="0">
              <a:buNone/>
            </a:pP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 (</a:t>
            </a: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Člex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, 130) </a:t>
            </a:r>
          </a:p>
        </p:txBody>
      </p:sp>
    </p:spTree>
    <p:extLst>
      <p:ext uri="{BB962C8B-B14F-4D97-AF65-F5344CB8AC3E}">
        <p14:creationId xmlns:p14="http://schemas.microsoft.com/office/powerpoint/2010/main" val="1108144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079AE-95C9-4A57-B7C9-4D506A2E3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Antonymie (opozitnost)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5B64E2-769D-46C3-887C-17AA072A3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vztah logického protikladu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binarita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hodný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zlý, kuřák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nekuřák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komplementarita – tato antonyma neponechávají mezi sebou prostor pro žádný přechodový člen, srov.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živý – mrtvý →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platnost jednoho členu implikuje popření druhého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graduálnost (stupnice – viz předchozí snímek)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vektorová antonyma – člen opozitní dvojice popírá pouze část významu členu druhého, a to tím, že vyjadřuje protichůdný směr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vlézt ‒ vylézt, slepit ‒ rozlepit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 → sémantika prefixů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592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E886D-AD15-4A1B-90AB-26F47E11B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Synonymie (souznačnost)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CAF36F-458F-4180-9F69-49C4527D3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zaměnitelnost se zachováním pravdivosti (princip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salva veritate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Studuju medicínu.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Studuju lékařství. →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úplná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s. (zejména v oblasti terminologie)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částečná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s.: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chytrý – moudrý, div – zázrak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,…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3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Dokulilova OTS – dokončení 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pro připomenutí: kombinace báze a příznaku, 3 onomaziologické kategorie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B)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 transpozice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 podstatě slovnědruhová změna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zpředmětnění vlastnosti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srov. adj.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rychlý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→ subst.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rychlost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zdějovění vlastnosti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být červený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červenat se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zpředmětnění děje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spát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→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spaní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též adjektiva vzniklá ze slovesných tvarů (např.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vystoupivší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raněný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od minulého přechodníku, resp. trpného příčestí)</a:t>
            </a:r>
          </a:p>
          <a:p>
            <a:endParaRPr lang="cs-CZ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B72CEC-765A-4584-B585-E475A4B17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C) </a:t>
            </a:r>
            <a:r>
              <a:rPr lang="cs-CZ" sz="4000" b="1" dirty="0">
                <a:latin typeface="Cambria" panose="02040503050406030204" pitchFamily="18" charset="0"/>
                <a:ea typeface="Cambria" panose="02040503050406030204" pitchFamily="18" charset="0"/>
              </a:rPr>
              <a:t>modifikace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A41834-28C3-4DE6-BB3B-17065EEF8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spočívá v přidání příznaku, jenž modifikuje význam:</a:t>
            </a:r>
          </a:p>
          <a:p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deminuce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(zdrobnění): pes – pejsek, ps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ík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ps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íček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zdrobněliny = 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deminutiva</a:t>
            </a:r>
          </a:p>
          <a:p>
            <a:r>
              <a:rPr lang="cs-CZ" sz="24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augmentace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(zhrubění či zveličení): chlap – chlapisko, babizna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i prefixoidy zveličují význam: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arci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lotr,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ultra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pravičák</a:t>
            </a:r>
          </a:p>
          <a:p>
            <a:r>
              <a:rPr lang="cs-CZ" sz="24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přechylování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(moce): asymetrický vztah, v němž jedno ze jmen je základní a druhé od něj odvozené (přechýlené)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srov: žába → žabák (FEM → </a:t>
            </a:r>
            <a:r>
              <a:rPr lang="cs-CZ" sz="2400">
                <a:latin typeface="Cambria" panose="02040503050406030204" pitchFamily="18" charset="0"/>
                <a:ea typeface="Cambria" panose="02040503050406030204" pitchFamily="18" charset="0"/>
              </a:rPr>
              <a:t>MASK), bůh → bohyně (MASK →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FEM)</a:t>
            </a:r>
          </a:p>
        </p:txBody>
      </p:sp>
    </p:spTree>
    <p:extLst>
      <p:ext uri="{BB962C8B-B14F-4D97-AF65-F5344CB8AC3E}">
        <p14:creationId xmlns:p14="http://schemas.microsoft.com/office/powerpoint/2010/main" val="218968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180E7-FC3E-4EA9-93E0-A50336A8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inkluzivní 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54B9A7-16BC-40AD-B703-E3293768E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inkluze = zahrnutí, exkluze = vyloučení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odvozená adjektiva: inklu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ovaný, exklu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ovaný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inkluzivní jazyk – příklady z praxe: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hostka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(Mladí zelení)</a:t>
            </a: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studující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(některé fakulty UK)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Mladé pirátstvo (přidání příznaku hromadnosti – další příklad modifikace)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kolísání slovotvorného sufixu –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chiruržka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chirurgyně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437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D664F-8071-45B7-943A-5A15DBB36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Onomastika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6C8D41-CD06-4484-8817-4BA157C14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nauka o 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vlastních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jménech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propria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vs. </a:t>
            </a:r>
            <a:r>
              <a:rPr lang="cs-CZ" sz="24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apelativa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– jména </a:t>
            </a:r>
            <a:r>
              <a:rPr lang="cs-CZ" sz="2400" dirty="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obecná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vznikání, fungování a strukturace propriální sféry jazyka a její realizace v konkrétních podmínkách společenských, komunikačních, časových a místních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třídění vlastních jmen: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antroponyma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→ vlastní jména osobní (křestní jméno, příjmení, hypokoristikon = expresivní forma, jméno domácké – Luďan, Alenka, brašule</a:t>
            </a:r>
          </a:p>
          <a:p>
            <a:pPr marL="0" indent="0" algn="ctr">
              <a:buNone/>
            </a:pP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 se lidé rozlišovali před zavedením příjmení? 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8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3FE1C3-85B7-4CE2-8320-16F3CF375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ojedinělý exkurz historický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3DDDA-9C0F-4298-B444-B2AE64444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jednojmennost – dominantní do konce 12. stol.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král Vladislav, poddaný Sedlata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postupně v úzu tzv.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příjmí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– několik typů: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šlechtický predikát (Oldřich Pluh z Rabštejna)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patronymum – jméno po otci (Jan Martinův) – dodnes v ruštině  jako prostřední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otčestvo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: Sergejevič, skandinávské jazyky: Carlsson, na Islandu Kristjáns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dóttir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(dcera Kristiana)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matronymum – méně časté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jméno po chalupě – Petr na Matějkově gruntě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od r. 1786 užívání oficiálních příjmení</a:t>
            </a:r>
          </a:p>
          <a:p>
            <a:endParaRPr lang="cs-CZ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60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DE65F-F4EA-41B7-82BE-81A106B6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ověřování jmen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1FFD4E-F87D-46BD-981D-E37A716F6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Ústav pro jazyk český je oprávněn k expertní činnosti posuzování osobních jmen pro potřeby matrik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dr. </a:t>
            </a:r>
            <a:r>
              <a:rPr lang="cs-CZ" sz="2400">
                <a:latin typeface="Cambria" panose="02040503050406030204" pitchFamily="18" charset="0"/>
                <a:ea typeface="Cambria" panose="02040503050406030204" pitchFamily="18" charset="0"/>
              </a:rPr>
              <a:t>Miloslava Knappová, soudní znalkyně</a:t>
            </a: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Jak se bude Vaše dítě jmenovat?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(1996, 2006, 2008, 2010, 2015, 2017)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pro dítě lze zvolit jen jméno doložené, existující v nějakém jazyce, není tedy přípustné vymyslet nové jméno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viz případ Půlnoční B/bouře</a:t>
            </a:r>
          </a:p>
        </p:txBody>
      </p:sp>
    </p:spTree>
    <p:extLst>
      <p:ext uri="{BB962C8B-B14F-4D97-AF65-F5344CB8AC3E}">
        <p14:creationId xmlns:p14="http://schemas.microsoft.com/office/powerpoint/2010/main" val="4130080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F4A93-521C-4420-AE44-1A198AE5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E78F6-52EA-4A48-AC54-07B50FE8F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zoonyma – vlastní jména živočichů (pes Azor, Aron, Kazan, Falko, Punťa)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toponyma – vlastní jména zeměpisná, dělí se dále na: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oikonyma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– vlastní jména místní, tedy jména lidských sídel (města, vesnice, hrady,…)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anoikonyma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– jména pomístní, jména přírodních objektů – např. vod (hydronyma), hor (oronyma)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chrématonyma – jména lidských výtvorů (okurky Znojmia, pivo Staropramen, auto Škoda Superb, časopis Respekt)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1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BC010-D3DA-479C-9071-E917F9A86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apelativizace proprií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76AB0-3DFA-4F91-8969-4E2C37BAB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Vypil dvanáct plzní a usnul na stole jak špalek.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Češi jsou národ švejků.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Jezdím škodovkou.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Ty jidáši!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Von je hroznej donchuán. 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→ přenesení významu ze sféry propriální do sféry apelativní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0802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270</TotalTime>
  <Words>844</Words>
  <Application>Microsoft Office PowerPoint</Application>
  <PresentationFormat>Širokoúhlá obrazovka</PresentationFormat>
  <Paragraphs>101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</vt:lpstr>
      <vt:lpstr>Wingdings</vt:lpstr>
      <vt:lpstr>Motiv Office</vt:lpstr>
      <vt:lpstr>Bohemistická propedeutika 2</vt:lpstr>
      <vt:lpstr>Dokulilova OTS – dokončení </vt:lpstr>
      <vt:lpstr>C) modifikace</vt:lpstr>
      <vt:lpstr>inkluzivní jazyk</vt:lpstr>
      <vt:lpstr>Onomastika</vt:lpstr>
      <vt:lpstr>ojedinělý exkurz historický</vt:lpstr>
      <vt:lpstr>ověřování jmen v ČR</vt:lpstr>
      <vt:lpstr>Prezentace aplikace PowerPoint</vt:lpstr>
      <vt:lpstr>apelativizace proprií </vt:lpstr>
      <vt:lpstr>aplikovaná onomastika</vt:lpstr>
      <vt:lpstr>Prezentace aplikace PowerPoint</vt:lpstr>
      <vt:lpstr>Sémaziologie – významové vztahy mezi jednotkami slovní zásoby </vt:lpstr>
      <vt:lpstr>A) Paradigmatické vztahy</vt:lpstr>
      <vt:lpstr>Prezentace aplikace PowerPoint</vt:lpstr>
      <vt:lpstr>Antonymie (opozitnost)</vt:lpstr>
      <vt:lpstr>Synonymie (souznačnost)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Ondřej Vinš</dc:creator>
  <cp:lastModifiedBy>Ondřej Vinš</cp:lastModifiedBy>
  <cp:revision>41</cp:revision>
  <dcterms:created xsi:type="dcterms:W3CDTF">2021-03-21T11:05:00Z</dcterms:created>
  <dcterms:modified xsi:type="dcterms:W3CDTF">2021-03-25T16:25:07Z</dcterms:modified>
</cp:coreProperties>
</file>