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AB3BC-7DFA-482A-8DCB-6A16872E86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09E668-EB3B-44FE-885D-8509143856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62ADF8-D910-40F0-A25C-33DD4D2A1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9B4B6-143D-4B3B-883C-C33E5B7362B9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E6951-DAE7-454F-A53A-A268EA205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69451D-B33B-42EB-95B5-8D5B5D02A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49C8-B960-41C6-8F4F-4C6F684D13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279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646BD-5A1B-435E-95CA-20DD2FD28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89E725-A733-4B39-9FF9-77F4764A54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93B34-8BD8-43B5-B4F1-6997FBBE4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9B4B6-143D-4B3B-883C-C33E5B7362B9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D7FA1F-B8EA-4B74-BB7B-2A577E5B4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D55E77-C854-41C6-A819-11FBCB794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49C8-B960-41C6-8F4F-4C6F684D13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065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C189E9-1600-4D49-BE9F-83EEF2FC40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FED7AB-3FD1-495B-8301-112CB118BC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CDBC75-48C2-41AC-9BB9-58FE6E6C8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9B4B6-143D-4B3B-883C-C33E5B7362B9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8E1D64-FB0B-42DA-B635-94C21E25B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7EA2E0-9FC4-404F-A668-09573738E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49C8-B960-41C6-8F4F-4C6F684D13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157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C1131-CD14-45B5-81ED-5A2866C8E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17E17F-BC9B-411F-A8FD-921193C520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37C278-4F5F-42D4-A4FC-478DF6E3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9B4B6-143D-4B3B-883C-C33E5B7362B9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849013-15E4-4757-8FCD-4B780D715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DA5BB-6F19-4406-90CE-AAA3A55B3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49C8-B960-41C6-8F4F-4C6F684D13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3259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A52C5-B37B-4229-8B01-885C9456E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950E6A-B431-42B5-8EDC-F6C6C5B9CC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1CC7D0-543D-4D1F-8F0C-27B3456C8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9B4B6-143D-4B3B-883C-C33E5B7362B9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E165E-F217-4F68-8CA5-13490B5B8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A81F88-0F23-467C-A839-9CE2C8E8E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49C8-B960-41C6-8F4F-4C6F684D13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571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942DF-B9F0-4230-996D-0734C1A59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998803-2E42-4CC9-88A1-9CAAEC79A7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E19975-2FE9-4984-BF56-3D0E9C842D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9F9478-C21B-42D6-93FD-17CD6F877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9B4B6-143D-4B3B-883C-C33E5B7362B9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98760A-BEAF-420C-91B0-693CB6402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EFC433-FBF5-44C6-9164-F9F35172E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49C8-B960-41C6-8F4F-4C6F684D13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9675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AC21F-8DC1-4EE8-A3E9-0461859A8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F0551A-F362-471B-AD08-47BDE889EF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06C771-CA49-47CB-B4C2-092B0246F8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71B1B6-DD2C-4959-9020-40371F95D0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C9BD94-1EAD-47FB-A229-34D4DA5708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A55DAE-78E6-4DA0-AB4E-04CD0EA77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9B4B6-143D-4B3B-883C-C33E5B7362B9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CF796A-7012-4CBC-BC1E-8786C664D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B3D59D-961E-44AD-8D35-DECDCE084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49C8-B960-41C6-8F4F-4C6F684D13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149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0ACCA-BD84-49E1-BE5B-888F2487D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AC6C54-FF6E-45A8-9AA2-015017968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9B4B6-143D-4B3B-883C-C33E5B7362B9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FDCE18-B461-44E2-A911-E438699AD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62D924-E6B5-4532-A032-985833C07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49C8-B960-41C6-8F4F-4C6F684D13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047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557029-10CD-4E22-83FF-771EC1A1F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9B4B6-143D-4B3B-883C-C33E5B7362B9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833C7B-5BDA-40C3-9817-C76568141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2B5F3C-A65C-4E70-9342-E60AB81E0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49C8-B960-41C6-8F4F-4C6F684D13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182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A43B8-4BF8-44DE-8460-7D61A786B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C9A67-60A0-460F-B364-DD92080A6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AB483D-0EE0-435B-B950-EDA0FD46BF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60451A-F0AF-425B-BB8D-DC05EC71B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9B4B6-143D-4B3B-883C-C33E5B7362B9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E7BDEA-E2FE-4FE2-AB7C-037E2E196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79A8E6-A9B1-413C-95D7-DF17CA358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49C8-B960-41C6-8F4F-4C6F684D13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858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6A99F-4C60-4F27-8971-25BF989DF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6D4BA7-24F0-496C-904D-EDB1208205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80F009-063A-40D3-9AE8-46A3293E83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F79731-A30C-4B8D-8BE9-E0C8E861B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9B4B6-143D-4B3B-883C-C33E5B7362B9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CBF1A-ECD2-422A-AB6E-1B179FEE1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98BA33-812A-47AE-AD89-975B54AAC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49C8-B960-41C6-8F4F-4C6F684D13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861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2ADB7E-D930-41F9-822C-09CE64539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BADCB7-7D75-4C4C-BA0F-297ABA828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99823F-42F2-4BEB-93DA-747306757C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9B4B6-143D-4B3B-883C-C33E5B7362B9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80B88-EF94-49D9-9619-03704CD6BF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0BA626-62F0-43A1-BCBB-7B10C3CFF3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049C8-B960-41C6-8F4F-4C6F684D13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700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ezdroje.cuni.cz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p.utm.edu/xenoph/" TargetMode="External"/><Relationship Id="rId2" Type="http://schemas.openxmlformats.org/officeDocument/2006/relationships/hyperlink" Target="https://plato.stanford.edu/entries/xenophanes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D5BCE-37E7-4B1F-9B44-F23A0B8A31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27906"/>
            <a:ext cx="9144000" cy="2387600"/>
          </a:xfrm>
        </p:spPr>
        <p:txBody>
          <a:bodyPr>
            <a:normAutofit/>
          </a:bodyPr>
          <a:lstStyle/>
          <a:p>
            <a:r>
              <a:rPr lang="cs-CZ" sz="4800" dirty="0"/>
              <a:t>Jak vyhledat relevantní sekundární literaturu k danému tématu?</a:t>
            </a:r>
            <a:endParaRPr lang="en-GB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33CA84-6349-4C1B-A419-220C168EDF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4508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10316-D399-483B-9840-17F465A76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4) Existují k tématu knihy?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8A36A7-CADD-49B0-A2D7-346B96334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Téma je příliš specifické: knihy přímo k němu neexistují</a:t>
            </a:r>
          </a:p>
          <a:p>
            <a:endParaRPr lang="cs-CZ" dirty="0"/>
          </a:p>
          <a:p>
            <a:r>
              <a:rPr lang="cs-CZ" dirty="0"/>
              <a:t>Snadno ale najdeme knihy ke Xenofanovi, kde jistě něco bude...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	-</a:t>
            </a:r>
            <a:r>
              <a:rPr lang="en-GB" dirty="0"/>
              <a:t> </a:t>
            </a:r>
            <a:r>
              <a:rPr lang="cs-CZ" dirty="0"/>
              <a:t>J. H. Lesher (ed.), </a:t>
            </a:r>
            <a:r>
              <a:rPr lang="en-GB" i="1" dirty="0"/>
              <a:t>Xenophanes of Colophon : fragments / a text </a:t>
            </a:r>
            <a:r>
              <a:rPr lang="cs-CZ" i="1" dirty="0"/>
              <a:t>	</a:t>
            </a:r>
            <a:r>
              <a:rPr lang="en-GB" i="1" dirty="0"/>
              <a:t>and translation with a commentary</a:t>
            </a:r>
            <a:r>
              <a:rPr lang="cs-CZ" i="1" dirty="0"/>
              <a:t>,</a:t>
            </a:r>
            <a:r>
              <a:rPr lang="en-GB" dirty="0"/>
              <a:t> </a:t>
            </a:r>
            <a:r>
              <a:rPr lang="cs-CZ" dirty="0"/>
              <a:t>Toronto 1992.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- E. Heitsch (ed.), </a:t>
            </a:r>
            <a:r>
              <a:rPr lang="cs-CZ" i="1" dirty="0"/>
              <a:t>Xenophanes: Die Fragmente, herausgegeben, </a:t>
            </a:r>
            <a:r>
              <a:rPr lang="en-GB" i="1" dirty="0"/>
              <a:t>	</a:t>
            </a:r>
            <a:r>
              <a:rPr lang="en-GB" i="1" dirty="0" err="1"/>
              <a:t>übersetzt</a:t>
            </a:r>
            <a:r>
              <a:rPr lang="en-GB" i="1" dirty="0"/>
              <a:t> und </a:t>
            </a:r>
            <a:r>
              <a:rPr lang="en-GB" i="1" dirty="0" err="1"/>
              <a:t>erläutert</a:t>
            </a:r>
            <a:r>
              <a:rPr lang="en-GB" dirty="0"/>
              <a:t>, Zürich 1983.</a:t>
            </a:r>
          </a:p>
        </p:txBody>
      </p:sp>
    </p:spTree>
    <p:extLst>
      <p:ext uri="{BB962C8B-B14F-4D97-AF65-F5344CB8AC3E}">
        <p14:creationId xmlns:p14="http://schemas.microsoft.com/office/powerpoint/2010/main" val="2831495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8CADC-6934-48A1-8CED-1FFB0D14D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5) Články v elektronických databázích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99281-91A0-4168-946F-210AA3D38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https://ezdroje.cuni.cz/</a:t>
            </a:r>
            <a:endParaRPr lang="cs-CZ" dirty="0"/>
          </a:p>
          <a:p>
            <a:endParaRPr lang="cs-CZ" dirty="0"/>
          </a:p>
          <a:p>
            <a:r>
              <a:rPr lang="cs-CZ" dirty="0"/>
              <a:t>Převážně:</a:t>
            </a:r>
          </a:p>
          <a:p>
            <a:pPr marL="914400" lvl="1" indent="-457200">
              <a:buAutoNum type="alphaLcParenR"/>
            </a:pPr>
            <a:r>
              <a:rPr lang="cs-CZ" dirty="0"/>
              <a:t>literature, kterou už známe</a:t>
            </a:r>
          </a:p>
          <a:p>
            <a:pPr marL="914400" lvl="1" indent="-457200">
              <a:buAutoNum type="alphaLcParenR"/>
            </a:pPr>
            <a:r>
              <a:rPr lang="cs-CZ" dirty="0"/>
              <a:t>Literatura, u které lze mít pochybnost o relevanci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5944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A4704-3C8A-45AE-8CD4-464893B06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6) Bibliografie nalezených článků a knih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78A80-EE19-4476-85F0-695D1C2BA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Pokud nemáme dost, můžeme projít bibliografie vytipovaných článků a knih (těch relevantních a pokud možno nejnovějších)...</a:t>
            </a:r>
          </a:p>
          <a:p>
            <a:endParaRPr lang="cs-CZ" dirty="0"/>
          </a:p>
          <a:p>
            <a:pPr lvl="1"/>
            <a:r>
              <a:rPr lang="cs-CZ" dirty="0"/>
              <a:t>U Tora (2017) např. najdeme:</a:t>
            </a:r>
          </a:p>
          <a:p>
            <a:pPr lvl="2"/>
            <a:r>
              <a:rPr lang="cs-CZ" dirty="0"/>
              <a:t>S. Aikin, Xenophanes the high rationalist: the case of F1:17-18, Epoché 19 (2014), str. 1-14</a:t>
            </a:r>
          </a:p>
          <a:p>
            <a:pPr lvl="2"/>
            <a:r>
              <a:rPr lang="cs-CZ" dirty="0"/>
              <a:t>E. Heitsch, Das Wissen des Xenophanes, Rhein. Mus. 109 (1966), str. 193-205</a:t>
            </a:r>
          </a:p>
          <a:p>
            <a:pPr lvl="2"/>
            <a:r>
              <a:rPr lang="cs-CZ" dirty="0"/>
              <a:t>J. Wiesner, Wissen und Skepsis nei Xenophanes, Hermes 125 (1997), str. 17-33</a:t>
            </a:r>
          </a:p>
          <a:p>
            <a:pPr lvl="1"/>
            <a:r>
              <a:rPr lang="cs-CZ" dirty="0"/>
              <a:t>U Mourelata (2016) najdeme mj.:</a:t>
            </a:r>
            <a:endParaRPr lang="en-GB" dirty="0"/>
          </a:p>
          <a:p>
            <a:pPr lvl="2"/>
            <a:r>
              <a:rPr lang="cs-CZ" dirty="0"/>
              <a:t>D. Babut, L‘idée de progrès er la relativité du savoir humain selon Xénophane, Revue de Philologie 51 (1977), str. 217-228.</a:t>
            </a:r>
          </a:p>
          <a:p>
            <a:pPr lvl="2"/>
            <a:r>
              <a:rPr lang="cs-CZ" dirty="0"/>
              <a:t>A. Mourelatos, The Conception of eoikos/eikos as Epistemic Standard in Xenophanes, Parmenides, and in Plato‘s Timaeus, Ancient Philosophy 34 (2014), str. 169-191.</a:t>
            </a:r>
          </a:p>
          <a:p>
            <a:pPr lvl="1"/>
            <a:r>
              <a:rPr lang="en-GB" dirty="0" err="1"/>
              <a:t>Atd</a:t>
            </a:r>
            <a:r>
              <a:rPr lang="en-GB" dirty="0"/>
              <a:t>. </a:t>
            </a:r>
            <a:r>
              <a:rPr lang="en-GB" dirty="0" err="1"/>
              <a:t>Atd</a:t>
            </a:r>
            <a:r>
              <a:rPr lang="en-GB" dirty="0"/>
              <a:t>.</a:t>
            </a:r>
            <a:endParaRPr lang="cs-CZ" dirty="0"/>
          </a:p>
          <a:p>
            <a:pPr lvl="1"/>
            <a:endParaRPr lang="cs-CZ" dirty="0"/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6772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0534C-AD3B-408A-B096-46D70DDD6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63010"/>
          </a:xfrm>
        </p:spPr>
        <p:txBody>
          <a:bodyPr>
            <a:normAutofit/>
          </a:bodyPr>
          <a:lstStyle/>
          <a:p>
            <a:r>
              <a:rPr lang="cs-CZ" dirty="0"/>
              <a:t>Vyhledaná bibliografie k tématu:</a:t>
            </a:r>
            <a:br>
              <a:rPr lang="cs-CZ" dirty="0"/>
            </a:br>
            <a:br>
              <a:rPr lang="cs-CZ" dirty="0"/>
            </a:br>
            <a:r>
              <a:rPr lang="cs-CZ" dirty="0"/>
              <a:t>(a) knihy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3229F-D255-4521-89F9-4801CF54E6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99621"/>
            <a:ext cx="10515600" cy="2563010"/>
          </a:xfrm>
        </p:spPr>
        <p:txBody>
          <a:bodyPr>
            <a:normAutofit/>
          </a:bodyPr>
          <a:lstStyle/>
          <a:p>
            <a:r>
              <a:rPr lang="en-GB" sz="2400" b="0" i="0" dirty="0">
                <a:solidFill>
                  <a:srgbClr val="1A1A1A"/>
                </a:solidFill>
                <a:effectLst/>
                <a:latin typeface="+mj-lt"/>
              </a:rPr>
              <a:t>Tor, S., 2017, </a:t>
            </a:r>
            <a:r>
              <a:rPr lang="en-GB" sz="2400" b="0" i="1" dirty="0">
                <a:solidFill>
                  <a:srgbClr val="1A1A1A"/>
                </a:solidFill>
                <a:effectLst/>
                <a:latin typeface="+mj-lt"/>
              </a:rPr>
              <a:t>Mortal and Divine in Early Greek Epistemology: A Study of Hesiod, Xenophanes, and Parmenides</a:t>
            </a:r>
            <a:r>
              <a:rPr lang="en-GB" sz="2400" b="0" i="0" dirty="0">
                <a:solidFill>
                  <a:srgbClr val="1A1A1A"/>
                </a:solidFill>
                <a:effectLst/>
                <a:latin typeface="+mj-lt"/>
              </a:rPr>
              <a:t>, Cambridge: Cambridge University Press.</a:t>
            </a:r>
          </a:p>
          <a:p>
            <a:r>
              <a:rPr lang="cs-CZ" sz="2400" dirty="0">
                <a:latin typeface="+mj-lt"/>
              </a:rPr>
              <a:t>J. H. Lesher (ed.), </a:t>
            </a:r>
            <a:r>
              <a:rPr lang="en-GB" sz="2400" i="1" dirty="0">
                <a:latin typeface="+mj-lt"/>
              </a:rPr>
              <a:t>Xenophanes of Colophon : fragments / a text and translation with a commentary</a:t>
            </a:r>
            <a:r>
              <a:rPr lang="cs-CZ" sz="2400" i="1" dirty="0">
                <a:latin typeface="+mj-lt"/>
              </a:rPr>
              <a:t>,</a:t>
            </a:r>
            <a:r>
              <a:rPr lang="en-GB" sz="2400" dirty="0">
                <a:latin typeface="+mj-lt"/>
              </a:rPr>
              <a:t> </a:t>
            </a:r>
            <a:r>
              <a:rPr lang="cs-CZ" sz="2400" dirty="0">
                <a:latin typeface="+mj-lt"/>
              </a:rPr>
              <a:t>Toronto 1992</a:t>
            </a:r>
            <a:endParaRPr lang="en-GB" sz="2400" dirty="0">
              <a:latin typeface="+mj-lt"/>
            </a:endParaRPr>
          </a:p>
          <a:p>
            <a:r>
              <a:rPr lang="cs-CZ" sz="2400" dirty="0">
                <a:latin typeface="+mj-lt"/>
              </a:rPr>
              <a:t>E. Heitsch (ed.), </a:t>
            </a:r>
            <a:r>
              <a:rPr lang="cs-CZ" sz="2400" i="1" dirty="0">
                <a:latin typeface="+mj-lt"/>
              </a:rPr>
              <a:t>Xenophanes: Die Fragmente, herausgegeben, </a:t>
            </a:r>
            <a:r>
              <a:rPr lang="en-GB" sz="2400" i="1" dirty="0">
                <a:latin typeface="+mj-lt"/>
              </a:rPr>
              <a:t>	</a:t>
            </a:r>
            <a:r>
              <a:rPr lang="en-GB" sz="2400" i="1" dirty="0" err="1">
                <a:latin typeface="+mj-lt"/>
              </a:rPr>
              <a:t>übersetzt</a:t>
            </a:r>
            <a:r>
              <a:rPr lang="en-GB" sz="2400" i="1" dirty="0">
                <a:latin typeface="+mj-lt"/>
              </a:rPr>
              <a:t> und </a:t>
            </a:r>
            <a:r>
              <a:rPr lang="en-GB" sz="2400" i="1" dirty="0" err="1">
                <a:latin typeface="+mj-lt"/>
              </a:rPr>
              <a:t>erläutert</a:t>
            </a:r>
            <a:r>
              <a:rPr lang="en-GB" sz="2400" dirty="0">
                <a:latin typeface="+mj-lt"/>
              </a:rPr>
              <a:t>, Zürich 1983.</a:t>
            </a:r>
          </a:p>
        </p:txBody>
      </p:sp>
    </p:spTree>
    <p:extLst>
      <p:ext uri="{BB962C8B-B14F-4D97-AF65-F5344CB8AC3E}">
        <p14:creationId xmlns:p14="http://schemas.microsoft.com/office/powerpoint/2010/main" val="16178033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4CB4C-7513-4CDE-B101-E4C84B180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(b) články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EBE1F-8847-441F-99DF-3DEBD70D2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30849"/>
            <a:ext cx="11100371" cy="4962026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Aikin, S., Xenophanes the high rationalist: the case of F1:17-18, Epoché 19 (2014), str. 1-14.</a:t>
            </a:r>
          </a:p>
          <a:p>
            <a:r>
              <a:rPr lang="cs-CZ" dirty="0"/>
              <a:t>Babut,</a:t>
            </a:r>
            <a:r>
              <a:rPr lang="en-GB" dirty="0"/>
              <a:t> D.,</a:t>
            </a:r>
            <a:r>
              <a:rPr lang="cs-CZ" dirty="0"/>
              <a:t> L‘idée de progrès er la relativité du savoir humain selon Xénophane, Revue de Philologie 51 (1977), str. 217-228.</a:t>
            </a:r>
            <a:endParaRPr lang="en-GB" dirty="0"/>
          </a:p>
          <a:p>
            <a:r>
              <a:rPr lang="cs-CZ" dirty="0"/>
              <a:t>Dreichgräber, K., Xenophanes </a:t>
            </a:r>
            <a:r>
              <a:rPr lang="el-GR" dirty="0"/>
              <a:t>περὶ φύσεως, </a:t>
            </a:r>
            <a:r>
              <a:rPr lang="cs-CZ" dirty="0"/>
              <a:t>in : RhM 87, 1938, str. 1-31.</a:t>
            </a:r>
          </a:p>
          <a:p>
            <a:r>
              <a:rPr lang="cs-CZ" dirty="0"/>
              <a:t>Fränkel, H., Xenophanesstudien II: Der Empirismus des Xenophanes und seine Erkentniskritik (Fgt. 34), in: týž, Wege und Formen frühgriechischen Denkens, München 1968, str. 338-349.</a:t>
            </a:r>
          </a:p>
          <a:p>
            <a:r>
              <a:rPr lang="cs-CZ" dirty="0"/>
              <a:t>Heitsch, E., Das Wissen des Xenophanes, Rhein. Mus. 109 (1966), str. 193-205.</a:t>
            </a:r>
          </a:p>
          <a:p>
            <a:r>
              <a:rPr lang="cs-CZ" dirty="0"/>
              <a:t>Hussey, E., The Beginings of epistemology: from Homer to Philolaus</a:t>
            </a:r>
            <a:r>
              <a:rPr lang="en-GB" dirty="0"/>
              <a:t>, in: </a:t>
            </a:r>
            <a:r>
              <a:rPr lang="cs-CZ" dirty="0"/>
              <a:t>S. Everson (ed.), </a:t>
            </a:r>
            <a:r>
              <a:rPr lang="cs-CZ" i="1" dirty="0"/>
              <a:t>Companions to ancient thought 1: Epistemology</a:t>
            </a:r>
            <a:r>
              <a:rPr lang="cs-CZ" dirty="0"/>
              <a:t>, Cambridge 1990</a:t>
            </a:r>
            <a:r>
              <a:rPr lang="en-GB" dirty="0"/>
              <a:t>, str. 11-38.</a:t>
            </a:r>
          </a:p>
          <a:p>
            <a:r>
              <a:rPr lang="cs-CZ" dirty="0"/>
              <a:t>Lesher, J.H., Xenophanes' Scepticism, Phronesis 23 (1978), str. 1-21.</a:t>
            </a:r>
          </a:p>
          <a:p>
            <a:r>
              <a:rPr lang="cs-CZ" dirty="0"/>
              <a:t>Lesher, J.H., Xenophanes on Inquiry and Discovery: an Alternative to the "Hymn to Progress". Reading of Fr. 18, Ancient Philosophy 11 (1991), str. 229-248.</a:t>
            </a:r>
            <a:endParaRPr lang="en-GB" dirty="0"/>
          </a:p>
          <a:p>
            <a:r>
              <a:rPr lang="en-GB" b="0" i="0" dirty="0" err="1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Lesher</a:t>
            </a:r>
            <a:r>
              <a:rPr lang="en-GB" b="0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, J. H., 2008, “The Humanizing of Knowledge,” in Patricia Curd and Daniel Graham, eds, </a:t>
            </a:r>
            <a:r>
              <a:rPr lang="en-GB" b="0" i="1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The Oxford Handbook of Presocratic Philosophy</a:t>
            </a:r>
            <a:r>
              <a:rPr lang="en-GB" b="0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, Oxford: Oxford University Press, str. 458–84.</a:t>
            </a:r>
          </a:p>
          <a:p>
            <a:r>
              <a:rPr lang="en-GB" b="0" i="0" dirty="0" err="1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Mogyoródi</a:t>
            </a:r>
            <a:r>
              <a:rPr lang="en-GB" b="0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, E., 2006, “Xenophanes’ epistemology and Parmenides’ quest for knowledge,” in </a:t>
            </a:r>
            <a:r>
              <a:rPr lang="en-GB" b="0" i="0" dirty="0" err="1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M.Sassa</a:t>
            </a:r>
            <a:r>
              <a:rPr lang="en-GB" b="0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, ed., </a:t>
            </a:r>
            <a:r>
              <a:rPr lang="en-GB" b="0" i="1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La </a:t>
            </a:r>
            <a:r>
              <a:rPr lang="en-GB" b="0" i="1" dirty="0" err="1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costruzione</a:t>
            </a:r>
            <a:r>
              <a:rPr lang="en-GB" b="0" i="1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 del </a:t>
            </a:r>
            <a:r>
              <a:rPr lang="en-GB" b="0" i="1" dirty="0" err="1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discorso</a:t>
            </a:r>
            <a:r>
              <a:rPr lang="en-GB" b="0" i="1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GB" b="0" i="1" dirty="0" err="1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filosofico</a:t>
            </a:r>
            <a:r>
              <a:rPr lang="en-GB" b="0" i="1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GB" b="0" i="1" dirty="0" err="1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nell’età</a:t>
            </a:r>
            <a:r>
              <a:rPr lang="en-GB" b="0" i="1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GB" b="0" i="1" dirty="0" err="1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dei</a:t>
            </a:r>
            <a:r>
              <a:rPr lang="en-GB" b="0" i="1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GB" b="0" i="1" dirty="0" err="1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Presocratici</a:t>
            </a:r>
            <a:r>
              <a:rPr lang="en-GB" b="0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, Pisa: Ed. </a:t>
            </a:r>
            <a:r>
              <a:rPr lang="en-GB" b="0" i="0" dirty="0" err="1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della</a:t>
            </a:r>
            <a:r>
              <a:rPr lang="en-GB" b="0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GB" b="0" i="0" dirty="0" err="1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Normale</a:t>
            </a:r>
            <a:r>
              <a:rPr lang="en-GB" b="0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, str. 123–60.</a:t>
            </a:r>
          </a:p>
          <a:p>
            <a:r>
              <a:rPr lang="cs-CZ" dirty="0"/>
              <a:t>Mourelato</a:t>
            </a:r>
            <a:r>
              <a:rPr lang="en-GB" dirty="0"/>
              <a:t>s,</a:t>
            </a:r>
            <a:r>
              <a:rPr lang="cs-CZ" dirty="0"/>
              <a:t> A. „Limitless“ and „Limit“ in Xenofanes‘ Cosmology and in His Doctrine of Epistemic „Construction“ (</a:t>
            </a:r>
            <a:r>
              <a:rPr lang="cs-CZ" i="1" dirty="0"/>
              <a:t>dokos</a:t>
            </a:r>
            <a:r>
              <a:rPr lang="cs-CZ" dirty="0"/>
              <a:t>),</a:t>
            </a:r>
            <a:r>
              <a:rPr lang="en-GB" dirty="0"/>
              <a:t> in: </a:t>
            </a:r>
            <a:r>
              <a:rPr lang="cs-CZ" dirty="0"/>
              <a:t> P.S. Hasper, K. Ierodiakonou (eds.), </a:t>
            </a:r>
            <a:r>
              <a:rPr lang="cs-CZ" i="1" dirty="0"/>
              <a:t>Ancient Epistemology</a:t>
            </a:r>
            <a:r>
              <a:rPr lang="cs-CZ" dirty="0"/>
              <a:t>, M</a:t>
            </a:r>
            <a:r>
              <a:rPr lang="en-GB" dirty="0"/>
              <a:t>ü</a:t>
            </a:r>
            <a:r>
              <a:rPr lang="cs-CZ" dirty="0"/>
              <a:t>nster 2016</a:t>
            </a:r>
            <a:r>
              <a:rPr lang="en-GB" dirty="0"/>
              <a:t>, str.</a:t>
            </a:r>
            <a:r>
              <a:rPr lang="cs-CZ" dirty="0"/>
              <a:t>. 16-37.</a:t>
            </a:r>
          </a:p>
          <a:p>
            <a:r>
              <a:rPr lang="cs-CZ" dirty="0"/>
              <a:t>Mourelatos,</a:t>
            </a:r>
            <a:r>
              <a:rPr lang="en-GB" dirty="0"/>
              <a:t> A.,</a:t>
            </a:r>
            <a:r>
              <a:rPr lang="cs-CZ" dirty="0"/>
              <a:t> The Conception of eoikos/eikos as Epistemic Standard in Xenophanes, Parmenides, and in Plato‘s Timaeus, Ancient Philosophy 34 (2014), str. 169-191</a:t>
            </a:r>
            <a:r>
              <a:rPr lang="en-GB" dirty="0"/>
              <a:t>.</a:t>
            </a:r>
          </a:p>
          <a:p>
            <a:r>
              <a:rPr lang="cs-CZ" dirty="0"/>
              <a:t>Wiesner, J., Wissen und Skepsis nei Xenophanes, Hermes 125 (1997), str. 17-33.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192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A4A10-1ABC-4A20-A369-5C2115754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kroky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72D90E-E08A-4AA4-83D8-627A7A4A8E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cs-CZ" dirty="0"/>
              <a:t>Na jakou literaturu k tématu odkazují základní příručky?</a:t>
            </a:r>
          </a:p>
          <a:p>
            <a:pPr marL="514350" indent="-514350">
              <a:buAutoNum type="arabicParenR"/>
            </a:pPr>
            <a:r>
              <a:rPr lang="cs-CZ" dirty="0"/>
              <a:t>Na jakou literaturu k tématu odkazují encyklopedie?</a:t>
            </a:r>
          </a:p>
          <a:p>
            <a:pPr marL="514350" indent="-514350">
              <a:buAutoNum type="arabicParenR"/>
            </a:pPr>
            <a:r>
              <a:rPr lang="cs-CZ" dirty="0"/>
              <a:t>Existuje k tématu kapitola v některém </a:t>
            </a:r>
            <a:r>
              <a:rPr lang="cs-CZ" i="1" dirty="0"/>
              <a:t>Companion</a:t>
            </a:r>
            <a:r>
              <a:rPr lang="cs-CZ" dirty="0"/>
              <a:t>?</a:t>
            </a:r>
          </a:p>
          <a:p>
            <a:pPr marL="514350" indent="-514350">
              <a:buAutoNum type="arabicParenR"/>
            </a:pPr>
            <a:r>
              <a:rPr lang="cs-CZ" dirty="0"/>
              <a:t>Existují k tématu knihy v katalozích dostupných/vzdálených knihoven?</a:t>
            </a:r>
          </a:p>
          <a:p>
            <a:pPr marL="514350" indent="-514350">
              <a:buAutoNum type="arabicParenR"/>
            </a:pPr>
            <a:r>
              <a:rPr lang="cs-CZ" dirty="0"/>
              <a:t>Existují k tématu články v databázích elektronických zdrojů, atd.?</a:t>
            </a:r>
          </a:p>
          <a:p>
            <a:pPr marL="514350" indent="-514350">
              <a:buAutoNum type="arabicParenR"/>
            </a:pPr>
            <a:r>
              <a:rPr lang="cs-CZ" dirty="0"/>
              <a:t>Na jakou literaturu odkazují nejnovější relevantní studie?</a:t>
            </a:r>
          </a:p>
          <a:p>
            <a:pPr marL="514350" indent="-514350">
              <a:buAutoNum type="arabicParenR"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N.B. ad 5) pozor na relevanci!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4980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BEEA8-EE1E-4C40-86CE-6DA69421C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A3C2CD-FAB8-4E6F-A6C4-3C2409E36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/>
              <a:t>Najdi relevantní sekundární literaturu k</a:t>
            </a:r>
            <a:r>
              <a:rPr lang="en-GB" sz="3600" dirty="0"/>
              <a:t>e</a:t>
            </a:r>
            <a:r>
              <a:rPr lang="cs-CZ" sz="3600" dirty="0"/>
              <a:t> Xenofanov</a:t>
            </a:r>
            <a:r>
              <a:rPr lang="en-GB" sz="3600" dirty="0"/>
              <a:t>u</a:t>
            </a:r>
            <a:r>
              <a:rPr lang="cs-CZ" sz="3600" dirty="0"/>
              <a:t> pojetí mezí lidského poznání</a:t>
            </a:r>
            <a:endParaRPr lang="en-GB" sz="3600" dirty="0"/>
          </a:p>
          <a:p>
            <a:pPr marL="0" indent="0">
              <a:buNone/>
            </a:pPr>
            <a:endParaRPr lang="en-GB" sz="3600" dirty="0"/>
          </a:p>
          <a:p>
            <a:pPr marL="0" indent="0">
              <a:buNone/>
            </a:pPr>
            <a:r>
              <a:rPr lang="en-GB" sz="3000" dirty="0"/>
              <a:t>	(</a:t>
            </a:r>
            <a:r>
              <a:rPr lang="cs-CZ" sz="3000" dirty="0"/>
              <a:t>velmi speciální téma: pouze čtyři věty B 18, 34-35, 38 DK)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754444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6CC1F-311E-4934-93F2-6338F8FBB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1) Základní příručka k presokratické filosofii</a:t>
            </a:r>
            <a:br>
              <a:rPr lang="cs-CZ" dirty="0"/>
            </a:br>
            <a:r>
              <a:rPr lang="cs-CZ" sz="3000" dirty="0"/>
              <a:t>(viz např. seznamy literatury ke skeletovým zkouškám)</a:t>
            </a:r>
            <a:endParaRPr lang="en-GB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835CB-4DD4-431E-99DE-D9DE96CF1D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GB" dirty="0"/>
              <a:t>G. S. Kirk, J. E. Raven, M. Schofield</a:t>
            </a:r>
            <a:r>
              <a:rPr lang="cs-CZ" dirty="0"/>
              <a:t>,</a:t>
            </a:r>
            <a:r>
              <a:rPr lang="en-GB" dirty="0"/>
              <a:t> </a:t>
            </a:r>
            <a:r>
              <a:rPr lang="en-GB" i="1" dirty="0" err="1"/>
              <a:t>Předsókratovští</a:t>
            </a:r>
            <a:r>
              <a:rPr lang="en-GB" i="1" dirty="0"/>
              <a:t> </a:t>
            </a:r>
            <a:r>
              <a:rPr lang="en-GB" i="1" dirty="0" err="1"/>
              <a:t>filosofové</a:t>
            </a:r>
            <a:r>
              <a:rPr lang="en-GB" i="1" dirty="0"/>
              <a:t> : </a:t>
            </a:r>
            <a:r>
              <a:rPr lang="en-GB" i="1" dirty="0" err="1"/>
              <a:t>kritické</a:t>
            </a:r>
            <a:r>
              <a:rPr lang="en-GB" i="1" dirty="0"/>
              <a:t> </a:t>
            </a:r>
            <a:r>
              <a:rPr lang="en-GB" i="1" dirty="0" err="1"/>
              <a:t>dějiny</a:t>
            </a:r>
            <a:r>
              <a:rPr lang="en-GB" i="1" dirty="0"/>
              <a:t> s </a:t>
            </a:r>
            <a:r>
              <a:rPr lang="en-GB" i="1" dirty="0" err="1"/>
              <a:t>vybranými</a:t>
            </a:r>
            <a:r>
              <a:rPr lang="en-GB" i="1" dirty="0"/>
              <a:t> </a:t>
            </a:r>
            <a:r>
              <a:rPr lang="en-GB" i="1" dirty="0" err="1"/>
              <a:t>texty</a:t>
            </a:r>
            <a:r>
              <a:rPr lang="en-GB" dirty="0"/>
              <a:t> </a:t>
            </a:r>
            <a:r>
              <a:rPr lang="cs-CZ" dirty="0"/>
              <a:t>, Praha 2004</a:t>
            </a:r>
          </a:p>
          <a:p>
            <a:pPr marL="0" indent="0">
              <a:buNone/>
            </a:pPr>
            <a:endParaRPr lang="cs-CZ" dirty="0"/>
          </a:p>
          <a:p>
            <a:pPr marL="514350" indent="-514350">
              <a:buAutoNum type="alphaLcParenR"/>
            </a:pPr>
            <a:r>
              <a:rPr lang="cs-CZ" dirty="0"/>
              <a:t>Bibliografie?</a:t>
            </a:r>
          </a:p>
          <a:p>
            <a:pPr marL="514350" indent="-514350">
              <a:buAutoNum type="alphaLcParenR"/>
            </a:pPr>
            <a:r>
              <a:rPr lang="cs-CZ" dirty="0"/>
              <a:t>Odkazy ve výkladu?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0313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2BAC7-9B63-42ED-902D-ED4B6062F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a) bibliografie</a:t>
            </a:r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4BA77BB-A559-4DE8-9F73-018CCD0C55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2937" y="236306"/>
            <a:ext cx="9986885" cy="6698750"/>
          </a:xfrm>
        </p:spPr>
      </p:pic>
    </p:spTree>
    <p:extLst>
      <p:ext uri="{BB962C8B-B14F-4D97-AF65-F5344CB8AC3E}">
        <p14:creationId xmlns:p14="http://schemas.microsoft.com/office/powerpoint/2010/main" val="2119023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C090C-FCFC-40E7-AED0-803D0C6EE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64A34B-A3E7-4D26-9B72-6EAE2D705C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810C84-0D41-4C3A-9802-FEE6CA3916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8818" y="2454393"/>
            <a:ext cx="9810307" cy="372257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0921D45-E26A-4EB7-9A03-B877BE9B91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054" y="368068"/>
            <a:ext cx="11344946" cy="1787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476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F3E4F-3702-4B9B-92B9-C3685CFAB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2) encyklopedie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4A2D4-9A11-4468-B185-E846EFFF9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32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r>
              <a:rPr lang="en-GB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Stanford Encyclopaedia of Philosophy: </a:t>
            </a:r>
            <a:r>
              <a:rPr lang="en-GB" u="sng" dirty="0">
                <a:solidFill>
                  <a:srgbClr val="0000FF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  <a:hlinkClick r:id="rId2"/>
              </a:rPr>
              <a:t>https://plato.stanford.edu/entries/xenophanes/</a:t>
            </a:r>
            <a:endParaRPr lang="cs-CZ" u="sng" dirty="0">
              <a:solidFill>
                <a:srgbClr val="0000FF"/>
              </a:solidFill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cs-CZ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  (James Lesher, 2019)</a:t>
            </a:r>
            <a:endParaRPr lang="en-GB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endParaRPr lang="cs-CZ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r>
              <a:rPr lang="en-GB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Internet Encyclopaedia of Philosophy: </a:t>
            </a:r>
            <a:r>
              <a:rPr lang="en-GB" u="sng" dirty="0">
                <a:solidFill>
                  <a:srgbClr val="0000FF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  <a:hlinkClick r:id="rId3"/>
              </a:rPr>
              <a:t>https://www.iep.utm.edu/xenoph/</a:t>
            </a:r>
            <a:endParaRPr lang="en-GB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cs-CZ" dirty="0">
                <a:latin typeface="Calibri Light" panose="020F0302020204030204" pitchFamily="34" charset="0"/>
                <a:cs typeface="Calibri Light" panose="020F0302020204030204" pitchFamily="34" charset="0"/>
              </a:rPr>
              <a:t>   (Michael Patzia, ?) – nic nového</a:t>
            </a:r>
            <a:endParaRPr lang="en-GB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660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64165-B718-49F4-A77B-5611C7748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Bibliografie SEP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BD16F-8CFF-4B32-B471-AFBAA5AB1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Tor, S., 2017, </a:t>
            </a:r>
            <a:r>
              <a:rPr lang="en-GB" b="0" i="1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Mortal and Divine in Early Greek Epistemology: A Study of Hesiod, Xenophanes, and Parmenides</a:t>
            </a:r>
            <a:r>
              <a:rPr lang="en-GB" b="0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, Cambridge: Cambridge University Press.</a:t>
            </a:r>
          </a:p>
          <a:p>
            <a:r>
              <a:rPr lang="en-GB" b="0" i="0" dirty="0" err="1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Mogyoródi</a:t>
            </a:r>
            <a:r>
              <a:rPr lang="en-GB" b="0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, E., 2006, “Xenophanes’ epistemology and Parmenides’ quest for knowledge,” in </a:t>
            </a:r>
            <a:r>
              <a:rPr lang="en-GB" b="0" i="0" dirty="0" err="1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M.Sassa</a:t>
            </a:r>
            <a:r>
              <a:rPr lang="en-GB" b="0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, ed., </a:t>
            </a:r>
            <a:r>
              <a:rPr lang="en-GB" b="0" i="1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La </a:t>
            </a:r>
            <a:r>
              <a:rPr lang="en-GB" b="0" i="1" dirty="0" err="1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costruzione</a:t>
            </a:r>
            <a:r>
              <a:rPr lang="en-GB" b="0" i="1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 del </a:t>
            </a:r>
            <a:r>
              <a:rPr lang="en-GB" b="0" i="1" dirty="0" err="1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discorso</a:t>
            </a:r>
            <a:r>
              <a:rPr lang="en-GB" b="0" i="1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GB" b="0" i="1" dirty="0" err="1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filosofico</a:t>
            </a:r>
            <a:r>
              <a:rPr lang="en-GB" b="0" i="1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GB" b="0" i="1" dirty="0" err="1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nell’età</a:t>
            </a:r>
            <a:r>
              <a:rPr lang="en-GB" b="0" i="1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GB" b="0" i="1" dirty="0" err="1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dei</a:t>
            </a:r>
            <a:r>
              <a:rPr lang="en-GB" b="0" i="1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GB" b="0" i="1" dirty="0" err="1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Presocratici</a:t>
            </a:r>
            <a:r>
              <a:rPr lang="en-GB" b="0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, Pisa: Ed. </a:t>
            </a:r>
            <a:r>
              <a:rPr lang="en-GB" b="0" i="0" dirty="0" err="1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della</a:t>
            </a:r>
            <a:r>
              <a:rPr lang="en-GB" b="0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GB" b="0" i="0" dirty="0" err="1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Normale</a:t>
            </a:r>
            <a:r>
              <a:rPr lang="en-GB" b="0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, 123–60.</a:t>
            </a:r>
          </a:p>
          <a:p>
            <a:r>
              <a:rPr lang="en-GB" b="0" i="0" dirty="0" err="1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Lesher</a:t>
            </a:r>
            <a:r>
              <a:rPr lang="en-GB" b="0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, J. H., 2008, “The Humanizing of Knowledge,” in Patricia Curd and Daniel Graham, eds, </a:t>
            </a:r>
            <a:r>
              <a:rPr lang="en-GB" b="0" i="1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The Oxford Handbook of Presocratic Philosophy</a:t>
            </a:r>
            <a:r>
              <a:rPr lang="en-GB" b="0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, Oxford: Oxford University Press, 458–84.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395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FD746-0923-42C2-83AA-D17AF7BBC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3) Companions/Handbooks/Collections...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E3CF6-E226-440E-A64C-E662638FDC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lphaLcParenR"/>
            </a:pPr>
            <a:r>
              <a:rPr lang="cs-CZ" dirty="0"/>
              <a:t>Ke Xenofanovi? </a:t>
            </a:r>
          </a:p>
          <a:p>
            <a:pPr marL="457200" lvl="1" indent="0">
              <a:buNone/>
            </a:pPr>
            <a:r>
              <a:rPr lang="cs-CZ" dirty="0"/>
              <a:t>		nic...</a:t>
            </a:r>
          </a:p>
          <a:p>
            <a:pPr marL="514350" indent="-514350">
              <a:buAutoNum type="alphaLcParenR"/>
            </a:pPr>
            <a:r>
              <a:rPr lang="cs-CZ" dirty="0"/>
              <a:t>K antické epistemologii?</a:t>
            </a:r>
          </a:p>
          <a:p>
            <a:pPr marL="1371600" lvl="3" indent="0">
              <a:buNone/>
            </a:pPr>
            <a:r>
              <a:rPr lang="cs-CZ" dirty="0"/>
              <a:t>S. Everson (ed.), Companions to ancient thought 1: Epistemology, Cambridge 1990</a:t>
            </a:r>
          </a:p>
          <a:p>
            <a:pPr marL="1371600" lvl="3" indent="0">
              <a:buNone/>
            </a:pPr>
            <a:r>
              <a:rPr lang="cs-CZ" dirty="0"/>
              <a:t>	- E. Hussey, The Beginings of epistemology: from Homer to Philolaus, </a:t>
            </a:r>
            <a:r>
              <a:rPr lang="en-GB" dirty="0"/>
              <a:t>str.</a:t>
            </a:r>
            <a:r>
              <a:rPr lang="cs-CZ" dirty="0"/>
              <a:t> 11-38</a:t>
            </a:r>
          </a:p>
          <a:p>
            <a:pPr marL="1371600" lvl="3" indent="0">
              <a:buNone/>
            </a:pPr>
            <a:r>
              <a:rPr lang="cs-CZ" dirty="0"/>
              <a:t>P.S. Hasper, K. Ierodiakonou (eds.), Ancient Epistemology, M</a:t>
            </a:r>
            <a:r>
              <a:rPr lang="en-GB" dirty="0"/>
              <a:t>ü</a:t>
            </a:r>
            <a:r>
              <a:rPr lang="cs-CZ" dirty="0"/>
              <a:t>nster 2016</a:t>
            </a:r>
          </a:p>
          <a:p>
            <a:pPr marL="1371600" lvl="3" indent="0">
              <a:buNone/>
            </a:pPr>
            <a:r>
              <a:rPr lang="cs-CZ" dirty="0"/>
              <a:t>	- A. Mourelato</a:t>
            </a:r>
            <a:r>
              <a:rPr lang="en-GB" dirty="0"/>
              <a:t>s,</a:t>
            </a:r>
            <a:r>
              <a:rPr lang="cs-CZ" dirty="0"/>
              <a:t> „Limitless“ and „Limit“ in Xenofanes‘ Cosmology and in His Doctrine of 	Epistemic „Construction“ (</a:t>
            </a:r>
            <a:r>
              <a:rPr lang="cs-CZ" i="1" dirty="0"/>
              <a:t>dokos</a:t>
            </a:r>
            <a:r>
              <a:rPr lang="cs-CZ" dirty="0"/>
              <a:t>), </a:t>
            </a:r>
            <a:r>
              <a:rPr lang="en-GB" dirty="0"/>
              <a:t>str.</a:t>
            </a:r>
            <a:r>
              <a:rPr lang="cs-CZ" dirty="0"/>
              <a:t> 16-37</a:t>
            </a:r>
            <a:r>
              <a:rPr lang="en-GB" dirty="0"/>
              <a:t> </a:t>
            </a:r>
          </a:p>
          <a:p>
            <a:pPr marL="514350" indent="-514350">
              <a:buAutoNum type="alphaLcParenR"/>
            </a:pPr>
            <a:r>
              <a:rPr lang="en-GB" dirty="0"/>
              <a:t>K </a:t>
            </a:r>
            <a:r>
              <a:rPr lang="en-GB" dirty="0" err="1"/>
              <a:t>presokratik</a:t>
            </a:r>
            <a:r>
              <a:rPr lang="cs-CZ" dirty="0"/>
              <a:t>ům?</a:t>
            </a:r>
          </a:p>
          <a:p>
            <a:pPr marL="1371600" lvl="3" indent="0">
              <a:buNone/>
            </a:pPr>
            <a:r>
              <a:rPr lang="cs-CZ" dirty="0"/>
              <a:t>	spousta...</a:t>
            </a:r>
          </a:p>
          <a:p>
            <a:pPr marL="1371600" lvl="3" indent="0">
              <a:buNone/>
            </a:pPr>
            <a:r>
              <a:rPr lang="cs-CZ" dirty="0"/>
              <a:t>Nejnovější: </a:t>
            </a:r>
            <a:r>
              <a:rPr lang="en-GB" dirty="0"/>
              <a:t>P. Curd, D.W. Graham (eds.), </a:t>
            </a:r>
            <a:r>
              <a:rPr lang="en-GB" i="1" dirty="0"/>
              <a:t>The Oxford Handbook of Presocratic Philosophy</a:t>
            </a:r>
            <a:r>
              <a:rPr lang="en-GB" dirty="0"/>
              <a:t>, Oxford 2008</a:t>
            </a:r>
          </a:p>
          <a:p>
            <a:pPr marL="1371600" lvl="3" indent="0">
              <a:buNone/>
            </a:pPr>
            <a:r>
              <a:rPr lang="en-GB" dirty="0"/>
              <a:t>	- J. H. </a:t>
            </a:r>
            <a:r>
              <a:rPr lang="en-GB" b="0" i="0" dirty="0" err="1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Lesher</a:t>
            </a:r>
            <a:r>
              <a:rPr lang="en-GB" dirty="0">
                <a:solidFill>
                  <a:srgbClr val="1A1A1A"/>
                </a:solidFill>
                <a:latin typeface="Times New Roman" panose="02020603050405020304" pitchFamily="18" charset="0"/>
              </a:rPr>
              <a:t>,</a:t>
            </a:r>
            <a:r>
              <a:rPr lang="en-GB" b="0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 “The Humanizing of Knowledge,”  (u</a:t>
            </a:r>
            <a:r>
              <a:rPr lang="cs-CZ" b="0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ž známe</a:t>
            </a:r>
            <a:r>
              <a:rPr lang="en-GB" b="0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)</a:t>
            </a:r>
            <a:endParaRPr lang="cs-CZ" b="0" i="0" dirty="0">
              <a:solidFill>
                <a:srgbClr val="1A1A1A"/>
              </a:solidFill>
              <a:effectLst/>
              <a:latin typeface="Times New Roman" panose="02020603050405020304" pitchFamily="18" charset="0"/>
            </a:endParaRPr>
          </a:p>
          <a:p>
            <a:pPr marL="1371600" lvl="3" indent="0">
              <a:buNone/>
            </a:pPr>
            <a:r>
              <a:rPr lang="cs-CZ" dirty="0">
                <a:solidFill>
                  <a:srgbClr val="1A1A1A"/>
                </a:solidFill>
                <a:latin typeface="Times New Roman" panose="02020603050405020304" pitchFamily="18" charset="0"/>
              </a:rPr>
              <a:t>(...)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855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1271</Words>
  <Application>Microsoft Office PowerPoint</Application>
  <PresentationFormat>Widescreen</PresentationFormat>
  <Paragraphs>88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Jak vyhledat relevantní sekundární literaturu k danému tématu?</vt:lpstr>
      <vt:lpstr>Základní kroky</vt:lpstr>
      <vt:lpstr>Příklad:</vt:lpstr>
      <vt:lpstr>1) Základní příručka k presokratické filosofii (viz např. seznamy literatury ke skeletovým zkouškám)</vt:lpstr>
      <vt:lpstr>a) bibliografie</vt:lpstr>
      <vt:lpstr>PowerPoint Presentation</vt:lpstr>
      <vt:lpstr>2) encyklopedie</vt:lpstr>
      <vt:lpstr>Bibliografie SEP</vt:lpstr>
      <vt:lpstr>3) Companions/Handbooks/Collections...</vt:lpstr>
      <vt:lpstr>4) Existují k tématu knihy?</vt:lpstr>
      <vt:lpstr>5) Články v elektronických databázích</vt:lpstr>
      <vt:lpstr>6) Bibliografie nalezených článků a knih </vt:lpstr>
      <vt:lpstr>Vyhledaná bibliografie k tématu:  (a) knihy</vt:lpstr>
      <vt:lpstr>(b) články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vyhledat relevantní sekundární literaturu k danému tématu?</dc:title>
  <dc:creator>Roreitner, Robert</dc:creator>
  <cp:lastModifiedBy>Roreitner, Robert</cp:lastModifiedBy>
  <cp:revision>15</cp:revision>
  <dcterms:created xsi:type="dcterms:W3CDTF">2020-10-15T10:40:28Z</dcterms:created>
  <dcterms:modified xsi:type="dcterms:W3CDTF">2020-10-15T16:30:29Z</dcterms:modified>
</cp:coreProperties>
</file>