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B3BC-7DFA-482A-8DCB-6A16872E8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9E668-EB3B-44FE-885D-850914385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2ADF8-D910-40F0-A25C-33DD4D2A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E6951-DAE7-454F-A53A-A268EA20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9451D-B33B-42EB-95B5-8D5B5D02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7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46BD-5A1B-435E-95CA-20DD2FD28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9E725-A733-4B39-9FF9-77F4764A5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93B34-8BD8-43B5-B4F1-6997FBBE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7FA1F-B8EA-4B74-BB7B-2A577E5B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5E77-C854-41C6-A819-11FBCB79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06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189E9-1600-4D49-BE9F-83EEF2FC4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ED7AB-3FD1-495B-8301-112CB118B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DBC75-48C2-41AC-9BB9-58FE6E6C8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E1D64-FB0B-42DA-B635-94C21E25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EA2E0-9FC4-404F-A668-09573738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5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1131-CD14-45B5-81ED-5A2866C8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7E17F-BC9B-411F-A8FD-921193C52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7C278-4F5F-42D4-A4FC-478DF6E3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49013-15E4-4757-8FCD-4B780D71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DA5BB-6F19-4406-90CE-AAA3A55B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5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52C5-B37B-4229-8B01-885C9456E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50E6A-B431-42B5-8EDC-F6C6C5B9C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CC7D0-543D-4D1F-8F0C-27B3456C8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E165E-F217-4F68-8CA5-13490B5B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81F88-0F23-467C-A839-9CE2C8E8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57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42DF-B9F0-4230-996D-0734C1A5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98803-2E42-4CC9-88A1-9CAAEC79A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19975-2FE9-4984-BF56-3D0E9C84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F9478-C21B-42D6-93FD-17CD6F87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8760A-BEAF-420C-91B0-693CB640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FC433-FBF5-44C6-9164-F9F35172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7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C21F-8DC1-4EE8-A3E9-0461859A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0551A-F362-471B-AD08-47BDE889E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6C771-CA49-47CB-B4C2-092B0246F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1B1B6-DD2C-4959-9020-40371F95D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C9BD94-1EAD-47FB-A229-34D4DA570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55DAE-78E6-4DA0-AB4E-04CD0EA7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F796A-7012-4CBC-BC1E-8786C664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3D59D-961E-44AD-8D35-DECDCE08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4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ACCA-BD84-49E1-BE5B-888F2487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C6C54-FF6E-45A8-9AA2-01501796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DCE18-B461-44E2-A911-E438699A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2D924-E6B5-4532-A032-985833C0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4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57029-10CD-4E22-83FF-771EC1A1F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833C7B-5BDA-40C3-9817-C7656814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B5F3C-A65C-4E70-9342-E60AB81E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8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A43B8-4BF8-44DE-8460-7D61A78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C9A67-60A0-460F-B364-DD92080A6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B483D-0EE0-435B-B950-EDA0FD46B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0451A-F0AF-425B-BB8D-DC05EC71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7BDEA-E2FE-4FE2-AB7C-037E2E19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9A8E6-A9B1-413C-95D7-DF17CA35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58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6A99F-4C60-4F27-8971-25BF989D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6D4BA7-24F0-496C-904D-EDB120820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0F009-063A-40D3-9AE8-46A3293E8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79731-A30C-4B8D-8BE9-E0C8E861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CBF1A-ECD2-422A-AB6E-1B179FEE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8BA33-812A-47AE-AD89-975B54AA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8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ADB7E-D930-41F9-822C-09CE6453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ADCB7-7D75-4C4C-BA0F-297ABA828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9823F-42F2-4BEB-93DA-747306757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9B4B6-143D-4B3B-883C-C33E5B7362B9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80B88-EF94-49D9-9619-03704CD6B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BA626-62F0-43A1-BCBB-7B10C3CFF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49C8-B960-41C6-8F4F-4C6F684D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70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zdroje.cuni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p.utm.edu/xenoph/" TargetMode="External"/><Relationship Id="rId2" Type="http://schemas.openxmlformats.org/officeDocument/2006/relationships/hyperlink" Target="https://plato.stanford.edu/entries/xenophan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5BCE-37E7-4B1F-9B44-F23A0B8A3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7906"/>
            <a:ext cx="9144000" cy="2387600"/>
          </a:xfrm>
        </p:spPr>
        <p:txBody>
          <a:bodyPr>
            <a:normAutofit/>
          </a:bodyPr>
          <a:lstStyle/>
          <a:p>
            <a:r>
              <a:rPr lang="cs-CZ" sz="4800" dirty="0"/>
              <a:t>Jak vyhledat relevantní sekundární literaturu k danému tématu?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3CA84-6349-4C1B-A419-220C168ED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50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10316-D399-483B-9840-17F465A7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Existují k tématu knihy?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A36A7-CADD-49B0-A2D7-346B96334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 je příliš specifické: knihy přímo k němu neexistují</a:t>
            </a:r>
          </a:p>
          <a:p>
            <a:endParaRPr lang="cs-CZ" dirty="0"/>
          </a:p>
          <a:p>
            <a:r>
              <a:rPr lang="cs-CZ" dirty="0"/>
              <a:t>Snadno ale najdeme knihy ke Xenofanovi, kde jistě něco bude...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-</a:t>
            </a:r>
            <a:r>
              <a:rPr lang="en-GB" dirty="0"/>
              <a:t> </a:t>
            </a:r>
            <a:r>
              <a:rPr lang="cs-CZ" dirty="0"/>
              <a:t>J. H. Lesher (ed.), </a:t>
            </a:r>
            <a:r>
              <a:rPr lang="en-GB" i="1" dirty="0"/>
              <a:t>Xenophanes of Colophon : fragments / a text </a:t>
            </a:r>
            <a:r>
              <a:rPr lang="cs-CZ" i="1" dirty="0"/>
              <a:t>	</a:t>
            </a:r>
            <a:r>
              <a:rPr lang="en-GB" i="1" dirty="0"/>
              <a:t>and translation with a commentary</a:t>
            </a:r>
            <a:r>
              <a:rPr lang="cs-CZ" i="1" dirty="0"/>
              <a:t>,</a:t>
            </a:r>
            <a:r>
              <a:rPr lang="en-GB" dirty="0"/>
              <a:t> </a:t>
            </a:r>
            <a:r>
              <a:rPr lang="cs-CZ" dirty="0"/>
              <a:t>Toronto 1992.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- E. Heitsch (ed.), </a:t>
            </a:r>
            <a:r>
              <a:rPr lang="cs-CZ" i="1" dirty="0"/>
              <a:t>Xenophanes: Die Fragmente, herausgegeben, </a:t>
            </a:r>
            <a:r>
              <a:rPr lang="en-GB" i="1" dirty="0"/>
              <a:t>	</a:t>
            </a:r>
            <a:r>
              <a:rPr lang="en-GB" i="1" dirty="0" err="1"/>
              <a:t>übersetzt</a:t>
            </a:r>
            <a:r>
              <a:rPr lang="en-GB" i="1" dirty="0"/>
              <a:t> und </a:t>
            </a:r>
            <a:r>
              <a:rPr lang="en-GB" i="1" dirty="0" err="1"/>
              <a:t>erläutert</a:t>
            </a:r>
            <a:r>
              <a:rPr lang="en-GB" dirty="0"/>
              <a:t>, Zürich 1983.</a:t>
            </a:r>
          </a:p>
        </p:txBody>
      </p:sp>
    </p:spTree>
    <p:extLst>
      <p:ext uri="{BB962C8B-B14F-4D97-AF65-F5344CB8AC3E}">
        <p14:creationId xmlns:p14="http://schemas.microsoft.com/office/powerpoint/2010/main" val="283149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CADC-6934-48A1-8CED-1FFB0D14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Články v elektronických databázích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9281-91A0-4168-946F-210AA3D38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https://ezdroje.cuni.cz/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Převážně:</a:t>
            </a:r>
          </a:p>
          <a:p>
            <a:pPr marL="914400" lvl="1" indent="-457200">
              <a:buAutoNum type="alphaLcParenR"/>
            </a:pPr>
            <a:r>
              <a:rPr lang="cs-CZ" dirty="0"/>
              <a:t>literature, kterou už známe</a:t>
            </a:r>
          </a:p>
          <a:p>
            <a:pPr marL="914400" lvl="1" indent="-457200">
              <a:buAutoNum type="alphaLcParenR"/>
            </a:pPr>
            <a:r>
              <a:rPr lang="cs-CZ" dirty="0"/>
              <a:t>Literatura, u které lze mít pochybnost o relevanci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94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A4704-3C8A-45AE-8CD4-464893B0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6) Bibliografie nalezených článků a knih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8A80-EE19-4476-85F0-695D1C2BA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nemáme dost, můžeme projít bibliografie vytipovaných článků a knih (těch relevantních a pokud možno nejnovějších)...</a:t>
            </a:r>
          </a:p>
          <a:p>
            <a:endParaRPr lang="cs-CZ" dirty="0"/>
          </a:p>
          <a:p>
            <a:pPr lvl="1"/>
            <a:r>
              <a:rPr lang="cs-CZ" dirty="0"/>
              <a:t>U Tora (2017) např. najdeme:</a:t>
            </a:r>
          </a:p>
          <a:p>
            <a:pPr lvl="2"/>
            <a:r>
              <a:rPr lang="cs-CZ" dirty="0"/>
              <a:t>S. Aikin, Xenophanes the high rationalist: the case of F1:17-18, Epoché 19 (2014), str. 1-14</a:t>
            </a:r>
          </a:p>
          <a:p>
            <a:pPr lvl="2"/>
            <a:r>
              <a:rPr lang="cs-CZ" dirty="0"/>
              <a:t>E. Heitsch, Das Wissen des Xenophanes, Rhein. Mus. 109 (1966), str. 193-205</a:t>
            </a:r>
          </a:p>
          <a:p>
            <a:pPr lvl="2"/>
            <a:r>
              <a:rPr lang="cs-CZ" dirty="0"/>
              <a:t>J. Wiesner, Wissen und Skepsis nei Xenophanes, Hermes 125 (1997), str. 17-33</a:t>
            </a:r>
          </a:p>
          <a:p>
            <a:pPr lvl="1"/>
            <a:r>
              <a:rPr lang="cs-CZ" dirty="0"/>
              <a:t>U Mourelata (2016) najdeme mj.:</a:t>
            </a:r>
            <a:endParaRPr lang="en-GB" dirty="0"/>
          </a:p>
          <a:p>
            <a:pPr lvl="2"/>
            <a:r>
              <a:rPr lang="cs-CZ" dirty="0"/>
              <a:t>D. Babut, L‘idée de progrès er la relativité du savoir humain selon Xénophane, Revue de Philologie 51 (1977), str. 217-228.</a:t>
            </a:r>
          </a:p>
          <a:p>
            <a:pPr lvl="2"/>
            <a:r>
              <a:rPr lang="cs-CZ" dirty="0"/>
              <a:t>A. Mourelatos, The Conception of eoikos/eikos as Epistemic Standard in Xenophanes, Parmenides, and in Plato‘s Timaeus, Ancient Philosophy 34 (2014), str. 169-191.</a:t>
            </a:r>
          </a:p>
          <a:p>
            <a:pPr lvl="1"/>
            <a:r>
              <a:rPr lang="en-GB" dirty="0" err="1"/>
              <a:t>Atd</a:t>
            </a:r>
            <a:r>
              <a:rPr lang="en-GB" dirty="0"/>
              <a:t>. </a:t>
            </a:r>
            <a:r>
              <a:rPr lang="en-GB" dirty="0" err="1"/>
              <a:t>Atd</a:t>
            </a:r>
            <a:r>
              <a:rPr lang="en-GB" dirty="0"/>
              <a:t>.</a:t>
            </a:r>
            <a:endParaRPr lang="cs-CZ" dirty="0"/>
          </a:p>
          <a:p>
            <a:pPr lvl="1"/>
            <a:endParaRPr lang="cs-CZ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7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34C-AD3B-408A-B096-46D70DDD6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63010"/>
          </a:xfrm>
        </p:spPr>
        <p:txBody>
          <a:bodyPr>
            <a:normAutofit/>
          </a:bodyPr>
          <a:lstStyle/>
          <a:p>
            <a:r>
              <a:rPr lang="cs-CZ" dirty="0"/>
              <a:t>Vyhledaná bibliografie k tématu: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(a) knihy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3229F-D255-4521-89F9-4801CF54E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9621"/>
            <a:ext cx="10515600" cy="2563010"/>
          </a:xfrm>
        </p:spPr>
        <p:txBody>
          <a:bodyPr>
            <a:normAutofit/>
          </a:bodyPr>
          <a:lstStyle/>
          <a:p>
            <a:r>
              <a:rPr lang="en-GB" sz="2400" b="0" i="0" dirty="0">
                <a:solidFill>
                  <a:srgbClr val="1A1A1A"/>
                </a:solidFill>
                <a:effectLst/>
                <a:latin typeface="+mj-lt"/>
              </a:rPr>
              <a:t>Tor, S., 2017, </a:t>
            </a:r>
            <a:r>
              <a:rPr lang="en-GB" sz="2400" b="0" i="1" dirty="0">
                <a:solidFill>
                  <a:srgbClr val="1A1A1A"/>
                </a:solidFill>
                <a:effectLst/>
                <a:latin typeface="+mj-lt"/>
              </a:rPr>
              <a:t>Mortal and Divine in Early Greek Epistemology: A Study of Hesiod, Xenophanes, and Parmenides</a:t>
            </a:r>
            <a:r>
              <a:rPr lang="en-GB" sz="2400" b="0" i="0" dirty="0">
                <a:solidFill>
                  <a:srgbClr val="1A1A1A"/>
                </a:solidFill>
                <a:effectLst/>
                <a:latin typeface="+mj-lt"/>
              </a:rPr>
              <a:t>, Cambridge: Cambridge University Press.</a:t>
            </a:r>
          </a:p>
          <a:p>
            <a:r>
              <a:rPr lang="cs-CZ" sz="2400" dirty="0">
                <a:latin typeface="+mj-lt"/>
              </a:rPr>
              <a:t>J. H. Lesher (ed.), </a:t>
            </a:r>
            <a:r>
              <a:rPr lang="en-GB" sz="2400" i="1" dirty="0">
                <a:latin typeface="+mj-lt"/>
              </a:rPr>
              <a:t>Xenophanes of Colophon : fragments / a text and translation with a commentary</a:t>
            </a:r>
            <a:r>
              <a:rPr lang="cs-CZ" sz="2400" i="1" dirty="0">
                <a:latin typeface="+mj-lt"/>
              </a:rPr>
              <a:t>,</a:t>
            </a:r>
            <a:r>
              <a:rPr lang="en-GB" sz="2400" dirty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Toronto 1992</a:t>
            </a:r>
            <a:endParaRPr lang="en-GB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E. Heitsch (ed.), </a:t>
            </a:r>
            <a:r>
              <a:rPr lang="cs-CZ" sz="2400" i="1" dirty="0">
                <a:latin typeface="+mj-lt"/>
              </a:rPr>
              <a:t>Xenophanes: Die Fragmente, herausgegeben, </a:t>
            </a:r>
            <a:r>
              <a:rPr lang="en-GB" sz="2400" i="1" dirty="0">
                <a:latin typeface="+mj-lt"/>
              </a:rPr>
              <a:t>	</a:t>
            </a:r>
            <a:r>
              <a:rPr lang="en-GB" sz="2400" i="1" dirty="0" err="1">
                <a:latin typeface="+mj-lt"/>
              </a:rPr>
              <a:t>übersetzt</a:t>
            </a:r>
            <a:r>
              <a:rPr lang="en-GB" sz="2400" i="1" dirty="0">
                <a:latin typeface="+mj-lt"/>
              </a:rPr>
              <a:t> und </a:t>
            </a:r>
            <a:r>
              <a:rPr lang="en-GB" sz="2400" i="1" dirty="0" err="1">
                <a:latin typeface="+mj-lt"/>
              </a:rPr>
              <a:t>erläutert</a:t>
            </a:r>
            <a:r>
              <a:rPr lang="en-GB" sz="2400" dirty="0">
                <a:latin typeface="+mj-lt"/>
              </a:rPr>
              <a:t>, Zürich 1983.</a:t>
            </a:r>
          </a:p>
        </p:txBody>
      </p:sp>
    </p:spTree>
    <p:extLst>
      <p:ext uri="{BB962C8B-B14F-4D97-AF65-F5344CB8AC3E}">
        <p14:creationId xmlns:p14="http://schemas.microsoft.com/office/powerpoint/2010/main" val="1617803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CB4C-7513-4CDE-B101-E4C84B18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(b) články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EBE1F-8847-441F-99DF-3DEBD70D2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0849"/>
            <a:ext cx="11100371" cy="4962026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Aikin, S., Xenophanes the high rationalist: the case of F1:17-18, Epoché 19 (2014), str. 1-14.</a:t>
            </a:r>
          </a:p>
          <a:p>
            <a:r>
              <a:rPr lang="cs-CZ" dirty="0"/>
              <a:t>Babut,</a:t>
            </a:r>
            <a:r>
              <a:rPr lang="en-GB" dirty="0"/>
              <a:t> D.,</a:t>
            </a:r>
            <a:r>
              <a:rPr lang="cs-CZ" dirty="0"/>
              <a:t> L‘idée de progrès er la relativité du savoir humain selon Xénophane, Revue de Philologie 51 (1977), str. 217-228.</a:t>
            </a:r>
            <a:endParaRPr lang="en-GB" dirty="0"/>
          </a:p>
          <a:p>
            <a:r>
              <a:rPr lang="cs-CZ" dirty="0"/>
              <a:t>Dreichgräber, K., Xenophanes </a:t>
            </a:r>
            <a:r>
              <a:rPr lang="el-GR" dirty="0"/>
              <a:t>περὶ φύσεως, </a:t>
            </a:r>
            <a:r>
              <a:rPr lang="cs-CZ" dirty="0"/>
              <a:t>in : RhM 87, 1938, str. 1-31.</a:t>
            </a:r>
          </a:p>
          <a:p>
            <a:r>
              <a:rPr lang="cs-CZ" dirty="0"/>
              <a:t>Fränkel, H., Xenophanesstudien II: Der Empirismus des Xenophanes und seine Erkentniskritik (Fgt. 34), in: týž, Wege und Formen frühgriechischen Denkens, München 1968, str. 338-349.</a:t>
            </a:r>
          </a:p>
          <a:p>
            <a:r>
              <a:rPr lang="cs-CZ" dirty="0"/>
              <a:t>Heitsch, E., Das Wissen des Xenophanes, Rhein. Mus. 109 (1966), str. 193-205.</a:t>
            </a:r>
          </a:p>
          <a:p>
            <a:r>
              <a:rPr lang="cs-CZ" dirty="0"/>
              <a:t>Hussey, E., The Beginings of epistemology: from Homer to Philolaus</a:t>
            </a:r>
            <a:r>
              <a:rPr lang="en-GB" dirty="0"/>
              <a:t>, in: </a:t>
            </a:r>
            <a:r>
              <a:rPr lang="cs-CZ" dirty="0"/>
              <a:t>S. Everson (ed.), </a:t>
            </a:r>
            <a:r>
              <a:rPr lang="cs-CZ" i="1" dirty="0"/>
              <a:t>Companions to ancient thought 1: Epistemology</a:t>
            </a:r>
            <a:r>
              <a:rPr lang="cs-CZ" dirty="0"/>
              <a:t>, Cambridge 1990</a:t>
            </a:r>
            <a:r>
              <a:rPr lang="en-GB" dirty="0"/>
              <a:t>, str. 11-38.</a:t>
            </a:r>
          </a:p>
          <a:p>
            <a:r>
              <a:rPr lang="cs-CZ" dirty="0"/>
              <a:t>Lesher, J.H., Xenophanes' Scepticism, Phronesis 23 (1978), str. 1-21.</a:t>
            </a:r>
          </a:p>
          <a:p>
            <a:r>
              <a:rPr lang="cs-CZ" dirty="0"/>
              <a:t>Lesher, J.H., Xenophanes on Inquiry and Discovery: an Alternative to the "Hymn to Progress". Reading of Fr. 18, Ancient Philosophy 11 (1991), str. 229-248.</a:t>
            </a:r>
            <a:endParaRPr lang="en-GB" dirty="0"/>
          </a:p>
          <a:p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Lesher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J. H., 2008, “The Humanizing of Knowledge,” in Patricia Curd and Daniel Graham, eds, 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The Oxford Handbook of Presocratic Philosophy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Oxford: Oxford University Press, str. 458–84.</a:t>
            </a:r>
          </a:p>
          <a:p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Mogyoródi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E., 2006, “Xenophanes’ epistemology and Parmenides’ quest for knowledge,” in </a:t>
            </a:r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M.Sassa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ed., 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La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costruzione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del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discorso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filosofico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nell’età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dei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Presocratici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Pisa: Ed. </a:t>
            </a:r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della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Normale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str. 123–60.</a:t>
            </a:r>
          </a:p>
          <a:p>
            <a:r>
              <a:rPr lang="cs-CZ" dirty="0"/>
              <a:t>Mourelato</a:t>
            </a:r>
            <a:r>
              <a:rPr lang="en-GB" dirty="0"/>
              <a:t>s,</a:t>
            </a:r>
            <a:r>
              <a:rPr lang="cs-CZ" dirty="0"/>
              <a:t> A. „Limitless“ and „Limit“ in Xenofanes‘ Cosmology and in His Doctrine of Epistemic „Construction“ (</a:t>
            </a:r>
            <a:r>
              <a:rPr lang="cs-CZ" i="1" dirty="0"/>
              <a:t>dokos</a:t>
            </a:r>
            <a:r>
              <a:rPr lang="cs-CZ" dirty="0"/>
              <a:t>),</a:t>
            </a:r>
            <a:r>
              <a:rPr lang="en-GB" dirty="0"/>
              <a:t> in: </a:t>
            </a:r>
            <a:r>
              <a:rPr lang="cs-CZ" dirty="0"/>
              <a:t> P.S. Hasper, K. Ierodiakonou (eds.), </a:t>
            </a:r>
            <a:r>
              <a:rPr lang="cs-CZ" i="1" dirty="0"/>
              <a:t>Ancient Epistemology</a:t>
            </a:r>
            <a:r>
              <a:rPr lang="cs-CZ" dirty="0"/>
              <a:t>, M</a:t>
            </a:r>
            <a:r>
              <a:rPr lang="en-GB" dirty="0"/>
              <a:t>ü</a:t>
            </a:r>
            <a:r>
              <a:rPr lang="cs-CZ" dirty="0"/>
              <a:t>nster 2016</a:t>
            </a:r>
            <a:r>
              <a:rPr lang="en-GB" dirty="0"/>
              <a:t>, str.</a:t>
            </a:r>
            <a:r>
              <a:rPr lang="cs-CZ" dirty="0"/>
              <a:t>. 16-37.</a:t>
            </a:r>
          </a:p>
          <a:p>
            <a:r>
              <a:rPr lang="cs-CZ" dirty="0"/>
              <a:t>Mourelatos,</a:t>
            </a:r>
            <a:r>
              <a:rPr lang="en-GB" dirty="0"/>
              <a:t> A.,</a:t>
            </a:r>
            <a:r>
              <a:rPr lang="cs-CZ" dirty="0"/>
              <a:t> The Conception of eoikos/eikos as Epistemic Standard in Xenophanes, Parmenides, and in Plato‘s Timaeus, Ancient Philosophy 34 (2014), str. 169-191</a:t>
            </a:r>
            <a:r>
              <a:rPr lang="en-GB" dirty="0"/>
              <a:t>.</a:t>
            </a:r>
          </a:p>
          <a:p>
            <a:r>
              <a:rPr lang="cs-CZ" dirty="0"/>
              <a:t>Wiesner, J., Wissen und Skepsis nei Xenophanes, Hermes 125 (1997), str. 17-33.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A4A10-1ABC-4A20-A369-5C2115754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kroky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2D90E-E08A-4AA4-83D8-627A7A4A8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/>
              <a:t>Na jakou literaturu k tématu odkazují základní příručky?</a:t>
            </a:r>
          </a:p>
          <a:p>
            <a:pPr marL="514350" indent="-514350">
              <a:buAutoNum type="arabicParenR"/>
            </a:pPr>
            <a:r>
              <a:rPr lang="cs-CZ" dirty="0"/>
              <a:t>Na jakou literaturu k tématu odkazují encyklopedie?</a:t>
            </a:r>
          </a:p>
          <a:p>
            <a:pPr marL="514350" indent="-514350">
              <a:buAutoNum type="arabicParenR"/>
            </a:pPr>
            <a:r>
              <a:rPr lang="cs-CZ" dirty="0"/>
              <a:t>Existuje k tématu kapitola v některém </a:t>
            </a:r>
            <a:r>
              <a:rPr lang="cs-CZ" i="1" dirty="0"/>
              <a:t>Companion</a:t>
            </a:r>
            <a:r>
              <a:rPr lang="cs-CZ" dirty="0"/>
              <a:t>?</a:t>
            </a:r>
          </a:p>
          <a:p>
            <a:pPr marL="514350" indent="-514350">
              <a:buAutoNum type="arabicParenR"/>
            </a:pPr>
            <a:r>
              <a:rPr lang="cs-CZ" dirty="0"/>
              <a:t>Existují k tématu knihy v katalozích dostupných/vzdálených knihoven?</a:t>
            </a:r>
          </a:p>
          <a:p>
            <a:pPr marL="514350" indent="-514350">
              <a:buAutoNum type="arabicParenR"/>
            </a:pPr>
            <a:r>
              <a:rPr lang="cs-CZ" dirty="0"/>
              <a:t>Existují k tématu články v databázích elektronických zdrojů, atd.?</a:t>
            </a:r>
          </a:p>
          <a:p>
            <a:pPr marL="514350" indent="-514350">
              <a:buAutoNum type="arabicParenR"/>
            </a:pPr>
            <a:r>
              <a:rPr lang="cs-CZ" dirty="0"/>
              <a:t>Na jakou literaturu odkazují nejnovější relevantní studie?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N.B. ad 5) pozor na relevanci!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98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EEA8-EE1E-4C40-86CE-6DA69421C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3C2CD-FAB8-4E6F-A6C4-3C2409E36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Najdi relevantní sekundární literaturu k</a:t>
            </a:r>
            <a:r>
              <a:rPr lang="en-GB" sz="3600" dirty="0"/>
              <a:t>e</a:t>
            </a:r>
            <a:r>
              <a:rPr lang="cs-CZ" sz="3600" dirty="0"/>
              <a:t> Xenofanov</a:t>
            </a:r>
            <a:r>
              <a:rPr lang="en-GB" sz="3600" dirty="0"/>
              <a:t>u</a:t>
            </a:r>
            <a:r>
              <a:rPr lang="cs-CZ" sz="3600" dirty="0"/>
              <a:t> pojetí mezí lidského poznání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000" dirty="0"/>
              <a:t>	(</a:t>
            </a:r>
            <a:r>
              <a:rPr lang="cs-CZ" sz="3000" dirty="0"/>
              <a:t>velmi speciální téma: pouze čtyři věty B 18, 34-35, 38 DK)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75444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CC1F-311E-4934-93F2-6338F8FB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1) Základní příručka k presokratické filosofii</a:t>
            </a:r>
            <a:br>
              <a:rPr lang="cs-CZ" dirty="0"/>
            </a:br>
            <a:r>
              <a:rPr lang="cs-CZ" sz="3000" dirty="0"/>
              <a:t>(viz např. seznamy literatury ke skeletovým zkouškám)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35CB-4DD4-431E-99DE-D9DE96CF1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G. S. Kirk, J. E. Raven, M. Schofield</a:t>
            </a:r>
            <a:r>
              <a:rPr lang="cs-CZ" dirty="0"/>
              <a:t>,</a:t>
            </a:r>
            <a:r>
              <a:rPr lang="en-GB" dirty="0"/>
              <a:t> </a:t>
            </a:r>
            <a:r>
              <a:rPr lang="en-GB" i="1" dirty="0" err="1"/>
              <a:t>Předsókratovští</a:t>
            </a:r>
            <a:r>
              <a:rPr lang="en-GB" i="1" dirty="0"/>
              <a:t> </a:t>
            </a:r>
            <a:r>
              <a:rPr lang="en-GB" i="1" dirty="0" err="1"/>
              <a:t>filosofové</a:t>
            </a:r>
            <a:r>
              <a:rPr lang="en-GB" i="1" dirty="0"/>
              <a:t> : </a:t>
            </a:r>
            <a:r>
              <a:rPr lang="en-GB" i="1" dirty="0" err="1"/>
              <a:t>kritické</a:t>
            </a:r>
            <a:r>
              <a:rPr lang="en-GB" i="1" dirty="0"/>
              <a:t> </a:t>
            </a:r>
            <a:r>
              <a:rPr lang="en-GB" i="1" dirty="0" err="1"/>
              <a:t>dějiny</a:t>
            </a:r>
            <a:r>
              <a:rPr lang="en-GB" i="1" dirty="0"/>
              <a:t> s </a:t>
            </a:r>
            <a:r>
              <a:rPr lang="en-GB" i="1" dirty="0" err="1"/>
              <a:t>vybranými</a:t>
            </a:r>
            <a:r>
              <a:rPr lang="en-GB" i="1" dirty="0"/>
              <a:t> </a:t>
            </a:r>
            <a:r>
              <a:rPr lang="en-GB" i="1" dirty="0" err="1"/>
              <a:t>texty</a:t>
            </a:r>
            <a:r>
              <a:rPr lang="en-GB" dirty="0"/>
              <a:t> </a:t>
            </a:r>
            <a:r>
              <a:rPr lang="cs-CZ" dirty="0"/>
              <a:t>, Praha 2004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Bibliografie?</a:t>
            </a:r>
          </a:p>
          <a:p>
            <a:pPr marL="514350" indent="-514350">
              <a:buAutoNum type="alphaLcParenR"/>
            </a:pPr>
            <a:r>
              <a:rPr lang="cs-CZ" dirty="0"/>
              <a:t>Odkazy ve výkladu?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31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BAC7-9B63-42ED-902D-ED4B6062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bibliografie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BA77BB-A559-4DE8-9F73-018CCD0C55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37" y="236306"/>
            <a:ext cx="9986885" cy="6698750"/>
          </a:xfrm>
        </p:spPr>
      </p:pic>
    </p:spTree>
    <p:extLst>
      <p:ext uri="{BB962C8B-B14F-4D97-AF65-F5344CB8AC3E}">
        <p14:creationId xmlns:p14="http://schemas.microsoft.com/office/powerpoint/2010/main" val="211902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090C-FCFC-40E7-AED0-803D0C6EE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4A34B-A3E7-4D26-9B72-6EAE2D705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810C84-0D41-4C3A-9802-FEE6CA391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818" y="2454393"/>
            <a:ext cx="9810307" cy="37225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921D45-E26A-4EB7-9A03-B877BE9B9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54" y="368068"/>
            <a:ext cx="11344946" cy="178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47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F3E4F-3702-4B9B-92B9-C3685CFAB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encyklopedie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A2D4-9A11-4468-B185-E846EFFF9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GB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Stanford Encyclopaedia of Philosophy: </a:t>
            </a:r>
            <a:r>
              <a:rPr lang="en-GB" u="sng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2"/>
              </a:rPr>
              <a:t>https://plato.stanford.edu/entries/xenophanes/</a:t>
            </a:r>
            <a:endParaRPr lang="cs-CZ" u="sng" dirty="0">
              <a:solidFill>
                <a:srgbClr val="0000FF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 (James Lesher, 2019)</a:t>
            </a:r>
            <a:endParaRPr lang="en-GB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cs-CZ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GB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Internet Encyclopaedia of Philosophy: </a:t>
            </a:r>
            <a:r>
              <a:rPr lang="en-GB" u="sng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/>
              </a:rPr>
              <a:t>https://www.iep.utm.edu/xenoph/</a:t>
            </a:r>
            <a:endParaRPr lang="en-GB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  (Michael Patzia, ?) – nic nového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6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4165-B718-49F4-A77B-5611C774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Bibliografie SEP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BD16F-8CFF-4B32-B471-AFBAA5AB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Tor, S., 2017, 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Mortal and Divine in Early Greek Epistemology: A Study of Hesiod, Xenophanes, and Parmenides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Cambridge: Cambridge University Press.</a:t>
            </a:r>
          </a:p>
          <a:p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Mogyoródi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E., 2006, “Xenophanes’ epistemology and Parmenides’ quest for knowledge,” in </a:t>
            </a:r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M.Sassa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ed., 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La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costruzione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del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discorso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filosofico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nell’età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dei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1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Presocratici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Pisa: Ed. </a:t>
            </a:r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della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Normale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123–60.</a:t>
            </a:r>
          </a:p>
          <a:p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Lesher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J. H., 2008, “The Humanizing of Knowledge,” in Patricia Curd and Daniel Graham, eds, </a:t>
            </a:r>
            <a:r>
              <a:rPr lang="en-GB" b="0" i="1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The Oxford Handbook of Presocratic Philosophy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, Oxford: Oxford University Press, 458–84.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39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D746-0923-42C2-83AA-D17AF7BB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Companions/Handbooks/Collections...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3CF6-E226-440E-A64C-E662638FD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LcParenR"/>
            </a:pPr>
            <a:r>
              <a:rPr lang="cs-CZ" dirty="0"/>
              <a:t>Ke Xenofanovi? </a:t>
            </a:r>
          </a:p>
          <a:p>
            <a:pPr marL="457200" lvl="1" indent="0">
              <a:buNone/>
            </a:pPr>
            <a:r>
              <a:rPr lang="cs-CZ" dirty="0"/>
              <a:t>		nic...</a:t>
            </a:r>
          </a:p>
          <a:p>
            <a:pPr marL="514350" indent="-514350">
              <a:buAutoNum type="alphaLcParenR"/>
            </a:pPr>
            <a:r>
              <a:rPr lang="cs-CZ" dirty="0"/>
              <a:t>K antické epistemologii?</a:t>
            </a:r>
          </a:p>
          <a:p>
            <a:pPr marL="1371600" lvl="3" indent="0">
              <a:buNone/>
            </a:pPr>
            <a:r>
              <a:rPr lang="cs-CZ" dirty="0"/>
              <a:t>S. Everson (ed.), Companions to ancient thought 1: Epistemology, Cambridge 1990</a:t>
            </a:r>
          </a:p>
          <a:p>
            <a:pPr marL="1371600" lvl="3" indent="0">
              <a:buNone/>
            </a:pPr>
            <a:r>
              <a:rPr lang="cs-CZ" dirty="0"/>
              <a:t>	- E. Hussey, The Beginings of epistemology: from Homer to Philolaus, </a:t>
            </a:r>
            <a:r>
              <a:rPr lang="en-GB" dirty="0"/>
              <a:t>str.</a:t>
            </a:r>
            <a:r>
              <a:rPr lang="cs-CZ" dirty="0"/>
              <a:t> 11-38</a:t>
            </a:r>
          </a:p>
          <a:p>
            <a:pPr marL="1371600" lvl="3" indent="0">
              <a:buNone/>
            </a:pPr>
            <a:r>
              <a:rPr lang="cs-CZ" dirty="0"/>
              <a:t>P.S. Hasper, K. Ierodiakonou (eds.), Ancient Epistemology, M</a:t>
            </a:r>
            <a:r>
              <a:rPr lang="en-GB" dirty="0"/>
              <a:t>ü</a:t>
            </a:r>
            <a:r>
              <a:rPr lang="cs-CZ" dirty="0"/>
              <a:t>nster 2016</a:t>
            </a:r>
          </a:p>
          <a:p>
            <a:pPr marL="1371600" lvl="3" indent="0">
              <a:buNone/>
            </a:pPr>
            <a:r>
              <a:rPr lang="cs-CZ" dirty="0"/>
              <a:t>	- A. Mourelato</a:t>
            </a:r>
            <a:r>
              <a:rPr lang="en-GB" dirty="0"/>
              <a:t>s,</a:t>
            </a:r>
            <a:r>
              <a:rPr lang="cs-CZ" dirty="0"/>
              <a:t> „Limitless“ and „Limit“ in Xenofanes‘ Cosmology and in His Doctrine of 	Epistemic „Construction“ (</a:t>
            </a:r>
            <a:r>
              <a:rPr lang="cs-CZ" i="1" dirty="0"/>
              <a:t>dokos</a:t>
            </a:r>
            <a:r>
              <a:rPr lang="cs-CZ" dirty="0"/>
              <a:t>), </a:t>
            </a:r>
            <a:r>
              <a:rPr lang="en-GB" dirty="0"/>
              <a:t>str.</a:t>
            </a:r>
            <a:r>
              <a:rPr lang="cs-CZ" dirty="0"/>
              <a:t> 16-37</a:t>
            </a:r>
            <a:r>
              <a:rPr lang="en-GB" dirty="0"/>
              <a:t> </a:t>
            </a:r>
          </a:p>
          <a:p>
            <a:pPr marL="514350" indent="-514350">
              <a:buAutoNum type="alphaLcParenR"/>
            </a:pPr>
            <a:r>
              <a:rPr lang="en-GB" dirty="0"/>
              <a:t>K </a:t>
            </a:r>
            <a:r>
              <a:rPr lang="en-GB" dirty="0" err="1"/>
              <a:t>presokratik</a:t>
            </a:r>
            <a:r>
              <a:rPr lang="cs-CZ" dirty="0"/>
              <a:t>ům?</a:t>
            </a:r>
          </a:p>
          <a:p>
            <a:pPr marL="1371600" lvl="3" indent="0">
              <a:buNone/>
            </a:pPr>
            <a:r>
              <a:rPr lang="cs-CZ" dirty="0"/>
              <a:t>	spousta...</a:t>
            </a:r>
          </a:p>
          <a:p>
            <a:pPr marL="1371600" lvl="3" indent="0">
              <a:buNone/>
            </a:pPr>
            <a:r>
              <a:rPr lang="cs-CZ" dirty="0"/>
              <a:t>Nejnovější: </a:t>
            </a:r>
            <a:r>
              <a:rPr lang="en-GB" dirty="0"/>
              <a:t>P. Curd, D.W. Graham (eds.), </a:t>
            </a:r>
            <a:r>
              <a:rPr lang="en-GB" i="1" dirty="0"/>
              <a:t>The Oxford Handbook of Presocratic Philosophy</a:t>
            </a:r>
            <a:r>
              <a:rPr lang="en-GB" dirty="0"/>
              <a:t>, Oxford 2008</a:t>
            </a:r>
          </a:p>
          <a:p>
            <a:pPr marL="1371600" lvl="3" indent="0">
              <a:buNone/>
            </a:pPr>
            <a:r>
              <a:rPr lang="en-GB" dirty="0"/>
              <a:t>	- J. H. </a:t>
            </a:r>
            <a:r>
              <a:rPr lang="en-GB" b="0" i="0" dirty="0" err="1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Lesher</a:t>
            </a: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</a:rPr>
              <a:t>,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 “The Humanizing of Knowledge,”  (u</a:t>
            </a:r>
            <a:r>
              <a:rPr lang="cs-CZ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ž známe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cs-CZ" b="0" i="0" dirty="0">
              <a:solidFill>
                <a:srgbClr val="1A1A1A"/>
              </a:solidFill>
              <a:effectLst/>
              <a:latin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cs-CZ" dirty="0">
                <a:solidFill>
                  <a:srgbClr val="1A1A1A"/>
                </a:solidFill>
                <a:latin typeface="Times New Roman" panose="02020603050405020304" pitchFamily="18" charset="0"/>
              </a:rPr>
              <a:t>(...)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5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1271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Jak vyhledat relevantní sekundární literaturu k danému tématu?</vt:lpstr>
      <vt:lpstr>Základní kroky</vt:lpstr>
      <vt:lpstr>Příklad:</vt:lpstr>
      <vt:lpstr>1) Základní příručka k presokratické filosofii (viz např. seznamy literatury ke skeletovým zkouškám)</vt:lpstr>
      <vt:lpstr>a) bibliografie</vt:lpstr>
      <vt:lpstr>PowerPoint Presentation</vt:lpstr>
      <vt:lpstr>2) encyklopedie</vt:lpstr>
      <vt:lpstr>Bibliografie SEP</vt:lpstr>
      <vt:lpstr>3) Companions/Handbooks/Collections...</vt:lpstr>
      <vt:lpstr>4) Existují k tématu knihy?</vt:lpstr>
      <vt:lpstr>5) Články v elektronických databázích</vt:lpstr>
      <vt:lpstr>6) Bibliografie nalezených článků a knih </vt:lpstr>
      <vt:lpstr>Vyhledaná bibliografie k tématu:  (a) knihy</vt:lpstr>
      <vt:lpstr>(b) články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vyhledat relevantní sekundární literaturu k danému tématu?</dc:title>
  <dc:creator>Roreitner, Robert</dc:creator>
  <cp:lastModifiedBy>Roreitner, Robert</cp:lastModifiedBy>
  <cp:revision>15</cp:revision>
  <dcterms:created xsi:type="dcterms:W3CDTF">2020-10-15T10:40:28Z</dcterms:created>
  <dcterms:modified xsi:type="dcterms:W3CDTF">2020-10-15T16:30:29Z</dcterms:modified>
</cp:coreProperties>
</file>