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385" r:id="rId3"/>
    <p:sldId id="383" r:id="rId4"/>
    <p:sldId id="384" r:id="rId5"/>
    <p:sldId id="402" r:id="rId6"/>
    <p:sldId id="403" r:id="rId7"/>
    <p:sldId id="404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05" r:id="rId25"/>
    <p:sldId id="42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DC2D-2F48-4565-8EB3-9A1F5D1CA6C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52B0C-464E-479E-8F10-F6D4A3422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17A62-A560-4A3E-8943-E2BF8BF8C48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1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2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8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77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11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68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83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3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73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1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5058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/>
              <a:t>21. září 2015</a:t>
            </a:r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744473-0A6F-4974-89DA-4BC67C3C73E9}" type="slidenum">
              <a:rPr lang="cs-CZ" smtClean="0"/>
              <a:pPr/>
              <a:t>‹#›</a:t>
            </a:fld>
            <a:r>
              <a:rPr lang="cs-CZ"/>
              <a:t>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2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5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1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93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8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2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89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08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62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469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na-havlova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REqyq_ZRw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8722" y="3579812"/>
            <a:ext cx="8144134" cy="1373070"/>
          </a:xfrm>
        </p:spPr>
        <p:txBody>
          <a:bodyPr/>
          <a:lstStyle/>
          <a:p>
            <a:r>
              <a:rPr lang="pt-BR" b="1" dirty="0"/>
              <a:t>Literatura pro děti </a:t>
            </a:r>
            <a:r>
              <a:rPr lang="cs-CZ" b="1" dirty="0"/>
              <a:t>I</a:t>
            </a:r>
            <a:br>
              <a:rPr lang="pt-BR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Mgr. Jana Havlová</a:t>
            </a:r>
          </a:p>
          <a:p>
            <a:r>
              <a:rPr lang="cs-CZ" u="sng" dirty="0">
                <a:hlinkClick r:id="rId2"/>
              </a:rPr>
              <a:t>jana-havlova</a:t>
            </a:r>
            <a:r>
              <a:rPr lang="cs-CZ" b="1" u="sng" dirty="0">
                <a:hlinkClick r:id="rId2"/>
              </a:rPr>
              <a:t>@volny.cz</a:t>
            </a:r>
            <a:endParaRPr lang="cs-CZ" b="1" u="sng" dirty="0"/>
          </a:p>
          <a:p>
            <a:r>
              <a:rPr lang="cs-CZ" b="1" dirty="0"/>
              <a:t>PhDr. Veronika </a:t>
            </a:r>
            <a:r>
              <a:rPr lang="cs-CZ" b="1" dirty="0" err="1"/>
              <a:t>Laufková</a:t>
            </a:r>
            <a:r>
              <a:rPr lang="cs-CZ" b="1" dirty="0"/>
              <a:t>, Ph.D.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65185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8" y="753228"/>
            <a:ext cx="9376424" cy="5782799"/>
          </a:xfrm>
        </p:spPr>
      </p:pic>
    </p:spTree>
    <p:extLst>
      <p:ext uri="{BB962C8B-B14F-4D97-AF65-F5344CB8AC3E}">
        <p14:creationId xmlns:p14="http://schemas.microsoft.com/office/powerpoint/2010/main" val="402618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09" y="-59457"/>
            <a:ext cx="4292264" cy="6917457"/>
          </a:xfrm>
        </p:spPr>
      </p:pic>
    </p:spTree>
    <p:extLst>
      <p:ext uri="{BB962C8B-B14F-4D97-AF65-F5344CB8AC3E}">
        <p14:creationId xmlns:p14="http://schemas.microsoft.com/office/powerpoint/2010/main" val="113482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" y="753228"/>
            <a:ext cx="9570890" cy="5828981"/>
          </a:xfrm>
        </p:spPr>
      </p:pic>
    </p:spTree>
    <p:extLst>
      <p:ext uri="{BB962C8B-B14F-4D97-AF65-F5344CB8AC3E}">
        <p14:creationId xmlns:p14="http://schemas.microsoft.com/office/powerpoint/2010/main" val="138917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5639" y="-571949"/>
            <a:ext cx="6110692" cy="8403998"/>
          </a:xfrm>
        </p:spPr>
      </p:pic>
    </p:spTree>
    <p:extLst>
      <p:ext uri="{BB962C8B-B14F-4D97-AF65-F5344CB8AC3E}">
        <p14:creationId xmlns:p14="http://schemas.microsoft.com/office/powerpoint/2010/main" val="368394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7" y="397163"/>
            <a:ext cx="9916388" cy="6175809"/>
          </a:xfrm>
        </p:spPr>
      </p:pic>
    </p:spTree>
    <p:extLst>
      <p:ext uri="{BB962C8B-B14F-4D97-AF65-F5344CB8AC3E}">
        <p14:creationId xmlns:p14="http://schemas.microsoft.com/office/powerpoint/2010/main" val="153159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7" y="480293"/>
            <a:ext cx="9906768" cy="6120390"/>
          </a:xfrm>
        </p:spPr>
      </p:pic>
    </p:spTree>
    <p:extLst>
      <p:ext uri="{BB962C8B-B14F-4D97-AF65-F5344CB8AC3E}">
        <p14:creationId xmlns:p14="http://schemas.microsoft.com/office/powerpoint/2010/main" val="2583552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2" y="350983"/>
            <a:ext cx="10103928" cy="6277408"/>
          </a:xfrm>
        </p:spPr>
      </p:pic>
    </p:spTree>
    <p:extLst>
      <p:ext uri="{BB962C8B-B14F-4D97-AF65-F5344CB8AC3E}">
        <p14:creationId xmlns:p14="http://schemas.microsoft.com/office/powerpoint/2010/main" val="201809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0" y="203200"/>
            <a:ext cx="10815800" cy="6654800"/>
          </a:xfrm>
        </p:spPr>
      </p:pic>
    </p:spTree>
    <p:extLst>
      <p:ext uri="{BB962C8B-B14F-4D97-AF65-F5344CB8AC3E}">
        <p14:creationId xmlns:p14="http://schemas.microsoft.com/office/powerpoint/2010/main" val="366837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7" y="618837"/>
            <a:ext cx="9290030" cy="5741700"/>
          </a:xfrm>
        </p:spPr>
      </p:pic>
    </p:spTree>
    <p:extLst>
      <p:ext uri="{BB962C8B-B14F-4D97-AF65-F5344CB8AC3E}">
        <p14:creationId xmlns:p14="http://schemas.microsoft.com/office/powerpoint/2010/main" val="396235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29" y="753229"/>
            <a:ext cx="9147307" cy="5653490"/>
          </a:xfrm>
        </p:spPr>
      </p:pic>
    </p:spTree>
    <p:extLst>
      <p:ext uri="{BB962C8B-B14F-4D97-AF65-F5344CB8AC3E}">
        <p14:creationId xmlns:p14="http://schemas.microsoft.com/office/powerpoint/2010/main" val="170961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Práce s knihou III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0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75" y="347204"/>
            <a:ext cx="9938752" cy="6142642"/>
          </a:xfrm>
        </p:spPr>
      </p:pic>
    </p:spTree>
    <p:extLst>
      <p:ext uri="{BB962C8B-B14F-4D97-AF65-F5344CB8AC3E}">
        <p14:creationId xmlns:p14="http://schemas.microsoft.com/office/powerpoint/2010/main" val="204094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" y="740368"/>
            <a:ext cx="9394491" cy="5823367"/>
          </a:xfrm>
        </p:spPr>
      </p:pic>
    </p:spTree>
    <p:extLst>
      <p:ext uri="{BB962C8B-B14F-4D97-AF65-F5344CB8AC3E}">
        <p14:creationId xmlns:p14="http://schemas.microsoft.com/office/powerpoint/2010/main" val="3845443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79" y="840510"/>
            <a:ext cx="9184094" cy="5750936"/>
          </a:xfrm>
        </p:spPr>
      </p:pic>
    </p:spTree>
    <p:extLst>
      <p:ext uri="{BB962C8B-B14F-4D97-AF65-F5344CB8AC3E}">
        <p14:creationId xmlns:p14="http://schemas.microsoft.com/office/powerpoint/2010/main" val="3920531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80" y="753228"/>
            <a:ext cx="9088699" cy="5625780"/>
          </a:xfrm>
        </p:spPr>
      </p:pic>
    </p:spTree>
    <p:extLst>
      <p:ext uri="{BB962C8B-B14F-4D97-AF65-F5344CB8AC3E}">
        <p14:creationId xmlns:p14="http://schemas.microsoft.com/office/powerpoint/2010/main" val="165974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Husa Líza / </a:t>
            </a:r>
            <a:r>
              <a:rPr lang="cs-CZ" dirty="0" err="1"/>
              <a:t>Silly</a:t>
            </a:r>
            <a:r>
              <a:rPr lang="cs-CZ" dirty="0"/>
              <a:t> </a:t>
            </a:r>
            <a:r>
              <a:rPr lang="cs-CZ" dirty="0" err="1"/>
              <a:t>Suzy</a:t>
            </a:r>
            <a:r>
              <a:rPr lang="cs-CZ" dirty="0"/>
              <a:t> </a:t>
            </a:r>
            <a:r>
              <a:rPr lang="cs-CZ" dirty="0" err="1"/>
              <a:t>Goose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    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https://www.youtube.com/watch?v=QREqyq_ZRwY</a:t>
            </a:r>
            <a:endParaRPr lang="cs-CZ" dirty="0"/>
          </a:p>
          <a:p>
            <a:endParaRPr lang="cs-CZ" dirty="0"/>
          </a:p>
          <a:p>
            <a:r>
              <a:rPr lang="cs-CZ" dirty="0"/>
              <a:t>2006, </a:t>
            </a:r>
            <a:r>
              <a:rPr lang="cs-CZ" dirty="0" err="1"/>
              <a:t>Walker</a:t>
            </a:r>
            <a:r>
              <a:rPr lang="cs-CZ" dirty="0"/>
              <a:t> </a:t>
            </a:r>
            <a:r>
              <a:rPr lang="cs-CZ" dirty="0" err="1"/>
              <a:t>Books</a:t>
            </a:r>
            <a:endParaRPr lang="cs-CZ" dirty="0"/>
          </a:p>
          <a:p>
            <a:r>
              <a:rPr lang="cs-CZ" dirty="0"/>
              <a:t>Do </a:t>
            </a:r>
            <a:r>
              <a:rPr lang="cs-CZ" dirty="0" err="1"/>
              <a:t>čj</a:t>
            </a:r>
            <a:r>
              <a:rPr lang="cs-CZ" dirty="0"/>
              <a:t> přeložila Marie </a:t>
            </a:r>
            <a:r>
              <a:rPr lang="cs-CZ" dirty="0" err="1"/>
              <a:t>Těthalová</a:t>
            </a:r>
            <a:r>
              <a:rPr lang="cs-CZ" dirty="0"/>
              <a:t>, vydal Portál</a:t>
            </a:r>
          </a:p>
          <a:p>
            <a:r>
              <a:rPr lang="cs-CZ" dirty="0"/>
              <a:t>Kniha přeložena dosud do 11 jazyků (včetně korejštiny. perštiny a thajštiny)</a:t>
            </a:r>
          </a:p>
        </p:txBody>
      </p:sp>
    </p:spTree>
    <p:extLst>
      <p:ext uri="{BB962C8B-B14F-4D97-AF65-F5344CB8AC3E}">
        <p14:creationId xmlns:p14="http://schemas.microsoft.com/office/powerpoint/2010/main" val="926125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AA4B7B1-29F1-4253-BBFB-0B101200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cs-CZ" dirty="0"/>
              <a:t>Husa Líza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D4E479-1955-4C35-86BD-D582FF47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Třífázový model procesu učení</a:t>
            </a:r>
          </a:p>
          <a:p>
            <a:r>
              <a:rPr lang="cs-CZ" sz="3200" dirty="0"/>
              <a:t>E – ?</a:t>
            </a:r>
          </a:p>
          <a:p>
            <a:r>
              <a:rPr lang="cs-CZ" sz="3200" dirty="0"/>
              <a:t>U - ?</a:t>
            </a:r>
          </a:p>
          <a:p>
            <a:r>
              <a:rPr lang="cs-CZ" sz="3200" dirty="0"/>
              <a:t>R – ?</a:t>
            </a:r>
          </a:p>
        </p:txBody>
      </p:sp>
    </p:spTree>
    <p:extLst>
      <p:ext uri="{BB962C8B-B14F-4D97-AF65-F5344CB8AC3E}">
        <p14:creationId xmlns:p14="http://schemas.microsoft.com/office/powerpoint/2010/main" val="77299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05DD173-F7CD-4EE2-B859-119C7B41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PRÁCE S USTÁLENÝMI PRVKY  I </a:t>
            </a:r>
            <a:r>
              <a:rPr lang="cs-CZ" i="1" dirty="0"/>
              <a:t>(</a:t>
            </a:r>
            <a:r>
              <a:rPr lang="cs-CZ" i="1" dirty="0" err="1"/>
              <a:t>craft</a:t>
            </a:r>
            <a:r>
              <a:rPr lang="cs-CZ" i="1" dirty="0"/>
              <a:t> and </a:t>
            </a:r>
            <a:r>
              <a:rPr lang="cs-CZ" i="1" dirty="0" err="1"/>
              <a:t>structure</a:t>
            </a:r>
            <a:r>
              <a:rPr lang="cs-CZ" i="1" dirty="0"/>
              <a:t>; </a:t>
            </a:r>
            <a:r>
              <a:rPr lang="cs-CZ" i="1" dirty="0" err="1"/>
              <a:t>conventions</a:t>
            </a:r>
            <a:r>
              <a:rPr lang="cs-CZ" i="1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BB6B33-715F-4A8F-9AE6-CAB5C05D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41" y="2132857"/>
            <a:ext cx="7878183" cy="4608512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b="1" dirty="0"/>
              <a:t>Ustálené prvky: </a:t>
            </a:r>
            <a:r>
              <a:rPr lang="cs-CZ" dirty="0"/>
              <a:t>určité očekávatelné opakování; potvrzují čtenářovi jeho čtenářskou zkušenost – pomáhají mu orientovat se, udržují souvislost mezi tím, co už zná, a tím novým, s čím se v četbě setkává;  (Kateřina Šafránková, 2015).</a:t>
            </a:r>
          </a:p>
          <a:p>
            <a:pPr eaLnBrk="1" hangingPunct="1">
              <a:defRPr/>
            </a:pPr>
            <a:r>
              <a:rPr lang="cs-CZ" dirty="0"/>
              <a:t>Ustálenost se projevuje na různých úrovních: u slov, vět, odstavců, v uspořádání textu, v celkové kompozici, na úrovni vypravěčské perspektivy, ale i ve vizuálních prvcích – ilustracích, grafickém zpracování, typu použitého písma atd.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Pro MŠ je stěžejní </a:t>
            </a:r>
            <a:r>
              <a:rPr lang="cs-CZ" b="1" dirty="0"/>
              <a:t>uspořádání textu a vizuální prvky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sz="2475" b="1" dirty="0"/>
          </a:p>
        </p:txBody>
      </p:sp>
    </p:spTree>
    <p:extLst>
      <p:ext uri="{BB962C8B-B14F-4D97-AF65-F5344CB8AC3E}">
        <p14:creationId xmlns:p14="http://schemas.microsoft.com/office/powerpoint/2010/main" val="374754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Ustálené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2844" y="2132856"/>
            <a:ext cx="7407492" cy="439248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Očekávatelné opakování – jazykové prostředky, pasáže vracející se</a:t>
            </a:r>
          </a:p>
          <a:p>
            <a:r>
              <a:rPr lang="cs-CZ" dirty="0"/>
              <a:t>Názvy kapitol, oslovení adresáta apod.</a:t>
            </a:r>
          </a:p>
          <a:p>
            <a:r>
              <a:rPr lang="cs-CZ" b="1" dirty="0"/>
              <a:t>Funkce: </a:t>
            </a:r>
            <a:r>
              <a:rPr lang="cs-CZ" dirty="0"/>
              <a:t>potvrzují čtenářovi čtenářskou zkušenost, pomáhají mu se v textu orientovat</a:t>
            </a:r>
          </a:p>
          <a:p>
            <a:r>
              <a:rPr lang="cs-CZ" b="1" dirty="0"/>
              <a:t>Čemu pomáhají:</a:t>
            </a:r>
            <a:r>
              <a:rPr lang="cs-CZ" dirty="0"/>
              <a:t> slouží rychlejší orientaci v textu; snáze najdeme hlavní nebo nosnou myšlenku; odlišíme důležité informace od podrobností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35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Hádanka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Jdou, jdou, jdou,</a:t>
            </a:r>
          </a:p>
          <a:p>
            <a:pPr marL="0" indent="0" algn="ctr">
              <a:buNone/>
            </a:pPr>
            <a:r>
              <a:rPr lang="cs-CZ" dirty="0"/>
              <a:t>Jedna za druhou</a:t>
            </a:r>
          </a:p>
          <a:p>
            <a:pPr marL="0" indent="0" algn="ctr">
              <a:buNone/>
            </a:pPr>
            <a:r>
              <a:rPr lang="cs-CZ" dirty="0"/>
              <a:t>Kolem našich dveří,</a:t>
            </a:r>
          </a:p>
          <a:p>
            <a:pPr marL="0" indent="0" algn="ctr">
              <a:buNone/>
            </a:pPr>
            <a:r>
              <a:rPr lang="cs-CZ" dirty="0"/>
              <a:t>Mají bílé peří.</a:t>
            </a:r>
          </a:p>
          <a:p>
            <a:pPr marL="0" indent="0" algn="ctr">
              <a:buNone/>
            </a:pPr>
            <a:r>
              <a:rPr lang="cs-CZ" dirty="0"/>
              <a:t>Jdou, jdou, jdou,</a:t>
            </a:r>
          </a:p>
          <a:p>
            <a:pPr marL="0" indent="0" algn="ctr">
              <a:buNone/>
            </a:pPr>
            <a:r>
              <a:rPr lang="cs-CZ" dirty="0"/>
              <a:t>V řadě za sebou.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3752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91286" y="5190187"/>
            <a:ext cx="7886700" cy="1070825"/>
          </a:xfrm>
        </p:spPr>
        <p:txBody>
          <a:bodyPr>
            <a:normAutofit fontScale="90000"/>
          </a:bodyPr>
          <a:lstStyle/>
          <a:p>
            <a:br>
              <a:rPr lang="cs-CZ" b="0" dirty="0">
                <a:solidFill>
                  <a:srgbClr val="D73648"/>
                </a:solidFill>
              </a:rPr>
            </a:br>
            <a:r>
              <a:rPr lang="cs-CZ" b="0" dirty="0"/>
              <a:t>Husa bydlela se svými kamarádkami husami a jednoho dne si pomyslela, že by chtěla být jiná než ostatní. </a:t>
            </a:r>
            <a:r>
              <a:rPr lang="cs-CZ" b="0" i="1" dirty="0"/>
              <a:t>Proč chtěla být asi jiná?</a:t>
            </a:r>
            <a:br>
              <a:rPr lang="cs-CZ" b="0" dirty="0"/>
            </a:br>
            <a:br>
              <a:rPr lang="cs-CZ" b="0" dirty="0">
                <a:solidFill>
                  <a:srgbClr val="D73648"/>
                </a:solidFill>
              </a:rPr>
            </a:br>
            <a:endParaRPr lang="cs-CZ" sz="2800" dirty="0">
              <a:solidFill>
                <a:srgbClr val="D73648"/>
              </a:solidFill>
            </a:endParaRPr>
          </a:p>
        </p:txBody>
      </p:sp>
      <p:pic>
        <p:nvPicPr>
          <p:cNvPr id="2" name="Picture 2" descr="http://obchod.portal.cz/pictureprovider.aspx?z=300&amp;path=c:/ABRAESHOP/web/userdata/images/storecards/9788026201731/97880262017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30" y="113846"/>
            <a:ext cx="3808522" cy="42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3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Vypravila se na cestu, na které potkala spousty zvířat. Která zvířata mohla potkat?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     </a:t>
            </a:r>
          </a:p>
        </p:txBody>
      </p:sp>
      <p:pic>
        <p:nvPicPr>
          <p:cNvPr id="1028" name="Picture 4" descr="http://img.ihned.cz/attachment.php/760/34606760/aiotuv458CDEF7HIKLMOjkbfpqrSwARV/shutterstock_33809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90" y="2457348"/>
            <a:ext cx="7302321" cy="41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8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61" y="1440873"/>
            <a:ext cx="8478810" cy="5233699"/>
          </a:xfrm>
        </p:spPr>
      </p:pic>
    </p:spTree>
    <p:extLst>
      <p:ext uri="{BB962C8B-B14F-4D97-AF65-F5344CB8AC3E}">
        <p14:creationId xmlns:p14="http://schemas.microsoft.com/office/powerpoint/2010/main" val="64414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24" y="1034473"/>
            <a:ext cx="8903758" cy="5538499"/>
          </a:xfrm>
        </p:spPr>
      </p:pic>
    </p:spTree>
    <p:extLst>
      <p:ext uri="{BB962C8B-B14F-4D97-AF65-F5344CB8AC3E}">
        <p14:creationId xmlns:p14="http://schemas.microsoft.com/office/powerpoint/2010/main" val="13742164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327</Words>
  <Application>Microsoft Office PowerPoint</Application>
  <PresentationFormat>Širokoúhlá obrazovka</PresentationFormat>
  <Paragraphs>40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Trebuchet MS</vt:lpstr>
      <vt:lpstr>Berlín</vt:lpstr>
      <vt:lpstr>Literatura pro děti I </vt:lpstr>
      <vt:lpstr>Práce s knihou III</vt:lpstr>
      <vt:lpstr>PRÁCE S USTÁLENÝMI PRVKY  I (craft and structure; conventions)</vt:lpstr>
      <vt:lpstr>Ustálené prvky</vt:lpstr>
      <vt:lpstr>Hádanka</vt:lpstr>
      <vt:lpstr> Husa bydlela se svými kamarádkami husami a jednoho dne si pomyslela, že by chtěla být jiná než ostatní. Proč chtěla být asi jiná?  </vt:lpstr>
      <vt:lpstr>Vypravila se na cestu, na které potkala spousty zvířat. Která zvířata mohla potkat?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Husa Líza / Silly Suzy Goose</vt:lpstr>
      <vt:lpstr>Husa Líza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pro děti I</dc:title>
  <dc:creator>Jana Havlová</dc:creator>
  <cp:lastModifiedBy>Jana Havlová</cp:lastModifiedBy>
  <cp:revision>27</cp:revision>
  <dcterms:created xsi:type="dcterms:W3CDTF">2019-10-16T16:39:51Z</dcterms:created>
  <dcterms:modified xsi:type="dcterms:W3CDTF">2020-11-19T20:10:53Z</dcterms:modified>
</cp:coreProperties>
</file>