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10"/>
  </p:notesMasterIdLst>
  <p:handoutMasterIdLst>
    <p:handoutMasterId r:id="rId11"/>
  </p:handoutMasterIdLst>
  <p:sldIdLst>
    <p:sldId id="268" r:id="rId2"/>
    <p:sldId id="257" r:id="rId3"/>
    <p:sldId id="265" r:id="rId4"/>
    <p:sldId id="258" r:id="rId5"/>
    <p:sldId id="259" r:id="rId6"/>
    <p:sldId id="260" r:id="rId7"/>
    <p:sldId id="270" r:id="rId8"/>
    <p:sldId id="263" r:id="rId9"/>
  </p:sldIdLst>
  <p:sldSz cx="9144000" cy="6858000" type="screen4x3"/>
  <p:notesSz cx="6735763" cy="98663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600" autoAdjust="0"/>
  </p:normalViewPr>
  <p:slideViewPr>
    <p:cSldViewPr>
      <p:cViewPr varScale="1">
        <p:scale>
          <a:sx n="55" d="100"/>
          <a:sy n="55" d="100"/>
        </p:scale>
        <p:origin x="160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18830" cy="493316"/>
          </a:xfrm>
          <a:prstGeom prst="rect">
            <a:avLst/>
          </a:prstGeom>
        </p:spPr>
        <p:txBody>
          <a:bodyPr vert="horz" lIns="90763" tIns="45382" rIns="90763" bIns="45382" rtlCol="0"/>
          <a:lstStyle>
            <a:lvl1pPr algn="l">
              <a:defRPr sz="1200"/>
            </a:lvl1pPr>
          </a:lstStyle>
          <a:p>
            <a:endParaRPr lang="cs-CZ"/>
          </a:p>
        </p:txBody>
      </p:sp>
      <p:sp>
        <p:nvSpPr>
          <p:cNvPr id="3" name="Zástupný symbol pro datum 2"/>
          <p:cNvSpPr>
            <a:spLocks noGrp="1"/>
          </p:cNvSpPr>
          <p:nvPr>
            <p:ph type="dt" sz="quarter" idx="1"/>
          </p:nvPr>
        </p:nvSpPr>
        <p:spPr>
          <a:xfrm>
            <a:off x="3815375" y="0"/>
            <a:ext cx="2918830" cy="493316"/>
          </a:xfrm>
          <a:prstGeom prst="rect">
            <a:avLst/>
          </a:prstGeom>
        </p:spPr>
        <p:txBody>
          <a:bodyPr vert="horz" lIns="90763" tIns="45382" rIns="90763" bIns="45382" rtlCol="0"/>
          <a:lstStyle>
            <a:lvl1pPr algn="r">
              <a:defRPr sz="1200"/>
            </a:lvl1pPr>
          </a:lstStyle>
          <a:p>
            <a:fld id="{27198B8B-209D-4358-8C30-595EA0E1892D}" type="datetimeFigureOut">
              <a:rPr lang="cs-CZ" smtClean="0"/>
              <a:t>23.08.2024</a:t>
            </a:fld>
            <a:endParaRPr lang="cs-CZ"/>
          </a:p>
        </p:txBody>
      </p:sp>
      <p:sp>
        <p:nvSpPr>
          <p:cNvPr id="4" name="Zástupný symbol pro zápatí 3"/>
          <p:cNvSpPr>
            <a:spLocks noGrp="1"/>
          </p:cNvSpPr>
          <p:nvPr>
            <p:ph type="ftr" sz="quarter" idx="2"/>
          </p:nvPr>
        </p:nvSpPr>
        <p:spPr>
          <a:xfrm>
            <a:off x="1" y="9371285"/>
            <a:ext cx="2918830" cy="493316"/>
          </a:xfrm>
          <a:prstGeom prst="rect">
            <a:avLst/>
          </a:prstGeom>
        </p:spPr>
        <p:txBody>
          <a:bodyPr vert="horz" lIns="90763" tIns="45382" rIns="90763" bIns="45382"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15375" y="9371285"/>
            <a:ext cx="2918830" cy="493316"/>
          </a:xfrm>
          <a:prstGeom prst="rect">
            <a:avLst/>
          </a:prstGeom>
        </p:spPr>
        <p:txBody>
          <a:bodyPr vert="horz" lIns="90763" tIns="45382" rIns="90763" bIns="45382" rtlCol="0" anchor="b"/>
          <a:lstStyle>
            <a:lvl1pPr algn="r">
              <a:defRPr sz="1200"/>
            </a:lvl1pPr>
          </a:lstStyle>
          <a:p>
            <a:fld id="{74DC902D-A77A-4E13-B45D-345CB6826784}" type="slidenum">
              <a:rPr lang="cs-CZ" smtClean="0"/>
              <a:t>‹#›</a:t>
            </a:fld>
            <a:endParaRPr lang="cs-CZ"/>
          </a:p>
        </p:txBody>
      </p:sp>
    </p:spTree>
    <p:extLst>
      <p:ext uri="{BB962C8B-B14F-4D97-AF65-F5344CB8AC3E}">
        <p14:creationId xmlns:p14="http://schemas.microsoft.com/office/powerpoint/2010/main" val="1496661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18830" cy="493316"/>
          </a:xfrm>
          <a:prstGeom prst="rect">
            <a:avLst/>
          </a:prstGeom>
        </p:spPr>
        <p:txBody>
          <a:bodyPr vert="horz" lIns="90763" tIns="45382" rIns="90763" bIns="45382" rtlCol="0"/>
          <a:lstStyle>
            <a:lvl1pPr algn="l">
              <a:defRPr sz="1200"/>
            </a:lvl1pPr>
          </a:lstStyle>
          <a:p>
            <a:endParaRPr lang="cs-CZ"/>
          </a:p>
        </p:txBody>
      </p:sp>
      <p:sp>
        <p:nvSpPr>
          <p:cNvPr id="3" name="Zástupný symbol pro datum 2"/>
          <p:cNvSpPr>
            <a:spLocks noGrp="1"/>
          </p:cNvSpPr>
          <p:nvPr>
            <p:ph type="dt" idx="1"/>
          </p:nvPr>
        </p:nvSpPr>
        <p:spPr>
          <a:xfrm>
            <a:off x="3815375" y="0"/>
            <a:ext cx="2918830" cy="493316"/>
          </a:xfrm>
          <a:prstGeom prst="rect">
            <a:avLst/>
          </a:prstGeom>
        </p:spPr>
        <p:txBody>
          <a:bodyPr vert="horz" lIns="90763" tIns="45382" rIns="90763" bIns="45382" rtlCol="0"/>
          <a:lstStyle>
            <a:lvl1pPr algn="r">
              <a:defRPr sz="1200"/>
            </a:lvl1pPr>
          </a:lstStyle>
          <a:p>
            <a:fld id="{B951A3C0-83F7-422B-A4C7-C1E0030FCB63}" type="datetimeFigureOut">
              <a:rPr lang="cs-CZ" smtClean="0"/>
              <a:t>23.08.2024</a:t>
            </a:fld>
            <a:endParaRPr lang="cs-CZ"/>
          </a:p>
        </p:txBody>
      </p:sp>
      <p:sp>
        <p:nvSpPr>
          <p:cNvPr id="4" name="Zástupný symbol pro obrázek snímku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0763" tIns="45382" rIns="90763" bIns="45382" rtlCol="0" anchor="ctr"/>
          <a:lstStyle/>
          <a:p>
            <a:endParaRPr lang="cs-CZ"/>
          </a:p>
        </p:txBody>
      </p:sp>
      <p:sp>
        <p:nvSpPr>
          <p:cNvPr id="5" name="Zástupný symbol pro poznámky 4"/>
          <p:cNvSpPr>
            <a:spLocks noGrp="1"/>
          </p:cNvSpPr>
          <p:nvPr>
            <p:ph type="body" sz="quarter" idx="3"/>
          </p:nvPr>
        </p:nvSpPr>
        <p:spPr>
          <a:xfrm>
            <a:off x="673577" y="4686499"/>
            <a:ext cx="5388610" cy="4439841"/>
          </a:xfrm>
          <a:prstGeom prst="rect">
            <a:avLst/>
          </a:prstGeom>
        </p:spPr>
        <p:txBody>
          <a:bodyPr vert="horz" lIns="90763" tIns="45382" rIns="90763" bIns="45382"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371285"/>
            <a:ext cx="2918830" cy="493316"/>
          </a:xfrm>
          <a:prstGeom prst="rect">
            <a:avLst/>
          </a:prstGeom>
        </p:spPr>
        <p:txBody>
          <a:bodyPr vert="horz" lIns="90763" tIns="45382" rIns="90763" bIns="45382"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15375" y="9371285"/>
            <a:ext cx="2918830" cy="493316"/>
          </a:xfrm>
          <a:prstGeom prst="rect">
            <a:avLst/>
          </a:prstGeom>
        </p:spPr>
        <p:txBody>
          <a:bodyPr vert="horz" lIns="90763" tIns="45382" rIns="90763" bIns="45382" rtlCol="0" anchor="b"/>
          <a:lstStyle>
            <a:lvl1pPr algn="r">
              <a:defRPr sz="1200"/>
            </a:lvl1pPr>
          </a:lstStyle>
          <a:p>
            <a:fld id="{21695AA5-0526-4AF3-B623-DA3A98FC3D87}" type="slidenum">
              <a:rPr lang="cs-CZ" smtClean="0"/>
              <a:t>‹#›</a:t>
            </a:fld>
            <a:endParaRPr lang="cs-CZ"/>
          </a:p>
        </p:txBody>
      </p:sp>
    </p:spTree>
    <p:extLst>
      <p:ext uri="{BB962C8B-B14F-4D97-AF65-F5344CB8AC3E}">
        <p14:creationId xmlns:p14="http://schemas.microsoft.com/office/powerpoint/2010/main" val="2405399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dirty="0">
                <a:effectLst/>
              </a:rPr>
              <a:t>"Selling concerns itself with the tricks and techniques of getting people to exchange their cash for your product</a:t>
            </a:r>
            <a:r>
              <a:rPr lang="cs-CZ" dirty="0">
                <a:effectLst/>
              </a:rPr>
              <a:t>.</a:t>
            </a:r>
            <a:r>
              <a:rPr lang="en-US" dirty="0">
                <a:effectLst/>
              </a:rPr>
              <a:t> It is not concerned with the values that the exchange is all about. And it does not, as marketing invariable does, view the entire business process as consisting of a tightly integrated effort to discover, create, arouse and satisfy customer needs." In other words, marketing has less to do with getting customers to pay for your product as it does developing a demand for that product and fulfilling the customer's needs.</a:t>
            </a:r>
            <a:endParaRPr lang="cs-CZ" dirty="0"/>
          </a:p>
        </p:txBody>
      </p:sp>
      <p:sp>
        <p:nvSpPr>
          <p:cNvPr id="4" name="Zástupný symbol pro číslo snímku 3"/>
          <p:cNvSpPr>
            <a:spLocks noGrp="1"/>
          </p:cNvSpPr>
          <p:nvPr>
            <p:ph type="sldNum" sz="quarter" idx="10"/>
          </p:nvPr>
        </p:nvSpPr>
        <p:spPr/>
        <p:txBody>
          <a:bodyPr/>
          <a:lstStyle/>
          <a:p>
            <a:fld id="{21695AA5-0526-4AF3-B623-DA3A98FC3D87}" type="slidenum">
              <a:rPr lang="cs-CZ" smtClean="0"/>
              <a:t>2</a:t>
            </a:fld>
            <a:endParaRPr lang="cs-CZ"/>
          </a:p>
        </p:txBody>
      </p:sp>
    </p:spTree>
    <p:extLst>
      <p:ext uri="{BB962C8B-B14F-4D97-AF65-F5344CB8AC3E}">
        <p14:creationId xmlns:p14="http://schemas.microsoft.com/office/powerpoint/2010/main" val="534271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18EAEF-680B-28D2-92C9-ACB47A99F1E5}"/>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D8B06F20-CF11-6413-A5E0-A66DB4F93B7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5B7E50B-142B-48AB-2E3E-3303891ACFA0}"/>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5" name="Zástupný symbol pro zápatí 4">
            <a:extLst>
              <a:ext uri="{FF2B5EF4-FFF2-40B4-BE49-F238E27FC236}">
                <a16:creationId xmlns:a16="http://schemas.microsoft.com/office/drawing/2014/main" id="{EAA45AE5-75A7-99EF-D99E-039E61CB081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9986D98-F133-0821-EE29-CE2AA2A740D8}"/>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448278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13C6AA-71C9-D882-D803-58706685D5C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C9B4F09-0038-5F9E-64D3-53E3BDB8223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DDD8E39-F5CF-16D8-C013-F5E96C3E8D9C}"/>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5" name="Zástupný symbol pro zápatí 4">
            <a:extLst>
              <a:ext uri="{FF2B5EF4-FFF2-40B4-BE49-F238E27FC236}">
                <a16:creationId xmlns:a16="http://schemas.microsoft.com/office/drawing/2014/main" id="{4E66A596-D3F7-52C9-FFFE-984A990B9C9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A84BEE0-9535-D0A0-B434-46A5C183AD26}"/>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1553710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BA621C4-C53E-CFE2-5D96-758A8ED09A00}"/>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1C805D9-9D7C-685C-442C-C93A357A11C4}"/>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3207FC0-F63A-68EA-C8AC-558B75824B6A}"/>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5" name="Zástupný symbol pro zápatí 4">
            <a:extLst>
              <a:ext uri="{FF2B5EF4-FFF2-40B4-BE49-F238E27FC236}">
                <a16:creationId xmlns:a16="http://schemas.microsoft.com/office/drawing/2014/main" id="{2E7C6D0E-4F74-6FF1-EA64-EF120D59AE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CFD2100-895D-72AE-DB14-373A02170B8A}"/>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393592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A12037-9191-9B08-0484-4DB12E7019D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E0594D9-A099-FE11-3653-A3007471E9B9}"/>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C80020B-5CAF-3F6D-4C18-6BC882646E5F}"/>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5" name="Zástupný symbol pro zápatí 4">
            <a:extLst>
              <a:ext uri="{FF2B5EF4-FFF2-40B4-BE49-F238E27FC236}">
                <a16:creationId xmlns:a16="http://schemas.microsoft.com/office/drawing/2014/main" id="{2ED0788F-642C-5C19-ACC6-30ABFEB85A7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A10B32B-C4A3-68C5-6000-641F826B079F}"/>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3235996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C77EE9-CBB1-1096-0103-18B72B958002}"/>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1C645E15-5D53-DE56-6BA6-824ED3CECB95}"/>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9D9CFA0C-DE2E-C3AC-B8B9-A6D776C19E5F}"/>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5" name="Zástupný symbol pro zápatí 4">
            <a:extLst>
              <a:ext uri="{FF2B5EF4-FFF2-40B4-BE49-F238E27FC236}">
                <a16:creationId xmlns:a16="http://schemas.microsoft.com/office/drawing/2014/main" id="{A9480D46-AD93-1248-D56B-FFDA9369DDA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09A427-5C32-F47B-06F1-6E4C392A7C2D}"/>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2479541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352416-41E2-6CAA-4F7A-0E78F57FC40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667FFEE3-5C1C-81A4-7EBA-ABD016244773}"/>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0D3232CC-C8A7-C633-F2DF-B6015CE1D43F}"/>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83855DE-AAF7-72B7-4E9C-2D9FB4ABE83A}"/>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6" name="Zástupný symbol pro zápatí 5">
            <a:extLst>
              <a:ext uri="{FF2B5EF4-FFF2-40B4-BE49-F238E27FC236}">
                <a16:creationId xmlns:a16="http://schemas.microsoft.com/office/drawing/2014/main" id="{9A14089B-A417-3557-295B-A72347FE572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40BD8C4-C48D-AC7A-AE26-7CDC5104F8FE}"/>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3568091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A71BD6-9A20-A644-F145-1DA7899C75BA}"/>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048D45C-2072-6AB5-6726-994D2AD4D41C}"/>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C9F2D764-91E3-25C9-B46E-A78DB042BF5E}"/>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9CAD537-E3F0-4205-7F24-A13E3AE0A8C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9613B84-E7B4-0CAC-7F6E-E37B9CD5B533}"/>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25D5130-C2DB-9CE5-A912-A04789524B71}"/>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8" name="Zástupný symbol pro zápatí 7">
            <a:extLst>
              <a:ext uri="{FF2B5EF4-FFF2-40B4-BE49-F238E27FC236}">
                <a16:creationId xmlns:a16="http://schemas.microsoft.com/office/drawing/2014/main" id="{83B36436-4369-02B6-D1CD-DE0E0B83F38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381047C-3A4D-8924-801E-8F3FAB0D5520}"/>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4075614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2C5701-A060-BE8B-B748-11A89873224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2C9B4ED-CACA-5213-03EF-A5B48BE73CAF}"/>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4" name="Zástupný symbol pro zápatí 3">
            <a:extLst>
              <a:ext uri="{FF2B5EF4-FFF2-40B4-BE49-F238E27FC236}">
                <a16:creationId xmlns:a16="http://schemas.microsoft.com/office/drawing/2014/main" id="{ED985B47-39A4-5026-461C-75D30596431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BCB5188-AA66-2BF4-34C5-326782134D0F}"/>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2436602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DA3AE95-06B1-4963-9821-945506F230BB}"/>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3" name="Zástupný symbol pro zápatí 2">
            <a:extLst>
              <a:ext uri="{FF2B5EF4-FFF2-40B4-BE49-F238E27FC236}">
                <a16:creationId xmlns:a16="http://schemas.microsoft.com/office/drawing/2014/main" id="{32D45160-AFBB-E722-C596-668A43933B1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C6E1593-D81B-E792-23C8-9162255B65AA}"/>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3344355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904657-29B4-ED6A-5836-303540938239}"/>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F8A71416-F8CA-58BD-88E6-BB125030B716}"/>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4C2E9CF-3E51-AD7A-B573-FFFE8CEDF02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C68C81C-4F69-7E2B-0339-CE9DA2675E77}"/>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6" name="Zástupný symbol pro zápatí 5">
            <a:extLst>
              <a:ext uri="{FF2B5EF4-FFF2-40B4-BE49-F238E27FC236}">
                <a16:creationId xmlns:a16="http://schemas.microsoft.com/office/drawing/2014/main" id="{FAC2EA80-7F17-59FE-1CCF-841A4FF660D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48DC4C3-A6F0-15C0-E6CC-D6C5BD88196A}"/>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4162165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D37585-E905-14F7-9416-1B2741FF223C}"/>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4124C4C6-7D94-DDD7-AB2A-A79BA003725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id="{B35B6704-8C9D-F486-032E-A3863D2B9ED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1F02461-8FB8-64BA-7FA6-CB460FBD45A0}"/>
              </a:ext>
            </a:extLst>
          </p:cNvPr>
          <p:cNvSpPr>
            <a:spLocks noGrp="1"/>
          </p:cNvSpPr>
          <p:nvPr>
            <p:ph type="dt" sz="half" idx="10"/>
          </p:nvPr>
        </p:nvSpPr>
        <p:spPr/>
        <p:txBody>
          <a:bodyPr/>
          <a:lstStyle/>
          <a:p>
            <a:fld id="{ECB5AF4B-B696-4FF0-90EA-AE360E3C19C6}" type="datetimeFigureOut">
              <a:rPr lang="cs-CZ" smtClean="0"/>
              <a:t>23.08.2024</a:t>
            </a:fld>
            <a:endParaRPr lang="cs-CZ"/>
          </a:p>
        </p:txBody>
      </p:sp>
      <p:sp>
        <p:nvSpPr>
          <p:cNvPr id="6" name="Zástupný symbol pro zápatí 5">
            <a:extLst>
              <a:ext uri="{FF2B5EF4-FFF2-40B4-BE49-F238E27FC236}">
                <a16:creationId xmlns:a16="http://schemas.microsoft.com/office/drawing/2014/main" id="{9EFE2F7E-0A99-79D4-ED0E-EFCB22D860A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7115F39-A179-4ABD-426B-27B0FD6A4D99}"/>
              </a:ext>
            </a:extLst>
          </p:cNvPr>
          <p:cNvSpPr>
            <a:spLocks noGrp="1"/>
          </p:cNvSpPr>
          <p:nvPr>
            <p:ph type="sldNum" sz="quarter" idx="12"/>
          </p:nvPr>
        </p:nvSpPr>
        <p:spPr/>
        <p:txBody>
          <a:bodyPr/>
          <a:lstStyle/>
          <a:p>
            <a:fld id="{F8B736D7-F295-476E-B691-2DD581F5C7F5}" type="slidenum">
              <a:rPr lang="cs-CZ" smtClean="0"/>
              <a:t>‹#›</a:t>
            </a:fld>
            <a:endParaRPr lang="cs-CZ"/>
          </a:p>
        </p:txBody>
      </p:sp>
    </p:spTree>
    <p:extLst>
      <p:ext uri="{BB962C8B-B14F-4D97-AF65-F5344CB8AC3E}">
        <p14:creationId xmlns:p14="http://schemas.microsoft.com/office/powerpoint/2010/main" val="162665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981E223-74EE-D407-72B4-A05FAB127CD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83BEC6D2-ADC4-BF12-BABB-EA145801103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C4378E2-A8BB-EF64-D30C-5245E1F58CE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ECB5AF4B-B696-4FF0-90EA-AE360E3C19C6}" type="datetimeFigureOut">
              <a:rPr lang="cs-CZ" smtClean="0"/>
              <a:t>23.08.2024</a:t>
            </a:fld>
            <a:endParaRPr lang="cs-CZ"/>
          </a:p>
        </p:txBody>
      </p:sp>
      <p:sp>
        <p:nvSpPr>
          <p:cNvPr id="5" name="Zástupný symbol pro zápatí 4">
            <a:extLst>
              <a:ext uri="{FF2B5EF4-FFF2-40B4-BE49-F238E27FC236}">
                <a16:creationId xmlns:a16="http://schemas.microsoft.com/office/drawing/2014/main" id="{A412C409-828D-CF69-5FC9-6DF88CF8955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5D3B701A-9006-EC42-3DC9-EE9817FAC6A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F8B736D7-F295-476E-B691-2DD581F5C7F5}" type="slidenum">
              <a:rPr lang="cs-CZ" smtClean="0"/>
              <a:t>‹#›</a:t>
            </a:fld>
            <a:endParaRPr lang="cs-CZ"/>
          </a:p>
        </p:txBody>
      </p:sp>
    </p:spTree>
    <p:extLst>
      <p:ext uri="{BB962C8B-B14F-4D97-AF65-F5344CB8AC3E}">
        <p14:creationId xmlns:p14="http://schemas.microsoft.com/office/powerpoint/2010/main" val="323353988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A292AEA-2528-46C0-B426-95822B6141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D8B7B198-E4DF-43CD-AD8C-199884323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4" name="Freeform: Shape 13">
            <a:extLst>
              <a:ext uri="{FF2B5EF4-FFF2-40B4-BE49-F238E27FC236}">
                <a16:creationId xmlns:a16="http://schemas.microsoft.com/office/drawing/2014/main" id="{2BE67753-EA0E-4819-8D22-0B6600CF7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2700" y="3984"/>
            <a:ext cx="7032474" cy="6858000"/>
          </a:xfrm>
          <a:custGeom>
            <a:avLst/>
            <a:gdLst>
              <a:gd name="connsiteX0" fmla="*/ 1691615 w 9376632"/>
              <a:gd name="connsiteY0" fmla="*/ 0 h 6858000"/>
              <a:gd name="connsiteX1" fmla="*/ 7685017 w 9376632"/>
              <a:gd name="connsiteY1" fmla="*/ 0 h 6858000"/>
              <a:gd name="connsiteX2" fmla="*/ 7840634 w 9376632"/>
              <a:gd name="connsiteY2" fmla="*/ 134799 h 6858000"/>
              <a:gd name="connsiteX3" fmla="*/ 9376632 w 9376632"/>
              <a:gd name="connsiteY3" fmla="*/ 3605175 h 6858000"/>
              <a:gd name="connsiteX4" fmla="*/ 8158692 w 9376632"/>
              <a:gd name="connsiteY4" fmla="*/ 6757493 h 6858000"/>
              <a:gd name="connsiteX5" fmla="*/ 8062868 w 9376632"/>
              <a:gd name="connsiteY5" fmla="*/ 6858000 h 6858000"/>
              <a:gd name="connsiteX6" fmla="*/ 1313765 w 9376632"/>
              <a:gd name="connsiteY6" fmla="*/ 6858000 h 6858000"/>
              <a:gd name="connsiteX7" fmla="*/ 1217940 w 9376632"/>
              <a:gd name="connsiteY7" fmla="*/ 6757493 h 6858000"/>
              <a:gd name="connsiteX8" fmla="*/ 0 w 9376632"/>
              <a:gd name="connsiteY8" fmla="*/ 3605175 h 6858000"/>
              <a:gd name="connsiteX9" fmla="*/ 1535999 w 9376632"/>
              <a:gd name="connsiteY9" fmla="*/ 13479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76632" h="6858000">
                <a:moveTo>
                  <a:pt x="1691615" y="0"/>
                </a:moveTo>
                <a:lnTo>
                  <a:pt x="7685017" y="0"/>
                </a:lnTo>
                <a:lnTo>
                  <a:pt x="7840634" y="134799"/>
                </a:lnTo>
                <a:cubicBezTo>
                  <a:pt x="8784230" y="992423"/>
                  <a:pt x="9376632" y="2229618"/>
                  <a:pt x="9376632" y="3605175"/>
                </a:cubicBezTo>
                <a:cubicBezTo>
                  <a:pt x="9376632" y="4818903"/>
                  <a:pt x="8915419" y="5924908"/>
                  <a:pt x="8158692" y="6757493"/>
                </a:cubicBezTo>
                <a:lnTo>
                  <a:pt x="8062868" y="6858000"/>
                </a:lnTo>
                <a:lnTo>
                  <a:pt x="1313765" y="6858000"/>
                </a:lnTo>
                <a:lnTo>
                  <a:pt x="1217940" y="6757493"/>
                </a:lnTo>
                <a:cubicBezTo>
                  <a:pt x="461213" y="5924908"/>
                  <a:pt x="0" y="4818903"/>
                  <a:pt x="0" y="3605175"/>
                </a:cubicBezTo>
                <a:cubicBezTo>
                  <a:pt x="0" y="2229618"/>
                  <a:pt x="592403" y="992423"/>
                  <a:pt x="1535999" y="134799"/>
                </a:cubicBezTo>
                <a:close/>
              </a:path>
            </a:pathLst>
          </a:cu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D76D63AC-0421-45EC-B383-E79A61A78C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77550" y="3985"/>
            <a:ext cx="7329573" cy="6858000"/>
            <a:chOff x="1303402" y="36937"/>
            <a:chExt cx="9772765" cy="6858000"/>
          </a:xfrm>
          <a:solidFill>
            <a:schemeClr val="bg1">
              <a:alpha val="30000"/>
            </a:schemeClr>
          </a:solidFill>
        </p:grpSpPr>
        <p:sp>
          <p:nvSpPr>
            <p:cNvPr id="17" name="Freeform: Shape 16">
              <a:extLst>
                <a:ext uri="{FF2B5EF4-FFF2-40B4-BE49-F238E27FC236}">
                  <a16:creationId xmlns:a16="http://schemas.microsoft.com/office/drawing/2014/main" id="{B997A32E-7032-4107-9C8B-99DB59EDD5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6937"/>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943BB27F-1470-42CA-91FF-D94BC691C8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6937"/>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E997B002-17FD-47B3-A06A-76802FE15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6937"/>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9">
              <a:extLst>
                <a:ext uri="{FF2B5EF4-FFF2-40B4-BE49-F238E27FC236}">
                  <a16:creationId xmlns:a16="http://schemas.microsoft.com/office/drawing/2014/main" id="{E401EA35-9D2E-43B7-860F-EBB8A6C3E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6937"/>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F8C44827-3D81-4FF9-B4A5-5650D1B20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6937"/>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21">
              <a:extLst>
                <a:ext uri="{FF2B5EF4-FFF2-40B4-BE49-F238E27FC236}">
                  <a16:creationId xmlns:a16="http://schemas.microsoft.com/office/drawing/2014/main" id="{F613D97F-F6DF-4D32-AD91-209A80E7A2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6937"/>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22">
              <a:extLst>
                <a:ext uri="{FF2B5EF4-FFF2-40B4-BE49-F238E27FC236}">
                  <a16:creationId xmlns:a16="http://schemas.microsoft.com/office/drawing/2014/main" id="{82B0ED5C-927D-4C5F-8F27-1B403820B9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6937"/>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grpSp>
      <p:sp>
        <p:nvSpPr>
          <p:cNvPr id="4" name="Nadpis 3"/>
          <p:cNvSpPr>
            <a:spLocks noGrp="1"/>
          </p:cNvSpPr>
          <p:nvPr>
            <p:ph type="ctrTitle"/>
          </p:nvPr>
        </p:nvSpPr>
        <p:spPr>
          <a:xfrm>
            <a:off x="2627048" y="1542402"/>
            <a:ext cx="3890131" cy="2387918"/>
          </a:xfrm>
        </p:spPr>
        <p:txBody>
          <a:bodyPr anchor="b">
            <a:normAutofit/>
          </a:bodyPr>
          <a:lstStyle/>
          <a:p>
            <a:r>
              <a:rPr lang="cs-CZ" dirty="0" err="1">
                <a:solidFill>
                  <a:schemeClr val="tx2"/>
                </a:solidFill>
              </a:rPr>
              <a:t>Tourism</a:t>
            </a:r>
            <a:r>
              <a:rPr lang="cs-CZ" dirty="0">
                <a:solidFill>
                  <a:schemeClr val="tx2"/>
                </a:solidFill>
              </a:rPr>
              <a:t> Marketing</a:t>
            </a:r>
          </a:p>
        </p:txBody>
      </p:sp>
      <p:sp>
        <p:nvSpPr>
          <p:cNvPr id="5" name="Podnadpis 4"/>
          <p:cNvSpPr>
            <a:spLocks noGrp="1"/>
          </p:cNvSpPr>
          <p:nvPr>
            <p:ph type="subTitle" idx="1"/>
          </p:nvPr>
        </p:nvSpPr>
        <p:spPr>
          <a:xfrm>
            <a:off x="2626601" y="4001587"/>
            <a:ext cx="3891025" cy="682079"/>
          </a:xfrm>
        </p:spPr>
        <p:txBody>
          <a:bodyPr>
            <a:noAutofit/>
          </a:bodyPr>
          <a:lstStyle/>
          <a:p>
            <a:r>
              <a:rPr lang="cs-CZ" sz="2000" dirty="0">
                <a:solidFill>
                  <a:schemeClr val="tx2"/>
                </a:solidFill>
              </a:rPr>
              <a:t>Market Environment</a:t>
            </a:r>
          </a:p>
          <a:p>
            <a:br>
              <a:rPr lang="cs-CZ" sz="2000" dirty="0">
                <a:solidFill>
                  <a:schemeClr val="tx2"/>
                </a:solidFill>
              </a:rPr>
            </a:br>
            <a:r>
              <a:rPr lang="cs-CZ" sz="2000" dirty="0">
                <a:solidFill>
                  <a:schemeClr val="tx2"/>
                </a:solidFill>
              </a:rPr>
              <a:t>Petra Koudelková</a:t>
            </a:r>
          </a:p>
        </p:txBody>
      </p:sp>
      <p:grpSp>
        <p:nvGrpSpPr>
          <p:cNvPr id="25" name="Group 24">
            <a:extLst>
              <a:ext uri="{FF2B5EF4-FFF2-40B4-BE49-F238E27FC236}">
                <a16:creationId xmlns:a16="http://schemas.microsoft.com/office/drawing/2014/main" id="{87F87F1B-42BA-4AC7-A4E2-41544DDB2C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28" y="-4155"/>
            <a:ext cx="1886210" cy="2174333"/>
            <a:chOff x="-305" y="-4155"/>
            <a:chExt cx="2514948" cy="2174333"/>
          </a:xfrm>
        </p:grpSpPr>
        <p:sp>
          <p:nvSpPr>
            <p:cNvPr id="26" name="Freeform: Shape 25">
              <a:extLst>
                <a:ext uri="{FF2B5EF4-FFF2-40B4-BE49-F238E27FC236}">
                  <a16:creationId xmlns:a16="http://schemas.microsoft.com/office/drawing/2014/main" id="{68B53067-4E48-4E71-A6A9-A8CAABAFBF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06D1A0D3-4BB8-41D9-9CE7-2884C83F44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81E20F06-3B09-4B89-A36B-AB8BFBCCA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9" name="Freeform: Shape 28">
              <a:extLst>
                <a:ext uri="{FF2B5EF4-FFF2-40B4-BE49-F238E27FC236}">
                  <a16:creationId xmlns:a16="http://schemas.microsoft.com/office/drawing/2014/main" id="{DAE6C3D7-7D5B-4926-877D-45F117BB6B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967346A5-7569-4F15-AB5D-BE3DADF192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0800000">
            <a:off x="7264295" y="4683666"/>
            <a:ext cx="1886211" cy="2174333"/>
            <a:chOff x="-305" y="-4155"/>
            <a:chExt cx="2514948" cy="2174333"/>
          </a:xfrm>
        </p:grpSpPr>
        <p:sp>
          <p:nvSpPr>
            <p:cNvPr id="32" name="Freeform: Shape 31">
              <a:extLst>
                <a:ext uri="{FF2B5EF4-FFF2-40B4-BE49-F238E27FC236}">
                  <a16:creationId xmlns:a16="http://schemas.microsoft.com/office/drawing/2014/main" id="{E1951533-A568-4765-AB1F-F71D9AFDE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7214F52-4F3F-4C96-A62E-F1401D6C04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023146A1-291C-4FA0-AB5B-EB04D4239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35" name="Freeform: Shape 34">
              <a:extLst>
                <a:ext uri="{FF2B5EF4-FFF2-40B4-BE49-F238E27FC236}">
                  <a16:creationId xmlns:a16="http://schemas.microsoft.com/office/drawing/2014/main" id="{62977932-2B03-4899-8306-5002CEE68E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410096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grpId="0" nodeType="withEffect">
                                  <p:stCondLst>
                                    <p:cond delay="1000"/>
                                  </p:stCondLst>
                                  <p:iterate type="wd">
                                    <p:tmPct val="15000"/>
                                  </p:iterate>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1000"/>
                                        <p:tgtEl>
                                          <p:spTgt spid="5">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1000"/>
                                  </p:stCondLst>
                                  <p:iterate type="wd">
                                    <p:tmPct val="15000"/>
                                  </p:iterate>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Marketing</a:t>
            </a:r>
          </a:p>
        </p:txBody>
      </p:sp>
      <p:sp>
        <p:nvSpPr>
          <p:cNvPr id="3" name="Zástupný symbol pro obsah 2"/>
          <p:cNvSpPr>
            <a:spLocks noGrp="1"/>
          </p:cNvSpPr>
          <p:nvPr>
            <p:ph idx="1"/>
          </p:nvPr>
        </p:nvSpPr>
        <p:spPr/>
        <p:txBody>
          <a:bodyPr>
            <a:normAutofit/>
          </a:bodyPr>
          <a:lstStyle/>
          <a:p>
            <a:r>
              <a:rPr lang="en-US" dirty="0"/>
              <a:t>Define marketing?</a:t>
            </a:r>
            <a:endParaRPr lang="cs-CZ" dirty="0"/>
          </a:p>
          <a:p>
            <a:pPr lvl="1"/>
            <a:r>
              <a:rPr lang="en-US" dirty="0"/>
              <a:t>The management </a:t>
            </a:r>
            <a:r>
              <a:rPr lang="en-US" dirty="0" err="1"/>
              <a:t>proce</a:t>
            </a:r>
            <a:r>
              <a:rPr lang="cs-CZ" dirty="0"/>
              <a:t>s</a:t>
            </a:r>
            <a:r>
              <a:rPr lang="en-US" dirty="0"/>
              <a:t>s through which goods and services move from concept to the customer. It includes the coordination of four elements called the 4 P's of marketing: </a:t>
            </a:r>
            <a:endParaRPr lang="cs-CZ" dirty="0"/>
          </a:p>
          <a:p>
            <a:pPr lvl="2"/>
            <a:r>
              <a:rPr lang="en-US" dirty="0"/>
              <a:t>(1) identification, selection and development of a </a:t>
            </a:r>
            <a:r>
              <a:rPr lang="en-US" b="1" dirty="0"/>
              <a:t>product</a:t>
            </a:r>
            <a:r>
              <a:rPr lang="en-US" dirty="0"/>
              <a:t>,</a:t>
            </a:r>
          </a:p>
          <a:p>
            <a:pPr lvl="2"/>
            <a:r>
              <a:rPr lang="en-US" dirty="0"/>
              <a:t>(2) determination of its </a:t>
            </a:r>
            <a:r>
              <a:rPr lang="en-US" b="1" dirty="0"/>
              <a:t>price</a:t>
            </a:r>
            <a:r>
              <a:rPr lang="en-US" dirty="0"/>
              <a:t>,</a:t>
            </a:r>
          </a:p>
          <a:p>
            <a:pPr lvl="2"/>
            <a:r>
              <a:rPr lang="en-US" dirty="0"/>
              <a:t>(3) selection of a distribution channel to reach the customer's </a:t>
            </a:r>
            <a:r>
              <a:rPr lang="en-US" b="1" dirty="0"/>
              <a:t>place</a:t>
            </a:r>
            <a:r>
              <a:rPr lang="en-US" dirty="0"/>
              <a:t>, and</a:t>
            </a:r>
          </a:p>
          <a:p>
            <a:pPr lvl="2"/>
            <a:r>
              <a:rPr lang="en-US" dirty="0"/>
              <a:t>(4) development and implementation of a </a:t>
            </a:r>
            <a:r>
              <a:rPr lang="en-US" b="1" dirty="0"/>
              <a:t>promotional strategy</a:t>
            </a:r>
            <a:r>
              <a:rPr lang="en-US" dirty="0"/>
              <a:t>.</a:t>
            </a:r>
            <a:endParaRPr lang="cs-CZ" dirty="0"/>
          </a:p>
          <a:p>
            <a:r>
              <a:rPr lang="en-US" dirty="0"/>
              <a:t>Marketing is based on thinking about the business in terms of customer needs and their satisfaction. Marketing differs from selling. </a:t>
            </a:r>
          </a:p>
          <a:p>
            <a:pPr lvl="2"/>
            <a:endParaRPr lang="en-US" dirty="0"/>
          </a:p>
          <a:p>
            <a:pPr lvl="2"/>
            <a:endParaRPr lang="cs-CZ" dirty="0"/>
          </a:p>
          <a:p>
            <a:endParaRPr lang="en-US" dirty="0"/>
          </a:p>
        </p:txBody>
      </p:sp>
    </p:spTree>
    <p:extLst>
      <p:ext uri="{BB962C8B-B14F-4D97-AF65-F5344CB8AC3E}">
        <p14:creationId xmlns:p14="http://schemas.microsoft.com/office/powerpoint/2010/main" val="86033720"/>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err="1"/>
              <a:t>Does</a:t>
            </a:r>
            <a:r>
              <a:rPr lang="cs-CZ" dirty="0"/>
              <a:t> </a:t>
            </a:r>
            <a:r>
              <a:rPr lang="cs-CZ" dirty="0" err="1"/>
              <a:t>have</a:t>
            </a:r>
            <a:r>
              <a:rPr lang="en-US" dirty="0"/>
              <a:t> </a:t>
            </a:r>
            <a:r>
              <a:rPr lang="cs-CZ" dirty="0"/>
              <a:t>„</a:t>
            </a:r>
            <a:r>
              <a:rPr lang="en-US" dirty="0"/>
              <a:t>marketing</a:t>
            </a:r>
            <a:r>
              <a:rPr lang="cs-CZ" dirty="0"/>
              <a:t>“</a:t>
            </a:r>
            <a:r>
              <a:rPr lang="en-US" dirty="0"/>
              <a:t> the same meaning in Tourism?</a:t>
            </a:r>
            <a:endParaRPr lang="cs-CZ" dirty="0"/>
          </a:p>
          <a:p>
            <a:pPr lvl="2"/>
            <a:r>
              <a:rPr lang="en-US" dirty="0"/>
              <a:t>The marketing of tourism is simply applying the appropriate marketing concepts to planning a strategy to attract visitors to a destination</a:t>
            </a:r>
            <a:endParaRPr lang="cs-CZ" dirty="0"/>
          </a:p>
          <a:p>
            <a:pPr lvl="2"/>
            <a:r>
              <a:rPr lang="en-US" dirty="0"/>
              <a:t>Marketing is an exchange that satisfies both the individual (the visitors) and the organization (city, TO, TA,…)</a:t>
            </a:r>
          </a:p>
          <a:p>
            <a:endParaRPr lang="cs-CZ" dirty="0"/>
          </a:p>
        </p:txBody>
      </p:sp>
    </p:spTree>
    <p:extLst>
      <p:ext uri="{BB962C8B-B14F-4D97-AF65-F5344CB8AC3E}">
        <p14:creationId xmlns:p14="http://schemas.microsoft.com/office/powerpoint/2010/main" val="3343470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Marketing Environment</a:t>
            </a:r>
          </a:p>
        </p:txBody>
      </p:sp>
      <p:sp>
        <p:nvSpPr>
          <p:cNvPr id="4" name="Zástupný symbol pro text 3"/>
          <p:cNvSpPr>
            <a:spLocks noGrp="1"/>
          </p:cNvSpPr>
          <p:nvPr>
            <p:ph type="body" idx="1"/>
          </p:nvPr>
        </p:nvSpPr>
        <p:spPr/>
        <p:txBody>
          <a:bodyPr/>
          <a:lstStyle/>
          <a:p>
            <a:r>
              <a:rPr lang="en-US" dirty="0"/>
              <a:t>Macro Environment</a:t>
            </a:r>
            <a:r>
              <a:rPr lang="cs-CZ" dirty="0"/>
              <a:t>	</a:t>
            </a:r>
          </a:p>
        </p:txBody>
      </p:sp>
      <p:sp>
        <p:nvSpPr>
          <p:cNvPr id="5" name="Zástupný symbol pro obsah 4"/>
          <p:cNvSpPr>
            <a:spLocks noGrp="1"/>
          </p:cNvSpPr>
          <p:nvPr>
            <p:ph sz="half" idx="2"/>
          </p:nvPr>
        </p:nvSpPr>
        <p:spPr/>
        <p:txBody>
          <a:bodyPr>
            <a:normAutofit lnSpcReduction="10000"/>
          </a:bodyPr>
          <a:lstStyle/>
          <a:p>
            <a:r>
              <a:rPr lang="en-US" dirty="0"/>
              <a:t>Economic</a:t>
            </a:r>
          </a:p>
          <a:p>
            <a:pPr lvl="1"/>
            <a:r>
              <a:rPr lang="en-US" dirty="0"/>
              <a:t>Growth or decline</a:t>
            </a:r>
          </a:p>
          <a:p>
            <a:pPr lvl="1"/>
            <a:r>
              <a:rPr lang="en-US" dirty="0"/>
              <a:t>Disposable income</a:t>
            </a:r>
          </a:p>
          <a:p>
            <a:r>
              <a:rPr lang="en-US" dirty="0"/>
              <a:t>Social</a:t>
            </a:r>
          </a:p>
          <a:p>
            <a:pPr lvl="1"/>
            <a:r>
              <a:rPr lang="en-US" dirty="0"/>
              <a:t>Values</a:t>
            </a:r>
          </a:p>
          <a:p>
            <a:pPr lvl="1"/>
            <a:r>
              <a:rPr lang="en-US" dirty="0"/>
              <a:t>Lifestyle</a:t>
            </a:r>
          </a:p>
          <a:p>
            <a:r>
              <a:rPr lang="en-US" dirty="0"/>
              <a:t>Demographic</a:t>
            </a:r>
          </a:p>
          <a:p>
            <a:pPr lvl="1"/>
            <a:r>
              <a:rPr lang="en-US" dirty="0"/>
              <a:t>Age</a:t>
            </a:r>
          </a:p>
          <a:p>
            <a:pPr lvl="1"/>
            <a:r>
              <a:rPr lang="en-US" dirty="0"/>
              <a:t>Family status</a:t>
            </a:r>
          </a:p>
          <a:p>
            <a:pPr lvl="1"/>
            <a:r>
              <a:rPr lang="en-US" dirty="0"/>
              <a:t>Ethnicity</a:t>
            </a:r>
          </a:p>
          <a:p>
            <a:pPr lvl="1"/>
            <a:r>
              <a:rPr lang="en-US" dirty="0"/>
              <a:t>Level of education</a:t>
            </a:r>
          </a:p>
          <a:p>
            <a:pPr lvl="1"/>
            <a:r>
              <a:rPr lang="en-US" dirty="0"/>
              <a:t>Culture </a:t>
            </a:r>
          </a:p>
        </p:txBody>
      </p:sp>
      <p:sp>
        <p:nvSpPr>
          <p:cNvPr id="6" name="Zástupný symbol pro text 5"/>
          <p:cNvSpPr>
            <a:spLocks noGrp="1"/>
          </p:cNvSpPr>
          <p:nvPr>
            <p:ph type="body" sz="quarter" idx="3"/>
          </p:nvPr>
        </p:nvSpPr>
        <p:spPr/>
        <p:txBody>
          <a:bodyPr/>
          <a:lstStyle/>
          <a:p>
            <a:r>
              <a:rPr lang="en-US" dirty="0"/>
              <a:t>Micro Environment</a:t>
            </a:r>
          </a:p>
        </p:txBody>
      </p:sp>
      <p:sp>
        <p:nvSpPr>
          <p:cNvPr id="7" name="Zástupný symbol pro obsah 6"/>
          <p:cNvSpPr>
            <a:spLocks noGrp="1"/>
          </p:cNvSpPr>
          <p:nvPr>
            <p:ph sz="quarter" idx="4"/>
          </p:nvPr>
        </p:nvSpPr>
        <p:spPr/>
        <p:txBody>
          <a:bodyPr>
            <a:normAutofit lnSpcReduction="10000"/>
          </a:bodyPr>
          <a:lstStyle/>
          <a:p>
            <a:r>
              <a:rPr lang="en-US" dirty="0"/>
              <a:t>Business</a:t>
            </a:r>
          </a:p>
          <a:p>
            <a:pPr lvl="1"/>
            <a:r>
              <a:rPr lang="en-US" dirty="0"/>
              <a:t>Chamber of Commerce</a:t>
            </a:r>
          </a:p>
          <a:p>
            <a:pPr lvl="1"/>
            <a:r>
              <a:rPr lang="en-US" dirty="0"/>
              <a:t>Hospitality associations</a:t>
            </a:r>
          </a:p>
          <a:p>
            <a:pPr lvl="1"/>
            <a:r>
              <a:rPr lang="en-US" dirty="0"/>
              <a:t>Business owners</a:t>
            </a:r>
          </a:p>
          <a:p>
            <a:r>
              <a:rPr lang="en-US" dirty="0"/>
              <a:t>Civic Groups</a:t>
            </a:r>
          </a:p>
          <a:p>
            <a:pPr lvl="1"/>
            <a:r>
              <a:rPr lang="en-US" dirty="0"/>
              <a:t>Civic associations</a:t>
            </a:r>
          </a:p>
          <a:p>
            <a:pPr lvl="1"/>
            <a:r>
              <a:rPr lang="en-US" dirty="0"/>
              <a:t>Local leaders</a:t>
            </a:r>
          </a:p>
          <a:p>
            <a:pPr lvl="1"/>
            <a:r>
              <a:rPr lang="en-US" dirty="0"/>
              <a:t>Neighborhood groups</a:t>
            </a:r>
            <a:endParaRPr lang="cs-CZ" dirty="0"/>
          </a:p>
          <a:p>
            <a:pPr lvl="1"/>
            <a:r>
              <a:rPr lang="en-US" dirty="0"/>
              <a:t>Ecological</a:t>
            </a:r>
            <a:r>
              <a:rPr lang="cs-CZ" dirty="0"/>
              <a:t> groups</a:t>
            </a:r>
            <a:endParaRPr lang="en-US" dirty="0"/>
          </a:p>
          <a:p>
            <a:r>
              <a:rPr lang="en-US" dirty="0"/>
              <a:t>Government officeholders</a:t>
            </a:r>
          </a:p>
          <a:p>
            <a:pPr lvl="1"/>
            <a:r>
              <a:rPr lang="en-US" dirty="0"/>
              <a:t>Mayor and city council</a:t>
            </a:r>
          </a:p>
          <a:p>
            <a:pPr lvl="1"/>
            <a:r>
              <a:rPr lang="en-US" dirty="0" err="1"/>
              <a:t>Depar</a:t>
            </a:r>
            <a:r>
              <a:rPr lang="cs-CZ" dirty="0"/>
              <a:t>t</a:t>
            </a:r>
            <a:r>
              <a:rPr lang="en-US" dirty="0"/>
              <a:t>mental managers, …</a:t>
            </a:r>
          </a:p>
          <a:p>
            <a:pPr lvl="1"/>
            <a:endParaRPr lang="cs-CZ" dirty="0"/>
          </a:p>
        </p:txBody>
      </p:sp>
    </p:spTree>
    <p:extLst>
      <p:ext uri="{BB962C8B-B14F-4D97-AF65-F5344CB8AC3E}">
        <p14:creationId xmlns:p14="http://schemas.microsoft.com/office/powerpoint/2010/main" val="6666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500"/>
                                        <p:tgtEl>
                                          <p:spTgt spid="5">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500"/>
                                        <p:tgtEl>
                                          <p:spTgt spid="5">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Effect transition="in" filter="fade">
                                      <p:cBhvr>
                                        <p:cTn id="24" dur="500"/>
                                        <p:tgtEl>
                                          <p:spTgt spid="5">
                                            <p:txEl>
                                              <p:pRg st="4" end="4"/>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5">
                                            <p:txEl>
                                              <p:pRg st="6" end="6"/>
                                            </p:txEl>
                                          </p:spTgt>
                                        </p:tgtEl>
                                        <p:attrNameLst>
                                          <p:attrName>style.visibility</p:attrName>
                                        </p:attrNameLst>
                                      </p:cBhvr>
                                      <p:to>
                                        <p:strVal val="visible"/>
                                      </p:to>
                                    </p:set>
                                    <p:animEffect transition="in" filter="fade">
                                      <p:cBhvr>
                                        <p:cTn id="30" dur="500"/>
                                        <p:tgtEl>
                                          <p:spTgt spid="5">
                                            <p:txEl>
                                              <p:pRg st="6" end="6"/>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fade">
                                      <p:cBhvr>
                                        <p:cTn id="33" dur="500"/>
                                        <p:tgtEl>
                                          <p:spTgt spid="5">
                                            <p:txEl>
                                              <p:pRg st="7" end="7"/>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5">
                                            <p:txEl>
                                              <p:pRg st="8" end="8"/>
                                            </p:txEl>
                                          </p:spTgt>
                                        </p:tgtEl>
                                        <p:attrNameLst>
                                          <p:attrName>style.visibility</p:attrName>
                                        </p:attrNameLst>
                                      </p:cBhvr>
                                      <p:to>
                                        <p:strVal val="visible"/>
                                      </p:to>
                                    </p:set>
                                    <p:animEffect transition="in" filter="fade">
                                      <p:cBhvr>
                                        <p:cTn id="36" dur="500"/>
                                        <p:tgtEl>
                                          <p:spTgt spid="5">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animEffect transition="in" filter="fade">
                                      <p:cBhvr>
                                        <p:cTn id="39" dur="500"/>
                                        <p:tgtEl>
                                          <p:spTgt spid="5">
                                            <p:txEl>
                                              <p:pRg st="9" end="9"/>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5">
                                            <p:txEl>
                                              <p:pRg st="10" end="10"/>
                                            </p:txEl>
                                          </p:spTgt>
                                        </p:tgtEl>
                                        <p:attrNameLst>
                                          <p:attrName>style.visibility</p:attrName>
                                        </p:attrNameLst>
                                      </p:cBhvr>
                                      <p:to>
                                        <p:strVal val="visible"/>
                                      </p:to>
                                    </p:set>
                                    <p:animEffect transition="in" filter="fade">
                                      <p:cBhvr>
                                        <p:cTn id="42" dur="500"/>
                                        <p:tgtEl>
                                          <p:spTgt spid="5">
                                            <p:txEl>
                                              <p:pRg st="10" end="1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11" end="11"/>
                                            </p:txEl>
                                          </p:spTgt>
                                        </p:tgtEl>
                                        <p:attrNameLst>
                                          <p:attrName>style.visibility</p:attrName>
                                        </p:attrNameLst>
                                      </p:cBhvr>
                                      <p:to>
                                        <p:strVal val="visible"/>
                                      </p:to>
                                    </p:set>
                                    <p:animEffect transition="in" filter="fade">
                                      <p:cBhvr>
                                        <p:cTn id="45" dur="500"/>
                                        <p:tgtEl>
                                          <p:spTgt spid="5">
                                            <p:txEl>
                                              <p:pRg st="11" end="1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6">
                                            <p:txEl>
                                              <p:pRg st="0" end="0"/>
                                            </p:txEl>
                                          </p:spTgt>
                                        </p:tgtEl>
                                        <p:attrNameLst>
                                          <p:attrName>style.visibility</p:attrName>
                                        </p:attrNameLst>
                                      </p:cBhvr>
                                      <p:to>
                                        <p:strVal val="visible"/>
                                      </p:to>
                                    </p:set>
                                    <p:animEffect transition="in" filter="fade">
                                      <p:cBhvr>
                                        <p:cTn id="50" dur="500"/>
                                        <p:tgtEl>
                                          <p:spTgt spid="6">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Effect transition="in" filter="fade">
                                      <p:cBhvr>
                                        <p:cTn id="55" dur="500"/>
                                        <p:tgtEl>
                                          <p:spTgt spid="7">
                                            <p:txEl>
                                              <p:pRg st="0" end="0"/>
                                            </p:txEl>
                                          </p:spTgt>
                                        </p:tgtEl>
                                      </p:cBhvr>
                                    </p:animEffect>
                                  </p:childTnLst>
                                </p:cTn>
                              </p:par>
                              <p:par>
                                <p:cTn id="56" presetID="10" presetClass="entr" presetSubtype="0" fill="hold" nodeType="withEffect">
                                  <p:stCondLst>
                                    <p:cond delay="0"/>
                                  </p:stCondLst>
                                  <p:childTnLst>
                                    <p:set>
                                      <p:cBhvr>
                                        <p:cTn id="57" dur="1" fill="hold">
                                          <p:stCondLst>
                                            <p:cond delay="0"/>
                                          </p:stCondLst>
                                        </p:cTn>
                                        <p:tgtEl>
                                          <p:spTgt spid="7">
                                            <p:txEl>
                                              <p:pRg st="1" end="1"/>
                                            </p:txEl>
                                          </p:spTgt>
                                        </p:tgtEl>
                                        <p:attrNameLst>
                                          <p:attrName>style.visibility</p:attrName>
                                        </p:attrNameLst>
                                      </p:cBhvr>
                                      <p:to>
                                        <p:strVal val="visible"/>
                                      </p:to>
                                    </p:set>
                                    <p:animEffect transition="in" filter="fade">
                                      <p:cBhvr>
                                        <p:cTn id="58" dur="500"/>
                                        <p:tgtEl>
                                          <p:spTgt spid="7">
                                            <p:txEl>
                                              <p:pRg st="1" end="1"/>
                                            </p:txEl>
                                          </p:spTgt>
                                        </p:tgtEl>
                                      </p:cBhvr>
                                    </p:animEffect>
                                  </p:childTnLst>
                                </p:cTn>
                              </p:par>
                              <p:par>
                                <p:cTn id="59" presetID="10" presetClass="entr" presetSubtype="0" fill="hold" nodeType="withEffect">
                                  <p:stCondLst>
                                    <p:cond delay="0"/>
                                  </p:stCondLst>
                                  <p:childTnLst>
                                    <p:set>
                                      <p:cBhvr>
                                        <p:cTn id="60" dur="1" fill="hold">
                                          <p:stCondLst>
                                            <p:cond delay="0"/>
                                          </p:stCondLst>
                                        </p:cTn>
                                        <p:tgtEl>
                                          <p:spTgt spid="7">
                                            <p:txEl>
                                              <p:pRg st="2" end="2"/>
                                            </p:txEl>
                                          </p:spTgt>
                                        </p:tgtEl>
                                        <p:attrNameLst>
                                          <p:attrName>style.visibility</p:attrName>
                                        </p:attrNameLst>
                                      </p:cBhvr>
                                      <p:to>
                                        <p:strVal val="visible"/>
                                      </p:to>
                                    </p:set>
                                    <p:animEffect transition="in" filter="fade">
                                      <p:cBhvr>
                                        <p:cTn id="61" dur="500"/>
                                        <p:tgtEl>
                                          <p:spTgt spid="7">
                                            <p:txEl>
                                              <p:pRg st="2" end="2"/>
                                            </p:txEl>
                                          </p:spTgt>
                                        </p:tgtEl>
                                      </p:cBhvr>
                                    </p:animEffect>
                                  </p:childTnLst>
                                </p:cTn>
                              </p:par>
                              <p:par>
                                <p:cTn id="62" presetID="10" presetClass="entr" presetSubtype="0" fill="hold" nodeType="withEffect">
                                  <p:stCondLst>
                                    <p:cond delay="0"/>
                                  </p:stCondLst>
                                  <p:childTnLst>
                                    <p:set>
                                      <p:cBhvr>
                                        <p:cTn id="63" dur="1" fill="hold">
                                          <p:stCondLst>
                                            <p:cond delay="0"/>
                                          </p:stCondLst>
                                        </p:cTn>
                                        <p:tgtEl>
                                          <p:spTgt spid="7">
                                            <p:txEl>
                                              <p:pRg st="3" end="3"/>
                                            </p:txEl>
                                          </p:spTgt>
                                        </p:tgtEl>
                                        <p:attrNameLst>
                                          <p:attrName>style.visibility</p:attrName>
                                        </p:attrNameLst>
                                      </p:cBhvr>
                                      <p:to>
                                        <p:strVal val="visible"/>
                                      </p:to>
                                    </p:set>
                                    <p:animEffect transition="in" filter="fade">
                                      <p:cBhvr>
                                        <p:cTn id="64" dur="500"/>
                                        <p:tgtEl>
                                          <p:spTgt spid="7">
                                            <p:txEl>
                                              <p:pRg st="3" end="3"/>
                                            </p:txEl>
                                          </p:spTgt>
                                        </p:tgtEl>
                                      </p:cBhvr>
                                    </p:animEffect>
                                  </p:childTnLst>
                                </p:cTn>
                              </p:par>
                              <p:par>
                                <p:cTn id="65" presetID="10" presetClass="entr" presetSubtype="0" fill="hold" nodeType="withEffect">
                                  <p:stCondLst>
                                    <p:cond delay="0"/>
                                  </p:stCondLst>
                                  <p:childTnLst>
                                    <p:set>
                                      <p:cBhvr>
                                        <p:cTn id="66" dur="1" fill="hold">
                                          <p:stCondLst>
                                            <p:cond delay="0"/>
                                          </p:stCondLst>
                                        </p:cTn>
                                        <p:tgtEl>
                                          <p:spTgt spid="7">
                                            <p:txEl>
                                              <p:pRg st="4" end="4"/>
                                            </p:txEl>
                                          </p:spTgt>
                                        </p:tgtEl>
                                        <p:attrNameLst>
                                          <p:attrName>style.visibility</p:attrName>
                                        </p:attrNameLst>
                                      </p:cBhvr>
                                      <p:to>
                                        <p:strVal val="visible"/>
                                      </p:to>
                                    </p:set>
                                    <p:animEffect transition="in" filter="fade">
                                      <p:cBhvr>
                                        <p:cTn id="67" dur="500"/>
                                        <p:tgtEl>
                                          <p:spTgt spid="7">
                                            <p:txEl>
                                              <p:pRg st="4" end="4"/>
                                            </p:txEl>
                                          </p:spTgt>
                                        </p:tgtEl>
                                      </p:cBhvr>
                                    </p:animEffect>
                                  </p:childTnLst>
                                </p:cTn>
                              </p:par>
                              <p:par>
                                <p:cTn id="68" presetID="10" presetClass="entr" presetSubtype="0" fill="hold" nodeType="withEffect">
                                  <p:stCondLst>
                                    <p:cond delay="0"/>
                                  </p:stCondLst>
                                  <p:childTnLst>
                                    <p:set>
                                      <p:cBhvr>
                                        <p:cTn id="69" dur="1" fill="hold">
                                          <p:stCondLst>
                                            <p:cond delay="0"/>
                                          </p:stCondLst>
                                        </p:cTn>
                                        <p:tgtEl>
                                          <p:spTgt spid="7">
                                            <p:txEl>
                                              <p:pRg st="5" end="5"/>
                                            </p:txEl>
                                          </p:spTgt>
                                        </p:tgtEl>
                                        <p:attrNameLst>
                                          <p:attrName>style.visibility</p:attrName>
                                        </p:attrNameLst>
                                      </p:cBhvr>
                                      <p:to>
                                        <p:strVal val="visible"/>
                                      </p:to>
                                    </p:set>
                                    <p:animEffect transition="in" filter="fade">
                                      <p:cBhvr>
                                        <p:cTn id="70" dur="500"/>
                                        <p:tgtEl>
                                          <p:spTgt spid="7">
                                            <p:txEl>
                                              <p:pRg st="5" end="5"/>
                                            </p:txEl>
                                          </p:spTgt>
                                        </p:tgtEl>
                                      </p:cBhvr>
                                    </p:animEffect>
                                  </p:childTnLst>
                                </p:cTn>
                              </p:par>
                              <p:par>
                                <p:cTn id="71" presetID="10" presetClass="entr" presetSubtype="0" fill="hold" nodeType="withEffect">
                                  <p:stCondLst>
                                    <p:cond delay="0"/>
                                  </p:stCondLst>
                                  <p:childTnLst>
                                    <p:set>
                                      <p:cBhvr>
                                        <p:cTn id="72" dur="1" fill="hold">
                                          <p:stCondLst>
                                            <p:cond delay="0"/>
                                          </p:stCondLst>
                                        </p:cTn>
                                        <p:tgtEl>
                                          <p:spTgt spid="7">
                                            <p:txEl>
                                              <p:pRg st="6" end="6"/>
                                            </p:txEl>
                                          </p:spTgt>
                                        </p:tgtEl>
                                        <p:attrNameLst>
                                          <p:attrName>style.visibility</p:attrName>
                                        </p:attrNameLst>
                                      </p:cBhvr>
                                      <p:to>
                                        <p:strVal val="visible"/>
                                      </p:to>
                                    </p:set>
                                    <p:animEffect transition="in" filter="fade">
                                      <p:cBhvr>
                                        <p:cTn id="73" dur="500"/>
                                        <p:tgtEl>
                                          <p:spTgt spid="7">
                                            <p:txEl>
                                              <p:pRg st="6" end="6"/>
                                            </p:txEl>
                                          </p:spTgt>
                                        </p:tgtEl>
                                      </p:cBhvr>
                                    </p:animEffect>
                                  </p:childTnLst>
                                </p:cTn>
                              </p:par>
                              <p:par>
                                <p:cTn id="74" presetID="10" presetClass="entr" presetSubtype="0" fill="hold" nodeType="withEffect">
                                  <p:stCondLst>
                                    <p:cond delay="0"/>
                                  </p:stCondLst>
                                  <p:childTnLst>
                                    <p:set>
                                      <p:cBhvr>
                                        <p:cTn id="75" dur="1" fill="hold">
                                          <p:stCondLst>
                                            <p:cond delay="0"/>
                                          </p:stCondLst>
                                        </p:cTn>
                                        <p:tgtEl>
                                          <p:spTgt spid="7">
                                            <p:txEl>
                                              <p:pRg st="7" end="7"/>
                                            </p:txEl>
                                          </p:spTgt>
                                        </p:tgtEl>
                                        <p:attrNameLst>
                                          <p:attrName>style.visibility</p:attrName>
                                        </p:attrNameLst>
                                      </p:cBhvr>
                                      <p:to>
                                        <p:strVal val="visible"/>
                                      </p:to>
                                    </p:set>
                                    <p:animEffect transition="in" filter="fade">
                                      <p:cBhvr>
                                        <p:cTn id="76" dur="500"/>
                                        <p:tgtEl>
                                          <p:spTgt spid="7">
                                            <p:txEl>
                                              <p:pRg st="7" end="7"/>
                                            </p:txEl>
                                          </p:spTgt>
                                        </p:tgtEl>
                                      </p:cBhvr>
                                    </p:animEffect>
                                  </p:childTnLst>
                                </p:cTn>
                              </p:par>
                              <p:par>
                                <p:cTn id="77" presetID="10" presetClass="entr" presetSubtype="0" fill="hold" nodeType="withEffect">
                                  <p:stCondLst>
                                    <p:cond delay="0"/>
                                  </p:stCondLst>
                                  <p:childTnLst>
                                    <p:set>
                                      <p:cBhvr>
                                        <p:cTn id="78" dur="1" fill="hold">
                                          <p:stCondLst>
                                            <p:cond delay="0"/>
                                          </p:stCondLst>
                                        </p:cTn>
                                        <p:tgtEl>
                                          <p:spTgt spid="7">
                                            <p:txEl>
                                              <p:pRg st="8" end="8"/>
                                            </p:txEl>
                                          </p:spTgt>
                                        </p:tgtEl>
                                        <p:attrNameLst>
                                          <p:attrName>style.visibility</p:attrName>
                                        </p:attrNameLst>
                                      </p:cBhvr>
                                      <p:to>
                                        <p:strVal val="visible"/>
                                      </p:to>
                                    </p:set>
                                    <p:animEffect transition="in" filter="fade">
                                      <p:cBhvr>
                                        <p:cTn id="79" dur="500"/>
                                        <p:tgtEl>
                                          <p:spTgt spid="7">
                                            <p:txEl>
                                              <p:pRg st="8" end="8"/>
                                            </p:txEl>
                                          </p:spTgt>
                                        </p:tgtEl>
                                      </p:cBhvr>
                                    </p:animEffect>
                                  </p:childTnLst>
                                </p:cTn>
                              </p:par>
                              <p:par>
                                <p:cTn id="80" presetID="10" presetClass="entr" presetSubtype="0" fill="hold" nodeType="withEffect">
                                  <p:stCondLst>
                                    <p:cond delay="0"/>
                                  </p:stCondLst>
                                  <p:childTnLst>
                                    <p:set>
                                      <p:cBhvr>
                                        <p:cTn id="81" dur="1" fill="hold">
                                          <p:stCondLst>
                                            <p:cond delay="0"/>
                                          </p:stCondLst>
                                        </p:cTn>
                                        <p:tgtEl>
                                          <p:spTgt spid="7">
                                            <p:txEl>
                                              <p:pRg st="9" end="9"/>
                                            </p:txEl>
                                          </p:spTgt>
                                        </p:tgtEl>
                                        <p:attrNameLst>
                                          <p:attrName>style.visibility</p:attrName>
                                        </p:attrNameLst>
                                      </p:cBhvr>
                                      <p:to>
                                        <p:strVal val="visible"/>
                                      </p:to>
                                    </p:set>
                                    <p:animEffect transition="in" filter="fade">
                                      <p:cBhvr>
                                        <p:cTn id="82" dur="500"/>
                                        <p:tgtEl>
                                          <p:spTgt spid="7">
                                            <p:txEl>
                                              <p:pRg st="9" end="9"/>
                                            </p:txEl>
                                          </p:spTgt>
                                        </p:tgtEl>
                                      </p:cBhvr>
                                    </p:animEffect>
                                  </p:childTnLst>
                                </p:cTn>
                              </p:par>
                              <p:par>
                                <p:cTn id="83" presetID="10" presetClass="entr" presetSubtype="0" fill="hold" nodeType="withEffect">
                                  <p:stCondLst>
                                    <p:cond delay="0"/>
                                  </p:stCondLst>
                                  <p:childTnLst>
                                    <p:set>
                                      <p:cBhvr>
                                        <p:cTn id="84" dur="1" fill="hold">
                                          <p:stCondLst>
                                            <p:cond delay="0"/>
                                          </p:stCondLst>
                                        </p:cTn>
                                        <p:tgtEl>
                                          <p:spTgt spid="7">
                                            <p:txEl>
                                              <p:pRg st="10" end="10"/>
                                            </p:txEl>
                                          </p:spTgt>
                                        </p:tgtEl>
                                        <p:attrNameLst>
                                          <p:attrName>style.visibility</p:attrName>
                                        </p:attrNameLst>
                                      </p:cBhvr>
                                      <p:to>
                                        <p:strVal val="visible"/>
                                      </p:to>
                                    </p:set>
                                    <p:animEffect transition="in" filter="fade">
                                      <p:cBhvr>
                                        <p:cTn id="85" dur="500"/>
                                        <p:tgtEl>
                                          <p:spTgt spid="7">
                                            <p:txEl>
                                              <p:pRg st="10" end="10"/>
                                            </p:txEl>
                                          </p:spTgt>
                                        </p:tgtEl>
                                      </p:cBhvr>
                                    </p:animEffect>
                                  </p:childTnLst>
                                </p:cTn>
                              </p:par>
                              <p:par>
                                <p:cTn id="86" presetID="10" presetClass="entr" presetSubtype="0" fill="hold" nodeType="withEffect">
                                  <p:stCondLst>
                                    <p:cond delay="0"/>
                                  </p:stCondLst>
                                  <p:childTnLst>
                                    <p:set>
                                      <p:cBhvr>
                                        <p:cTn id="87" dur="1" fill="hold">
                                          <p:stCondLst>
                                            <p:cond delay="0"/>
                                          </p:stCondLst>
                                        </p:cTn>
                                        <p:tgtEl>
                                          <p:spTgt spid="7">
                                            <p:txEl>
                                              <p:pRg st="11" end="11"/>
                                            </p:txEl>
                                          </p:spTgt>
                                        </p:tgtEl>
                                        <p:attrNameLst>
                                          <p:attrName>style.visibility</p:attrName>
                                        </p:attrNameLst>
                                      </p:cBhvr>
                                      <p:to>
                                        <p:strVal val="visible"/>
                                      </p:to>
                                    </p:set>
                                    <p:animEffect transition="in" filter="fade">
                                      <p:cBhvr>
                                        <p:cTn id="88" dur="500"/>
                                        <p:tgtEl>
                                          <p:spTgt spid="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en-US" dirty="0"/>
              <a:t>Researching the External Environment</a:t>
            </a:r>
          </a:p>
        </p:txBody>
      </p:sp>
      <p:sp>
        <p:nvSpPr>
          <p:cNvPr id="7" name="Zástupný symbol pro text 6"/>
          <p:cNvSpPr>
            <a:spLocks noGrp="1"/>
          </p:cNvSpPr>
          <p:nvPr>
            <p:ph type="body" idx="1"/>
          </p:nvPr>
        </p:nvSpPr>
        <p:spPr/>
        <p:txBody>
          <a:bodyPr/>
          <a:lstStyle/>
          <a:p>
            <a:r>
              <a:rPr lang="en-US" dirty="0"/>
              <a:t>Sources for Macro</a:t>
            </a:r>
            <a:r>
              <a:rPr lang="cs-CZ" dirty="0"/>
              <a:t>	</a:t>
            </a:r>
          </a:p>
        </p:txBody>
      </p:sp>
      <p:sp>
        <p:nvSpPr>
          <p:cNvPr id="5" name="Zástupný symbol pro obsah 4"/>
          <p:cNvSpPr>
            <a:spLocks noGrp="1"/>
          </p:cNvSpPr>
          <p:nvPr>
            <p:ph sz="half" idx="2"/>
          </p:nvPr>
        </p:nvSpPr>
        <p:spPr/>
        <p:txBody>
          <a:bodyPr>
            <a:normAutofit lnSpcReduction="10000"/>
          </a:bodyPr>
          <a:lstStyle/>
          <a:p>
            <a:r>
              <a:rPr lang="en-US" dirty="0"/>
              <a:t>Tourism publications: competitive trends</a:t>
            </a:r>
          </a:p>
          <a:p>
            <a:r>
              <a:rPr lang="en-US" dirty="0"/>
              <a:t>Consus.gov: demographics changes</a:t>
            </a:r>
          </a:p>
          <a:p>
            <a:r>
              <a:rPr lang="en-US" dirty="0"/>
              <a:t>Travel magazines: social trends</a:t>
            </a:r>
          </a:p>
          <a:p>
            <a:r>
              <a:rPr lang="en-US" dirty="0"/>
              <a:t>General and business news</a:t>
            </a:r>
            <a:endParaRPr lang="cs-CZ" dirty="0"/>
          </a:p>
          <a:p>
            <a:endParaRPr lang="cs-CZ" dirty="0"/>
          </a:p>
          <a:p>
            <a:r>
              <a:rPr lang="cs-CZ" dirty="0"/>
              <a:t>SLEPT(E) </a:t>
            </a:r>
          </a:p>
          <a:p>
            <a:r>
              <a:rPr lang="en-US" dirty="0"/>
              <a:t>Direct contact with tourists and other Stakeholders</a:t>
            </a:r>
          </a:p>
        </p:txBody>
      </p:sp>
      <p:sp>
        <p:nvSpPr>
          <p:cNvPr id="8" name="Zástupný symbol pro text 7"/>
          <p:cNvSpPr>
            <a:spLocks noGrp="1"/>
          </p:cNvSpPr>
          <p:nvPr>
            <p:ph type="body" sz="quarter" idx="3"/>
          </p:nvPr>
        </p:nvSpPr>
        <p:spPr/>
        <p:txBody>
          <a:bodyPr/>
          <a:lstStyle/>
          <a:p>
            <a:r>
              <a:rPr lang="en-US" dirty="0"/>
              <a:t>Sources for Micro</a:t>
            </a:r>
          </a:p>
        </p:txBody>
      </p:sp>
      <p:sp>
        <p:nvSpPr>
          <p:cNvPr id="6" name="Zástupný symbol pro obsah 5"/>
          <p:cNvSpPr>
            <a:spLocks noGrp="1"/>
          </p:cNvSpPr>
          <p:nvPr>
            <p:ph sz="quarter" idx="4"/>
          </p:nvPr>
        </p:nvSpPr>
        <p:spPr/>
        <p:txBody>
          <a:bodyPr>
            <a:normAutofit lnSpcReduction="10000"/>
          </a:bodyPr>
          <a:lstStyle/>
          <a:p>
            <a:r>
              <a:rPr lang="en-US" dirty="0"/>
              <a:t>Local newspaper</a:t>
            </a:r>
          </a:p>
          <a:p>
            <a:r>
              <a:rPr lang="en-US" dirty="0"/>
              <a:t>Local broadcast news</a:t>
            </a:r>
          </a:p>
          <a:p>
            <a:r>
              <a:rPr lang="en-US" dirty="0"/>
              <a:t>Community issues </a:t>
            </a:r>
            <a:endParaRPr lang="cs-CZ" dirty="0"/>
          </a:p>
          <a:p>
            <a:endParaRPr lang="cs-CZ" dirty="0"/>
          </a:p>
          <a:p>
            <a:endParaRPr lang="cs-CZ" dirty="0"/>
          </a:p>
          <a:p>
            <a:endParaRPr lang="cs-CZ" dirty="0"/>
          </a:p>
          <a:p>
            <a:r>
              <a:rPr lang="cs-CZ" dirty="0"/>
              <a:t>PORTER</a:t>
            </a:r>
            <a:endParaRPr lang="en-US" dirty="0"/>
          </a:p>
        </p:txBody>
      </p:sp>
    </p:spTree>
    <p:extLst>
      <p:ext uri="{BB962C8B-B14F-4D97-AF65-F5344CB8AC3E}">
        <p14:creationId xmlns:p14="http://schemas.microsoft.com/office/powerpoint/2010/main" val="401768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fade">
                                      <p:cBhvr>
                                        <p:cTn id="15" dur="500"/>
                                        <p:tgtEl>
                                          <p:spTgt spid="5">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Effect transition="in" filter="fade">
                                      <p:cBhvr>
                                        <p:cTn id="18" dur="500"/>
                                        <p:tgtEl>
                                          <p:spTgt spid="5">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500"/>
                                        <p:tgtEl>
                                          <p:spTgt spid="5">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0" end="0"/>
                                            </p:txEl>
                                          </p:spTgt>
                                        </p:tgtEl>
                                        <p:attrNameLst>
                                          <p:attrName>style.visibility</p:attrName>
                                        </p:attrNameLst>
                                      </p:cBhvr>
                                      <p:to>
                                        <p:strVal val="visible"/>
                                      </p:to>
                                    </p:set>
                                    <p:animEffect transition="in" filter="fade">
                                      <p:cBhvr>
                                        <p:cTn id="26" dur="500"/>
                                        <p:tgtEl>
                                          <p:spTgt spid="8">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Effect transition="in" filter="fade">
                                      <p:cBhvr>
                                        <p:cTn id="31" dur="500"/>
                                        <p:tgtEl>
                                          <p:spTgt spid="6">
                                            <p:txEl>
                                              <p:pRg st="0" end="0"/>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Effect transition="in" filter="fade">
                                      <p:cBhvr>
                                        <p:cTn id="34" dur="500"/>
                                        <p:tgtEl>
                                          <p:spTgt spid="6">
                                            <p:txEl>
                                              <p:pRg st="1" end="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Effect transition="in" filter="fade">
                                      <p:cBhvr>
                                        <p:cTn id="37" dur="500"/>
                                        <p:tgtEl>
                                          <p:spTgt spid="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500"/>
                                        <p:tgtEl>
                                          <p:spTgt spid="5">
                                            <p:txEl>
                                              <p:pRg st="5" end="5"/>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5">
                                            <p:txEl>
                                              <p:pRg st="6" end="6"/>
                                            </p:txEl>
                                          </p:spTgt>
                                        </p:tgtEl>
                                        <p:attrNameLst>
                                          <p:attrName>style.visibility</p:attrName>
                                        </p:attrNameLst>
                                      </p:cBhvr>
                                      <p:to>
                                        <p:strVal val="visible"/>
                                      </p:to>
                                    </p:set>
                                    <p:animEffect transition="in" filter="fade">
                                      <p:cBhvr>
                                        <p:cTn id="45" dur="500"/>
                                        <p:tgtEl>
                                          <p:spTgt spid="5">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6">
                                            <p:txEl>
                                              <p:pRg st="6" end="6"/>
                                            </p:txEl>
                                          </p:spTgt>
                                        </p:tgtEl>
                                        <p:attrNameLst>
                                          <p:attrName>style.visibility</p:attrName>
                                        </p:attrNameLst>
                                      </p:cBhvr>
                                      <p:to>
                                        <p:strVal val="visible"/>
                                      </p:to>
                                    </p:set>
                                    <p:animEffect transition="in" filter="fade">
                                      <p:cBhvr>
                                        <p:cTn id="50"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Analytical</a:t>
            </a:r>
            <a:r>
              <a:rPr lang="en-US" dirty="0"/>
              <a:t> methods </a:t>
            </a:r>
          </a:p>
        </p:txBody>
      </p:sp>
      <p:sp>
        <p:nvSpPr>
          <p:cNvPr id="3" name="Zástupný symbol pro text 2"/>
          <p:cNvSpPr>
            <a:spLocks noGrp="1"/>
          </p:cNvSpPr>
          <p:nvPr>
            <p:ph type="body" idx="1"/>
          </p:nvPr>
        </p:nvSpPr>
        <p:spPr/>
        <p:txBody>
          <a:bodyPr/>
          <a:lstStyle/>
          <a:p>
            <a:r>
              <a:rPr lang="cs-CZ" dirty="0"/>
              <a:t>SLEPT(E) = PEST(E) </a:t>
            </a:r>
          </a:p>
        </p:txBody>
      </p:sp>
      <p:sp>
        <p:nvSpPr>
          <p:cNvPr id="4" name="Zástupný symbol pro obsah 3"/>
          <p:cNvSpPr>
            <a:spLocks noGrp="1"/>
          </p:cNvSpPr>
          <p:nvPr>
            <p:ph sz="half" idx="2"/>
          </p:nvPr>
        </p:nvSpPr>
        <p:spPr/>
        <p:txBody>
          <a:bodyPr/>
          <a:lstStyle/>
          <a:p>
            <a:r>
              <a:rPr lang="en-US" dirty="0"/>
              <a:t>Political</a:t>
            </a:r>
          </a:p>
          <a:p>
            <a:r>
              <a:rPr lang="en-US" dirty="0"/>
              <a:t>Economic</a:t>
            </a:r>
          </a:p>
          <a:p>
            <a:r>
              <a:rPr lang="en-US" dirty="0"/>
              <a:t>Social </a:t>
            </a:r>
          </a:p>
          <a:p>
            <a:r>
              <a:rPr lang="en-US" dirty="0"/>
              <a:t>Technological</a:t>
            </a:r>
          </a:p>
          <a:p>
            <a:r>
              <a:rPr lang="en-US" dirty="0"/>
              <a:t>Environment </a:t>
            </a:r>
          </a:p>
        </p:txBody>
      </p:sp>
      <p:sp>
        <p:nvSpPr>
          <p:cNvPr id="5" name="Zástupný symbol pro text 4"/>
          <p:cNvSpPr>
            <a:spLocks noGrp="1"/>
          </p:cNvSpPr>
          <p:nvPr>
            <p:ph type="body" sz="quarter" idx="3"/>
          </p:nvPr>
        </p:nvSpPr>
        <p:spPr/>
        <p:txBody>
          <a:bodyPr/>
          <a:lstStyle/>
          <a:p>
            <a:r>
              <a:rPr lang="cs-CZ" dirty="0"/>
              <a:t>PORTER</a:t>
            </a:r>
          </a:p>
        </p:txBody>
      </p:sp>
      <p:sp>
        <p:nvSpPr>
          <p:cNvPr id="6" name="Zástupný symbol pro obsah 5"/>
          <p:cNvSpPr>
            <a:spLocks noGrp="1"/>
          </p:cNvSpPr>
          <p:nvPr>
            <p:ph sz="quarter" idx="4"/>
          </p:nvPr>
        </p:nvSpPr>
        <p:spPr/>
        <p:txBody>
          <a:bodyPr>
            <a:normAutofit/>
          </a:bodyPr>
          <a:lstStyle/>
          <a:p>
            <a:r>
              <a:rPr lang="en-US" dirty="0"/>
              <a:t>New entrants</a:t>
            </a:r>
          </a:p>
          <a:p>
            <a:r>
              <a:rPr lang="en-US" dirty="0"/>
              <a:t>Threat of substitutes</a:t>
            </a:r>
          </a:p>
          <a:p>
            <a:r>
              <a:rPr lang="en-US" dirty="0"/>
              <a:t>Buyers</a:t>
            </a:r>
          </a:p>
          <a:p>
            <a:r>
              <a:rPr lang="en-US" dirty="0"/>
              <a:t>Suppliers</a:t>
            </a:r>
          </a:p>
          <a:p>
            <a:r>
              <a:rPr lang="en-US" dirty="0"/>
              <a:t>Rivalry between existing competitors </a:t>
            </a:r>
          </a:p>
        </p:txBody>
      </p:sp>
    </p:spTree>
    <p:extLst>
      <p:ext uri="{BB962C8B-B14F-4D97-AF65-F5344CB8AC3E}">
        <p14:creationId xmlns:p14="http://schemas.microsoft.com/office/powerpoint/2010/main" val="323075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fade">
                                      <p:cBhvr>
                                        <p:cTn id="18" dur="500"/>
                                        <p:tgtEl>
                                          <p:spTgt spid="4">
                                            <p:txEl>
                                              <p:pRg st="2" end="2"/>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500"/>
                                        <p:tgtEl>
                                          <p:spTgt spid="4">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4">
                                            <p:txEl>
                                              <p:pRg st="4" end="4"/>
                                            </p:txEl>
                                          </p:spTgt>
                                        </p:tgtEl>
                                        <p:attrNameLst>
                                          <p:attrName>style.visibility</p:attrName>
                                        </p:attrNameLst>
                                      </p:cBhvr>
                                      <p:to>
                                        <p:strVal val="visible"/>
                                      </p:to>
                                    </p:set>
                                    <p:animEffect transition="in" filter="fade">
                                      <p:cBhvr>
                                        <p:cTn id="24" dur="500"/>
                                        <p:tgtEl>
                                          <p:spTgt spid="4">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animEffect transition="in" filter="fade">
                                      <p:cBhvr>
                                        <p:cTn id="29" dur="500"/>
                                        <p:tgtEl>
                                          <p:spTgt spid="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Effect transition="in" filter="fade">
                                      <p:cBhvr>
                                        <p:cTn id="34" dur="500"/>
                                        <p:tgtEl>
                                          <p:spTgt spid="6">
                                            <p:txEl>
                                              <p:pRg st="0" end="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animEffect transition="in" filter="fade">
                                      <p:cBhvr>
                                        <p:cTn id="37" dur="500"/>
                                        <p:tgtEl>
                                          <p:spTgt spid="6">
                                            <p:txEl>
                                              <p:pRg st="1" end="1"/>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6">
                                            <p:txEl>
                                              <p:pRg st="2" end="2"/>
                                            </p:txEl>
                                          </p:spTgt>
                                        </p:tgtEl>
                                        <p:attrNameLst>
                                          <p:attrName>style.visibility</p:attrName>
                                        </p:attrNameLst>
                                      </p:cBhvr>
                                      <p:to>
                                        <p:strVal val="visible"/>
                                      </p:to>
                                    </p:set>
                                    <p:animEffect transition="in" filter="fade">
                                      <p:cBhvr>
                                        <p:cTn id="40" dur="500"/>
                                        <p:tgtEl>
                                          <p:spTgt spid="6">
                                            <p:txEl>
                                              <p:pRg st="2" end="2"/>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Effect transition="in" filter="fade">
                                      <p:cBhvr>
                                        <p:cTn id="43" dur="500"/>
                                        <p:tgtEl>
                                          <p:spTgt spid="6">
                                            <p:txEl>
                                              <p:pRg st="3" end="3"/>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6">
                                            <p:txEl>
                                              <p:pRg st="4" end="4"/>
                                            </p:txEl>
                                          </p:spTgt>
                                        </p:tgtEl>
                                        <p:attrNameLst>
                                          <p:attrName>style.visibility</p:attrName>
                                        </p:attrNameLst>
                                      </p:cBhvr>
                                      <p:to>
                                        <p:strVal val="visible"/>
                                      </p:to>
                                    </p:set>
                                    <p:animEffect transition="in" filter="fade">
                                      <p:cBhvr>
                                        <p:cTn id="46"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Case study – part 3</a:t>
            </a:r>
          </a:p>
        </p:txBody>
      </p:sp>
      <p:sp>
        <p:nvSpPr>
          <p:cNvPr id="3" name="Zástupný symbol pro obsah 2"/>
          <p:cNvSpPr>
            <a:spLocks noGrp="1"/>
          </p:cNvSpPr>
          <p:nvPr>
            <p:ph idx="1"/>
          </p:nvPr>
        </p:nvSpPr>
        <p:spPr/>
        <p:txBody>
          <a:bodyPr/>
          <a:lstStyle/>
          <a:p>
            <a:r>
              <a:rPr lang="cs-CZ" dirty="0" err="1"/>
              <a:t>Identify</a:t>
            </a:r>
            <a:r>
              <a:rPr lang="cs-CZ" dirty="0"/>
              <a:t> and </a:t>
            </a:r>
            <a:r>
              <a:rPr lang="cs-CZ" dirty="0" err="1"/>
              <a:t>characterize</a:t>
            </a:r>
            <a:r>
              <a:rPr lang="cs-CZ" dirty="0"/>
              <a:t> </a:t>
            </a:r>
            <a:r>
              <a:rPr lang="cs-CZ" dirty="0" err="1"/>
              <a:t>the</a:t>
            </a:r>
            <a:r>
              <a:rPr lang="cs-CZ" dirty="0"/>
              <a:t> </a:t>
            </a:r>
            <a:r>
              <a:rPr lang="cs-CZ" dirty="0" err="1"/>
              <a:t>target</a:t>
            </a:r>
            <a:r>
              <a:rPr lang="cs-CZ" dirty="0"/>
              <a:t> </a:t>
            </a:r>
            <a:r>
              <a:rPr lang="cs-CZ" dirty="0" err="1"/>
              <a:t>group</a:t>
            </a:r>
            <a:r>
              <a:rPr lang="cs-CZ" dirty="0"/>
              <a:t> </a:t>
            </a:r>
            <a:r>
              <a:rPr lang="cs-CZ" dirty="0" err="1"/>
              <a:t>of</a:t>
            </a:r>
            <a:r>
              <a:rPr lang="cs-CZ" dirty="0"/>
              <a:t> </a:t>
            </a:r>
            <a:r>
              <a:rPr lang="cs-CZ" dirty="0" err="1"/>
              <a:t>tourists</a:t>
            </a:r>
            <a:r>
              <a:rPr lang="cs-CZ" dirty="0"/>
              <a:t> (</a:t>
            </a:r>
            <a:r>
              <a:rPr lang="cs-CZ" dirty="0" err="1"/>
              <a:t>you</a:t>
            </a:r>
            <a:r>
              <a:rPr lang="cs-CZ" dirty="0"/>
              <a:t> </a:t>
            </a:r>
            <a:r>
              <a:rPr lang="cs-CZ" dirty="0" err="1"/>
              <a:t>can</a:t>
            </a:r>
            <a:r>
              <a:rPr lang="cs-CZ" dirty="0"/>
              <a:t> </a:t>
            </a:r>
            <a:r>
              <a:rPr lang="cs-CZ" dirty="0" err="1"/>
              <a:t>choose</a:t>
            </a:r>
            <a:r>
              <a:rPr lang="cs-CZ" dirty="0"/>
              <a:t> </a:t>
            </a:r>
            <a:r>
              <a:rPr lang="cs-CZ" dirty="0" err="1"/>
              <a:t>any</a:t>
            </a:r>
            <a:r>
              <a:rPr lang="cs-CZ" dirty="0"/>
              <a:t> </a:t>
            </a:r>
            <a:r>
              <a:rPr lang="cs-CZ" dirty="0" err="1"/>
              <a:t>segmentation</a:t>
            </a:r>
            <a:r>
              <a:rPr lang="cs-CZ" dirty="0"/>
              <a:t> </a:t>
            </a:r>
            <a:r>
              <a:rPr lang="cs-CZ" dirty="0" err="1"/>
              <a:t>attitudes</a:t>
            </a:r>
            <a:r>
              <a:rPr lang="cs-CZ" dirty="0"/>
              <a:t>)</a:t>
            </a:r>
          </a:p>
        </p:txBody>
      </p:sp>
    </p:spTree>
    <p:extLst>
      <p:ext uri="{BB962C8B-B14F-4D97-AF65-F5344CB8AC3E}">
        <p14:creationId xmlns:p14="http://schemas.microsoft.com/office/powerpoint/2010/main" val="398273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idx="4294967295"/>
          </p:nvPr>
        </p:nvSpPr>
        <p:spPr>
          <a:xfrm>
            <a:off x="2179638" y="817563"/>
            <a:ext cx="6964362" cy="1201737"/>
          </a:xfrm>
        </p:spPr>
        <p:txBody>
          <a:bodyPr/>
          <a:lstStyle/>
          <a:p>
            <a:r>
              <a:rPr lang="cs-CZ" dirty="0"/>
              <a:t> </a:t>
            </a:r>
          </a:p>
        </p:txBody>
      </p:sp>
      <p:sp>
        <p:nvSpPr>
          <p:cNvPr id="6" name="Zástupný symbol pro text 5"/>
          <p:cNvSpPr>
            <a:spLocks noGrp="1"/>
          </p:cNvSpPr>
          <p:nvPr>
            <p:ph sz="quarter" idx="4294967295"/>
          </p:nvPr>
        </p:nvSpPr>
        <p:spPr>
          <a:xfrm>
            <a:off x="0" y="0"/>
            <a:ext cx="9144000" cy="6858000"/>
          </a:xfrm>
          <a:solidFill>
            <a:schemeClr val="accent2">
              <a:lumMod val="20000"/>
              <a:lumOff val="80000"/>
            </a:schemeClr>
          </a:solidFill>
        </p:spPr>
        <p:txBody>
          <a:bodyPr>
            <a:normAutofit/>
          </a:bodyPr>
          <a:lstStyle/>
          <a:p>
            <a:endParaRPr lang="cs-CZ" dirty="0">
              <a:solidFill>
                <a:schemeClr val="tx1"/>
              </a:solidFill>
            </a:endParaRPr>
          </a:p>
          <a:p>
            <a:endParaRPr lang="cs-CZ" dirty="0"/>
          </a:p>
        </p:txBody>
      </p:sp>
      <p:pic>
        <p:nvPicPr>
          <p:cNvPr id="7" name="Obráze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3768" y="2132856"/>
            <a:ext cx="4320480" cy="3147894"/>
          </a:xfrm>
          <a:prstGeom prst="rect">
            <a:avLst/>
          </a:prstGeom>
        </p:spPr>
      </p:pic>
    </p:spTree>
    <p:extLst>
      <p:ext uri="{BB962C8B-B14F-4D97-AF65-F5344CB8AC3E}">
        <p14:creationId xmlns:p14="http://schemas.microsoft.com/office/powerpoint/2010/main" val="3072895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5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270</TotalTime>
  <Words>420</Words>
  <Application>Microsoft Office PowerPoint</Application>
  <PresentationFormat>Předvádění na obrazovce (4:3)</PresentationFormat>
  <Paragraphs>77</Paragraphs>
  <Slides>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Aptos</vt:lpstr>
      <vt:lpstr>Aptos Display</vt:lpstr>
      <vt:lpstr>Arial</vt:lpstr>
      <vt:lpstr>Calibri</vt:lpstr>
      <vt:lpstr>Motiv Office</vt:lpstr>
      <vt:lpstr>Tourism Marketing</vt:lpstr>
      <vt:lpstr>Marketing</vt:lpstr>
      <vt:lpstr>Prezentace aplikace PowerPoint</vt:lpstr>
      <vt:lpstr>Marketing Environment</vt:lpstr>
      <vt:lpstr>Researching the External Environment</vt:lpstr>
      <vt:lpstr>Analytical methods </vt:lpstr>
      <vt:lpstr>Case study – part 3</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Marketing</dc:title>
  <dc:creator>POKUSNY UCET,ZAM,CIVT</dc:creator>
  <cp:lastModifiedBy>Petra Koudelková</cp:lastModifiedBy>
  <cp:revision>29</cp:revision>
  <cp:lastPrinted>2019-10-30T09:18:42Z</cp:lastPrinted>
  <dcterms:created xsi:type="dcterms:W3CDTF">2018-10-08T08:29:48Z</dcterms:created>
  <dcterms:modified xsi:type="dcterms:W3CDTF">2024-08-23T14:57:18Z</dcterms:modified>
</cp:coreProperties>
</file>