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49" r:id="rId1"/>
  </p:sldMasterIdLst>
  <p:sldIdLst>
    <p:sldId id="264" r:id="rId2"/>
    <p:sldId id="265" r:id="rId3"/>
    <p:sldId id="260" r:id="rId4"/>
    <p:sldId id="261" r:id="rId5"/>
    <p:sldId id="262" r:id="rId6"/>
    <p:sldId id="266" r:id="rId7"/>
    <p:sldId id="258" r:id="rId8"/>
    <p:sldId id="259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2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C963C-C1DB-4AFD-9DDC-0691666BF49B}" type="datetime2">
              <a:rPr lang="en-US" smtClean="0"/>
              <a:pPr/>
              <a:t>Monday, May 10, 2021</a:t>
            </a:fld>
            <a:endParaRPr lang="en-US" cap="al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13911818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C963C-C1DB-4AFD-9DDC-0691666BF49B}" type="datetime2">
              <a:rPr lang="en-US" smtClean="0"/>
              <a:pPr/>
              <a:t>Monday, May 10, 2021</a:t>
            </a:fld>
            <a:endParaRPr lang="en-US" cap="al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67834138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C963C-C1DB-4AFD-9DDC-0691666BF49B}" type="datetime2">
              <a:rPr lang="en-US" smtClean="0"/>
              <a:pPr/>
              <a:t>Monday, May 10, 2021</a:t>
            </a:fld>
            <a:endParaRPr lang="en-US" cap="al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454912887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C963C-C1DB-4AFD-9DDC-0691666BF49B}" type="datetime2">
              <a:rPr lang="en-US" smtClean="0"/>
              <a:pPr/>
              <a:t>Monday, May 10, 2021</a:t>
            </a:fld>
            <a:endParaRPr lang="en-US" cap="al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32214519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C963C-C1DB-4AFD-9DDC-0691666BF49B}" type="datetime2">
              <a:rPr lang="en-US" smtClean="0"/>
              <a:pPr/>
              <a:t>Monday, May 10, 2021</a:t>
            </a:fld>
            <a:endParaRPr lang="en-US" cap="al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765279553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C963C-C1DB-4AFD-9DDC-0691666BF49B}" type="datetime2">
              <a:rPr lang="en-US" smtClean="0"/>
              <a:pPr/>
              <a:t>Monday, May 10, 2021</a:t>
            </a:fld>
            <a:endParaRPr lang="en-US" cap="al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80382787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C963C-C1DB-4AFD-9DDC-0691666BF49B}" type="datetime2">
              <a:rPr lang="en-US" smtClean="0"/>
              <a:pPr/>
              <a:t>Monday, May 10, 2021</a:t>
            </a:fld>
            <a:endParaRPr lang="en-US" cap="all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8415615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C963C-C1DB-4AFD-9DDC-0691666BF49B}" type="datetime2">
              <a:rPr lang="en-US" smtClean="0"/>
              <a:pPr/>
              <a:t>Monday, May 10, 2021</a:t>
            </a:fld>
            <a:endParaRPr lang="en-US" cap="al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79283446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C963C-C1DB-4AFD-9DDC-0691666BF49B}" type="datetime2">
              <a:rPr lang="en-US" smtClean="0"/>
              <a:pPr/>
              <a:t>Monday, May 10, 2021</a:t>
            </a:fld>
            <a:endParaRPr lang="en-US" cap="all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03874098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C963C-C1DB-4AFD-9DDC-0691666BF49B}" type="datetime2">
              <a:rPr lang="en-US" smtClean="0"/>
              <a:pPr/>
              <a:t>Monday, May 10, 2021</a:t>
            </a:fld>
            <a:endParaRPr lang="en-US" cap="al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91704020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C963C-C1DB-4AFD-9DDC-0691666BF49B}" type="datetime2">
              <a:rPr lang="en-US" smtClean="0"/>
              <a:pPr/>
              <a:t>Monday, May 10, 2021</a:t>
            </a:fld>
            <a:endParaRPr lang="en-US" cap="al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86672233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0C963C-C1DB-4AFD-9DDC-0691666BF49B}" type="datetime2">
              <a:rPr lang="en-US" smtClean="0"/>
              <a:pPr/>
              <a:t>Monday, May 10, 2021</a:t>
            </a:fld>
            <a:endParaRPr lang="en-US" cap="al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389E6-C847-4AD0-B56D-D205B2EAB1EE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84255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0" r:id="rId1"/>
    <p:sldLayoutId id="2147484151" r:id="rId2"/>
    <p:sldLayoutId id="2147484152" r:id="rId3"/>
    <p:sldLayoutId id="2147484153" r:id="rId4"/>
    <p:sldLayoutId id="2147484154" r:id="rId5"/>
    <p:sldLayoutId id="2147484155" r:id="rId6"/>
    <p:sldLayoutId id="2147484156" r:id="rId7"/>
    <p:sldLayoutId id="2147484157" r:id="rId8"/>
    <p:sldLayoutId id="2147484158" r:id="rId9"/>
    <p:sldLayoutId id="2147484159" r:id="rId10"/>
    <p:sldLayoutId id="2147484160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microsoft.com/office/2007/relationships/media" Target="../media/media4.m4a"/><Relationship Id="rId7" Type="http://schemas.openxmlformats.org/officeDocument/2006/relationships/image" Target="../media/image3.jpeg"/><Relationship Id="rId12" Type="http://schemas.openxmlformats.org/officeDocument/2006/relationships/image" Target="../media/image1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2.png"/><Relationship Id="rId11" Type="http://schemas.openxmlformats.org/officeDocument/2006/relationships/image" Target="../media/image7.jpe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6.jpeg"/><Relationship Id="rId4" Type="http://schemas.openxmlformats.org/officeDocument/2006/relationships/audio" Target="../media/media4.m4a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8.m4a"/><Relationship Id="rId3" Type="http://schemas.microsoft.com/office/2007/relationships/media" Target="../media/media6.m4a"/><Relationship Id="rId7" Type="http://schemas.microsoft.com/office/2007/relationships/media" Target="../media/media8.m4a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audio" Target="../media/media7.m4a"/><Relationship Id="rId5" Type="http://schemas.microsoft.com/office/2007/relationships/media" Target="../media/media7.m4a"/><Relationship Id="rId10" Type="http://schemas.openxmlformats.org/officeDocument/2006/relationships/image" Target="../media/image1.png"/><Relationship Id="rId4" Type="http://schemas.openxmlformats.org/officeDocument/2006/relationships/audio" Target="../media/media6.m4a"/><Relationship Id="rId9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11.m4a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m4a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F9EB9F2-07E2-4D64-BBD8-BB5B217F1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12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B1327F4-2727-4201-BC33-4BBB81BE05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4128" y="965199"/>
            <a:ext cx="6766078" cy="4927601"/>
          </a:xfrm>
        </p:spPr>
        <p:txBody>
          <a:bodyPr anchor="ctr">
            <a:normAutofit/>
          </a:bodyPr>
          <a:lstStyle/>
          <a:p>
            <a:pPr algn="r"/>
            <a:r>
              <a:rPr lang="cs-CZ" sz="5400" spc="600">
                <a:solidFill>
                  <a:schemeClr val="tx1">
                    <a:lumMod val="85000"/>
                    <a:lumOff val="15000"/>
                  </a:schemeClr>
                </a:solidFill>
              </a:rPr>
              <a:t>ŽENY</a:t>
            </a:r>
            <a:r>
              <a:rPr lang="cs-CZ" sz="5400">
                <a:solidFill>
                  <a:schemeClr val="tx1">
                    <a:lumMod val="85000"/>
                    <a:lumOff val="15000"/>
                  </a:schemeClr>
                </a:solidFill>
              </a:rPr>
              <a:t> V POLITICE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6F90C7C-AB96-4750-8011-9F65288798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38729" y="965198"/>
            <a:ext cx="2707937" cy="4927602"/>
          </a:xfrm>
        </p:spPr>
        <p:txBody>
          <a:bodyPr anchor="ctr">
            <a:normAutofit/>
          </a:bodyPr>
          <a:lstStyle/>
          <a:p>
            <a:pPr algn="l"/>
            <a:endParaRPr lang="cs-CZ" sz="2000">
              <a:solidFill>
                <a:schemeClr val="accent1"/>
              </a:solidFill>
            </a:endParaRPr>
          </a:p>
          <a:p>
            <a:pPr algn="l"/>
            <a:r>
              <a:rPr lang="cs-CZ" sz="2000">
                <a:solidFill>
                  <a:schemeClr val="accent1"/>
                </a:solidFill>
              </a:rPr>
              <a:t>Johana Čechová</a:t>
            </a:r>
          </a:p>
          <a:p>
            <a:pPr algn="l"/>
            <a:r>
              <a:rPr lang="cs-CZ" sz="2000">
                <a:solidFill>
                  <a:schemeClr val="accent1"/>
                </a:solidFill>
              </a:rPr>
              <a:t>LS 2021</a:t>
            </a:r>
          </a:p>
        </p:txBody>
      </p:sp>
      <p:cxnSp>
        <p:nvCxnSpPr>
          <p:cNvPr id="9" name="Straight Connector 9">
            <a:extLst>
              <a:ext uri="{FF2B5EF4-FFF2-40B4-BE49-F238E27FC236}">
                <a16:creationId xmlns:a16="http://schemas.microsoft.com/office/drawing/2014/main" id="{F0C57C7C-DFE9-4A1E-B7A9-DF40E6336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38160" y="2057399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Úvod">
            <a:hlinkClick r:id="" action="ppaction://media"/>
            <a:extLst>
              <a:ext uri="{FF2B5EF4-FFF2-40B4-BE49-F238E27FC236}">
                <a16:creationId xmlns:a16="http://schemas.microsoft.com/office/drawing/2014/main" id="{A7CDDCCF-E730-47CA-9466-8BB4E81000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43466" y="76199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952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1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5B1469D-2354-4D56-9981-081322BDA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cs-CZ" spc="300" dirty="0">
                <a:solidFill>
                  <a:schemeClr val="accent1"/>
                </a:solidFill>
              </a:rPr>
              <a:t>TÉMA PRÁCE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FB89677-C20C-4AD6-9B56-762A8660E5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r>
              <a:rPr lang="cs-CZ" sz="2400" dirty="0"/>
              <a:t> Poměr mužských a ženských zástupců</a:t>
            </a:r>
          </a:p>
          <a:p>
            <a:r>
              <a:rPr lang="cs-CZ" sz="2400" dirty="0"/>
              <a:t>Politické orgány a zastoupení žen v nich</a:t>
            </a:r>
          </a:p>
          <a:p>
            <a:r>
              <a:rPr lang="cs-CZ" sz="2400" dirty="0"/>
              <a:t>Postoj Evropské unie a zavedení kvót</a:t>
            </a:r>
          </a:p>
          <a:p>
            <a:endParaRPr lang="cs-CZ" sz="2400" dirty="0"/>
          </a:p>
        </p:txBody>
      </p:sp>
      <p:pic>
        <p:nvPicPr>
          <p:cNvPr id="5" name="Téma práce">
            <a:hlinkClick r:id="" action="ppaction://media"/>
            <a:extLst>
              <a:ext uri="{FF2B5EF4-FFF2-40B4-BE49-F238E27FC236}">
                <a16:creationId xmlns:a16="http://schemas.microsoft.com/office/drawing/2014/main" id="{BB0A923C-28FE-4B76-8D11-F4FD867F92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50600" y="76067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946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96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DTDL 112 PE Šedá světlá 2800/2070/25 | Vše pro výrobu nábytku">
            <a:extLst>
              <a:ext uri="{FF2B5EF4-FFF2-40B4-BE49-F238E27FC236}">
                <a16:creationId xmlns:a16="http://schemas.microsoft.com/office/drawing/2014/main" id="{262AB27C-3076-4A9B-AA3A-847CCD4ADB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71" y="349321"/>
            <a:ext cx="11544329" cy="6205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7058C12A-5BD0-4C51-BD2D-0A0708C9C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521646"/>
            <a:ext cx="10506456" cy="148551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kern="1200" spc="3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ŽENY VE VEDENÍ ZEMÍ</a:t>
            </a:r>
          </a:p>
        </p:txBody>
      </p:sp>
      <p:pic>
        <p:nvPicPr>
          <p:cNvPr id="1034" name="Picture 10" descr="Zuzana Čaputová – Wikipedie">
            <a:extLst>
              <a:ext uri="{FF2B5EF4-FFF2-40B4-BE49-F238E27FC236}">
                <a16:creationId xmlns:a16="http://schemas.microsoft.com/office/drawing/2014/main" id="{46747B4B-7CEB-485A-8977-124D2D7292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645" b="-1"/>
          <a:stretch/>
        </p:blipFill>
        <p:spPr bwMode="auto">
          <a:xfrm>
            <a:off x="9773461" y="181116"/>
            <a:ext cx="2255462" cy="315523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Jan Žáček: Jak to bylo s Kleopatrou a Caesarem">
            <a:extLst>
              <a:ext uri="{FF2B5EF4-FFF2-40B4-BE49-F238E27FC236}">
                <a16:creationId xmlns:a16="http://schemas.microsoft.com/office/drawing/2014/main" id="{DC5B7DBE-1997-48F7-8CE3-B6CFE8F6BB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42" r="32127" b="-1"/>
          <a:stretch/>
        </p:blipFill>
        <p:spPr bwMode="auto">
          <a:xfrm>
            <a:off x="187429" y="168850"/>
            <a:ext cx="2255462" cy="315523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ngela Merkelová je v čele Německa už 15 let - Deník N">
            <a:extLst>
              <a:ext uri="{FF2B5EF4-FFF2-40B4-BE49-F238E27FC236}">
                <a16:creationId xmlns:a16="http://schemas.microsoft.com/office/drawing/2014/main" id="{B94CF62D-D5D8-40EC-A75D-8723590F4C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9" r="19007" b="-1"/>
          <a:stretch/>
        </p:blipFill>
        <p:spPr bwMode="auto">
          <a:xfrm>
            <a:off x="7385195" y="187900"/>
            <a:ext cx="2255462" cy="315523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arie Terezie – Wikipedie">
            <a:extLst>
              <a:ext uri="{FF2B5EF4-FFF2-40B4-BE49-F238E27FC236}">
                <a16:creationId xmlns:a16="http://schemas.microsoft.com/office/drawing/2014/main" id="{1046191D-CBD7-4273-9CFC-9B0B7FB69F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7" r="3013" b="-1"/>
          <a:stretch/>
        </p:blipFill>
        <p:spPr bwMode="auto">
          <a:xfrm>
            <a:off x="4980445" y="168850"/>
            <a:ext cx="2255462" cy="315523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anenská královna Alžběta I. — Česká televize">
            <a:extLst>
              <a:ext uri="{FF2B5EF4-FFF2-40B4-BE49-F238E27FC236}">
                <a16:creationId xmlns:a16="http://schemas.microsoft.com/office/drawing/2014/main" id="{A6E6A77C-8CB6-4E39-A6CE-A6379A60AC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52" t="-215" r="34196" b="215"/>
          <a:stretch/>
        </p:blipFill>
        <p:spPr bwMode="auto">
          <a:xfrm>
            <a:off x="2575695" y="162066"/>
            <a:ext cx="2255462" cy="315523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Ženy 1">
            <a:hlinkClick r:id="" action="ppaction://media"/>
            <a:extLst>
              <a:ext uri="{FF2B5EF4-FFF2-40B4-BE49-F238E27FC236}">
                <a16:creationId xmlns:a16="http://schemas.microsoft.com/office/drawing/2014/main" id="{3A46085F-0FDD-4EC1-B67A-B537724050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144504" y="3635375"/>
            <a:ext cx="406400" cy="406400"/>
          </a:xfrm>
          <a:prstGeom prst="rect">
            <a:avLst/>
          </a:prstGeom>
        </p:spPr>
      </p:pic>
      <p:pic>
        <p:nvPicPr>
          <p:cNvPr id="5" name="Ženy 2">
            <a:hlinkClick r:id="" action="ppaction://media"/>
            <a:extLst>
              <a:ext uri="{FF2B5EF4-FFF2-40B4-BE49-F238E27FC236}">
                <a16:creationId xmlns:a16="http://schemas.microsoft.com/office/drawing/2014/main" id="{8DD24C07-C894-40FF-A7F2-5C63014B664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144504" y="434079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2221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1919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7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537A2C6-4A63-4B70-B3D0-25855F154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cs-CZ" spc="300" dirty="0">
                <a:solidFill>
                  <a:schemeClr val="accent1"/>
                </a:solidFill>
              </a:rPr>
              <a:t>STRUKTURA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795448-8776-477A-B5C7-85DE6ED18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1156917"/>
            <a:ext cx="6377769" cy="4930246"/>
          </a:xfrm>
        </p:spPr>
        <p:txBody>
          <a:bodyPr anchor="ctr">
            <a:normAutofit/>
          </a:bodyPr>
          <a:lstStyle/>
          <a:p>
            <a:r>
              <a:rPr lang="cs-CZ" sz="2400" dirty="0"/>
              <a:t>Historie</a:t>
            </a:r>
          </a:p>
          <a:p>
            <a:r>
              <a:rPr lang="cs-CZ" sz="2400" dirty="0"/>
              <a:t>Současná politika</a:t>
            </a:r>
          </a:p>
          <a:p>
            <a:pPr lvl="1"/>
            <a:r>
              <a:rPr lang="cs-CZ" dirty="0"/>
              <a:t>Česká republika</a:t>
            </a:r>
          </a:p>
          <a:p>
            <a:pPr lvl="1"/>
            <a:r>
              <a:rPr lang="cs-CZ" dirty="0"/>
              <a:t>Zahraniční země</a:t>
            </a:r>
          </a:p>
          <a:p>
            <a:r>
              <a:rPr lang="cs-CZ" sz="2400" dirty="0"/>
              <a:t>Úspěšnost žen ve volbách</a:t>
            </a:r>
          </a:p>
          <a:p>
            <a:r>
              <a:rPr lang="cs-CZ" sz="2400" dirty="0"/>
              <a:t>Evropská unie</a:t>
            </a:r>
          </a:p>
          <a:p>
            <a:endParaRPr lang="cs-CZ" sz="2400" dirty="0"/>
          </a:p>
        </p:txBody>
      </p:sp>
      <p:pic>
        <p:nvPicPr>
          <p:cNvPr id="4" name="Struktura 1">
            <a:hlinkClick r:id="" action="ppaction://media"/>
            <a:extLst>
              <a:ext uri="{FF2B5EF4-FFF2-40B4-BE49-F238E27FC236}">
                <a16:creationId xmlns:a16="http://schemas.microsoft.com/office/drawing/2014/main" id="{D52F6223-3402-4518-91E5-E65D7A4013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947400" y="534591"/>
            <a:ext cx="406400" cy="406400"/>
          </a:xfrm>
          <a:prstGeom prst="rect">
            <a:avLst/>
          </a:prstGeom>
        </p:spPr>
      </p:pic>
      <p:pic>
        <p:nvPicPr>
          <p:cNvPr id="5" name="Struktura 2">
            <a:hlinkClick r:id="" action="ppaction://media"/>
            <a:extLst>
              <a:ext uri="{FF2B5EF4-FFF2-40B4-BE49-F238E27FC236}">
                <a16:creationId xmlns:a16="http://schemas.microsoft.com/office/drawing/2014/main" id="{7580155F-69EE-4360-A840-E3F73A392D8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947400" y="1155542"/>
            <a:ext cx="406400" cy="406400"/>
          </a:xfrm>
          <a:prstGeom prst="rect">
            <a:avLst/>
          </a:prstGeom>
        </p:spPr>
      </p:pic>
      <p:pic>
        <p:nvPicPr>
          <p:cNvPr id="6" name="Struktura 3">
            <a:hlinkClick r:id="" action="ppaction://media"/>
            <a:extLst>
              <a:ext uri="{FF2B5EF4-FFF2-40B4-BE49-F238E27FC236}">
                <a16:creationId xmlns:a16="http://schemas.microsoft.com/office/drawing/2014/main" id="{9162D105-3FE7-49AC-A171-978302FD3BA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947400" y="1776493"/>
            <a:ext cx="406400" cy="406400"/>
          </a:xfrm>
          <a:prstGeom prst="rect">
            <a:avLst/>
          </a:prstGeom>
        </p:spPr>
      </p:pic>
      <p:pic>
        <p:nvPicPr>
          <p:cNvPr id="7" name="Struktura poslední">
            <a:hlinkClick r:id="" action="ppaction://media"/>
            <a:extLst>
              <a:ext uri="{FF2B5EF4-FFF2-40B4-BE49-F238E27FC236}">
                <a16:creationId xmlns:a16="http://schemas.microsoft.com/office/drawing/2014/main" id="{2AE5D42C-C967-4188-95A5-828754690A7A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947400" y="239744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5114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22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3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7554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8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6378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989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CAA59D26-F584-40F1-82A6-A6C0DE77E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cs-CZ" spc="300" dirty="0">
                <a:solidFill>
                  <a:schemeClr val="accent1"/>
                </a:solidFill>
              </a:rPr>
              <a:t>METODA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8C826999-B425-4423-9171-C9549E160C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1607714"/>
            <a:ext cx="6377769" cy="4930246"/>
          </a:xfrm>
        </p:spPr>
        <p:txBody>
          <a:bodyPr anchor="ctr">
            <a:normAutofit/>
          </a:bodyPr>
          <a:lstStyle/>
          <a:p>
            <a:r>
              <a:rPr lang="cs-CZ" sz="2400" dirty="0"/>
              <a:t>Teoretický přehled</a:t>
            </a:r>
          </a:p>
          <a:p>
            <a:r>
              <a:rPr lang="cs-CZ" sz="2400" dirty="0"/>
              <a:t>porovnání dat</a:t>
            </a:r>
          </a:p>
          <a:p>
            <a:r>
              <a:rPr lang="cs-CZ" sz="2400" dirty="0"/>
              <a:t>Google </a:t>
            </a:r>
            <a:r>
              <a:rPr lang="cs-CZ" sz="2400" dirty="0" err="1"/>
              <a:t>Scholar</a:t>
            </a:r>
            <a:endParaRPr lang="cs-CZ" sz="2400" dirty="0"/>
          </a:p>
          <a:p>
            <a:r>
              <a:rPr lang="cs-CZ" sz="2400" dirty="0"/>
              <a:t>Tematická struktura literatury</a:t>
            </a:r>
          </a:p>
          <a:p>
            <a:r>
              <a:rPr lang="cs-CZ" sz="2400" dirty="0"/>
              <a:t>Hledané výrazy: ženy, politika, gender, nerovnost, stereotyp, změna</a:t>
            </a:r>
          </a:p>
          <a:p>
            <a:pPr marL="0" indent="0">
              <a:buNone/>
            </a:pPr>
            <a:endParaRPr lang="cs-CZ" sz="2400" dirty="0"/>
          </a:p>
          <a:p>
            <a:endParaRPr lang="cs-CZ" sz="2400" dirty="0"/>
          </a:p>
        </p:txBody>
      </p:sp>
      <p:pic>
        <p:nvPicPr>
          <p:cNvPr id="2" name="Metoda">
            <a:hlinkClick r:id="" action="ppaction://media"/>
            <a:extLst>
              <a:ext uri="{FF2B5EF4-FFF2-40B4-BE49-F238E27FC236}">
                <a16:creationId xmlns:a16="http://schemas.microsoft.com/office/drawing/2014/main" id="{E17CF19C-4A3C-4DCE-821F-D23969F7C3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74400" y="76067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7421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48ADB95-F723-4C05-8E05-7DB109167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cs-CZ" spc="300" dirty="0">
                <a:solidFill>
                  <a:schemeClr val="accent1"/>
                </a:solidFill>
              </a:rPr>
              <a:t>VÝSLEDKY</a:t>
            </a:r>
            <a:r>
              <a:rPr lang="cs-CZ" dirty="0">
                <a:solidFill>
                  <a:schemeClr val="accent1"/>
                </a:solidFill>
              </a:rPr>
              <a:t> </a:t>
            </a:r>
            <a:r>
              <a:rPr lang="cs-CZ" spc="300" dirty="0">
                <a:solidFill>
                  <a:schemeClr val="accent1"/>
                </a:solidFill>
              </a:rPr>
              <a:t>PRŮZKUMU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BD50291-B587-4FD6-9B0E-247A6FD9C1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r>
              <a:rPr lang="cs-CZ" sz="2400" dirty="0"/>
              <a:t>Česká republika je ve světovém podprůměru</a:t>
            </a:r>
          </a:p>
          <a:p>
            <a:r>
              <a:rPr lang="cs-CZ" sz="2400" dirty="0"/>
              <a:t>Českým ženám se nejvíce daří v komunálních volbách</a:t>
            </a:r>
          </a:p>
          <a:p>
            <a:r>
              <a:rPr lang="cs-CZ" sz="2400" dirty="0"/>
              <a:t>Evropská unie a Ursula von der Leyen</a:t>
            </a:r>
          </a:p>
          <a:p>
            <a:endParaRPr lang="cs-CZ" sz="2400" dirty="0"/>
          </a:p>
        </p:txBody>
      </p:sp>
      <p:pic>
        <p:nvPicPr>
          <p:cNvPr id="4" name="Výsledky 1">
            <a:hlinkClick r:id="" action="ppaction://media"/>
            <a:extLst>
              <a:ext uri="{FF2B5EF4-FFF2-40B4-BE49-F238E27FC236}">
                <a16:creationId xmlns:a16="http://schemas.microsoft.com/office/drawing/2014/main" id="{E1B65186-04F3-46EC-80DC-EEB22A0605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47400" y="760677"/>
            <a:ext cx="406400" cy="406400"/>
          </a:xfrm>
          <a:prstGeom prst="rect">
            <a:avLst/>
          </a:prstGeom>
        </p:spPr>
      </p:pic>
      <p:pic>
        <p:nvPicPr>
          <p:cNvPr id="5" name="Výsledky 2">
            <a:hlinkClick r:id="" action="ppaction://media"/>
            <a:extLst>
              <a:ext uri="{FF2B5EF4-FFF2-40B4-BE49-F238E27FC236}">
                <a16:creationId xmlns:a16="http://schemas.microsoft.com/office/drawing/2014/main" id="{DDAA2970-D39C-4C88-AD77-A30DBD90CC8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47400" y="128579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6818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464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7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04719EC-C090-456C-84E7-DEBCB8804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cs-CZ" spc="700" dirty="0">
                <a:solidFill>
                  <a:schemeClr val="accent1"/>
                </a:solidFill>
              </a:rPr>
              <a:t>POUŽITÉ ZDROJE</a:t>
            </a:r>
            <a:endParaRPr lang="cs-CZ" dirty="0">
              <a:solidFill>
                <a:schemeClr val="accent1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989DC0B-B237-4D90-AB36-A04465A140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r>
              <a:rPr lang="cs-CZ" sz="1300"/>
              <a:t>BAHENSKÁ, Marie. Počátky emancipace žen v Čechách: dívčí vzdělávání a ženské spolky v Praze v 19. století. Praha: Libri, 2005. Gender sondy. ISBN 80-7277-241-4.</a:t>
            </a:r>
          </a:p>
          <a:p>
            <a:r>
              <a:rPr lang="cs-CZ" sz="1300"/>
              <a:t>ČEŠKOVÁ, Andrea. Ženy v politice. Praha: CEVRO - Liberálně-konzervativní akademie, 2009. Analýzy (CEVRO - Liberálně-konzervativní akademie). ISBN 978-80-86816-35-7.</a:t>
            </a:r>
          </a:p>
          <a:p>
            <a:r>
              <a:rPr lang="cs-CZ" sz="1300"/>
              <a:t>DOBIÁŠOVÁ, Petra, Monika MCGARRELL KLIMENTOVÁ a Marcela ADAMUSOVÁ. Ženy a muži ve městech a obcích - aneb, Co je to gender mainstreaming: praktická příručka. Praha: Fórum 50%, 2015. ISBN 978-80-904447-6-8.</a:t>
            </a:r>
          </a:p>
          <a:p>
            <a:r>
              <a:rPr lang="cs-CZ" sz="1300"/>
              <a:t>GRÖSSING, Sigrid-Maria. Ženy ve dvojím světle. Praha: Brána, 2000. ISBN isbn80-7243-068-8.</a:t>
            </a:r>
          </a:p>
          <a:p>
            <a:r>
              <a:rPr lang="cs-CZ" sz="1300"/>
              <a:t>GUASTI, Petra. Česká politika: ženy v labyrintu mužů?. Praha: Fórum 50%, 2006. ISBN 80-239-7438-6.</a:t>
            </a:r>
          </a:p>
          <a:p>
            <a:r>
              <a:rPr lang="cs-CZ" sz="1300"/>
              <a:t>Hausmann, R | Global Gender Gap Report 2020 - Reports-World Economic Forum. Reports-World Economic Forum [online]. Copyright © 2021 World Economic Forum [cit. 09.04.2021]. Dostupné z: http://reports.weforum.org/global-gender-gap-report-2020/the-global-gender-gap-index-2020-rankings/</a:t>
            </a:r>
          </a:p>
          <a:p>
            <a:r>
              <a:rPr lang="cs-CZ" sz="1300"/>
              <a:t>HEYWOOD, Andrew. Politická teorie. Praha: Eurolex Bohemia, 2005. Politologie (Eurolex Bohemia). ISBN 80-86861-41-4.</a:t>
            </a:r>
          </a:p>
        </p:txBody>
      </p:sp>
      <p:pic>
        <p:nvPicPr>
          <p:cNvPr id="5" name="Zdroje">
            <a:hlinkClick r:id="" action="ppaction://media"/>
            <a:extLst>
              <a:ext uri="{FF2B5EF4-FFF2-40B4-BE49-F238E27FC236}">
                <a16:creationId xmlns:a16="http://schemas.microsoft.com/office/drawing/2014/main" id="{453CCE9E-35E0-4F56-9FC3-1B971164EF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50600" y="76067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476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0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4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6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57D5027-3A84-4836-BE2F-5D7FC63EF8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r>
              <a:rPr lang="cs-CZ" sz="1300" dirty="0"/>
              <a:t>HUBLÍKOVÁ-BARTOŠOVÁ,S. Diskriminace žen v kontextu naší republiky, aktuální problémy</a:t>
            </a:r>
            <a:r>
              <a:rPr lang="cs-CZ" sz="1300"/>
              <a:t>, Brno:MUNI, </a:t>
            </a:r>
            <a:r>
              <a:rPr lang="cs-CZ" sz="1300" dirty="0"/>
              <a:t>pedagogická fakulta,2008, DP</a:t>
            </a:r>
          </a:p>
          <a:p>
            <a:r>
              <a:rPr lang="cs-CZ" sz="1300" dirty="0"/>
              <a:t>Janik, J. (2014). Kvóty pro zastoupení žen. Cit. 10. 4. 2021, Dostupné z: https://www.studentsummit.cz/wp-content/uploads/2019/02/PSS-Kv%C3%B3ty-pro-zastoupen%C3%AD-%C5%BEen-EU.pdf </a:t>
            </a:r>
          </a:p>
          <a:p>
            <a:r>
              <a:rPr lang="cs-CZ" sz="1300" dirty="0"/>
              <a:t>KOTIŠOVÁ, Miluš. Čekání na ženský samet: třináct a jeden politický rozhovor s českými ženami. Praha: Fórum 50%, 2006. ISBN 80-239-7387-8.</a:t>
            </a:r>
          </a:p>
          <a:p>
            <a:r>
              <a:rPr lang="cs-CZ" sz="1300" dirty="0"/>
              <a:t>MALÍNSKÁ,D. Do politiky prý žena nesmí- proč? Vzdělání a postavení žen v české společnosti v 19. stol. a na počátku 20. století; 1vydání, SLON 2005, ISBN 80-86429_42-3</a:t>
            </a:r>
          </a:p>
          <a:p>
            <a:r>
              <a:rPr lang="cs-CZ" sz="1300" dirty="0"/>
              <a:t>NOVÁKOVÁ, Jolana. </a:t>
            </a:r>
            <a:r>
              <a:rPr lang="cs-CZ" sz="1300"/>
              <a:t>Gender mainstreaming. </a:t>
            </a:r>
            <a:r>
              <a:rPr lang="cs-CZ" sz="1300" dirty="0"/>
              <a:t>Praha: Ministerstvo práce a sociálních věcí, 2002. ISBN 80-86552-35-7.</a:t>
            </a:r>
          </a:p>
          <a:p>
            <a:r>
              <a:rPr lang="cs-CZ" sz="1300" dirty="0"/>
              <a:t>Tykalová, T. (2020). Ženy v politice? Ve světe ano, v Česku pořád rarita - E15.cz. cit. 10. 4. 2021, dostupné z: https://www.e15.cz/the-student-times/zeny-v-politice-ve-svete-ano-v-cesku-porad-rarita-1369338 </a:t>
            </a:r>
          </a:p>
          <a:p>
            <a:r>
              <a:rPr lang="cs-CZ" sz="1300" dirty="0"/>
              <a:t>ZÁŘECKÁ, Petra</a:t>
            </a:r>
            <a:r>
              <a:rPr lang="cs-CZ" sz="1300"/>
              <a:t>, ed. </a:t>
            </a:r>
            <a:r>
              <a:rPr lang="cs-CZ" sz="1300" dirty="0"/>
              <a:t>Nebojme se kvót!: podpora vstupu žen do politiky: možnosti uplatnění pozitivních nástrojů : sborník z konference : [14.9.2007, Praha. Praha: Fórum 50%, 2008. ISBN 978-80-254-1219-0.</a:t>
            </a:r>
          </a:p>
          <a:p>
            <a:r>
              <a:rPr lang="cs-CZ" sz="1300" dirty="0"/>
              <a:t>Ženy v Evropském parlamentu: INFOGRAFIKA | Zpravodajství | Evropský parlament. (2019). cit. 10. 4. 2021, Dostupné z: https://www.europarl.europa.eu/news/cs/headlines/society/20190226STO28804/zeny-v-evropskem-parlamentu-infografika</a:t>
            </a:r>
          </a:p>
          <a:p>
            <a:endParaRPr lang="cs-CZ" sz="1300" dirty="0"/>
          </a:p>
        </p:txBody>
      </p:sp>
    </p:spTree>
    <p:extLst>
      <p:ext uri="{BB962C8B-B14F-4D97-AF65-F5344CB8AC3E}">
        <p14:creationId xmlns:p14="http://schemas.microsoft.com/office/powerpoint/2010/main" val="42182146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F9EB9F2-07E2-4D64-BBD8-BB5B217F1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12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53D936F-9CCA-476C-8ADA-96402BF0A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965199"/>
            <a:ext cx="6766078" cy="492760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5400" kern="1200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DĚKUJI ZA POZORNOST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7B9FE24-BC79-4F9E-BF61-EC504854A0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38729" y="965198"/>
            <a:ext cx="2707937" cy="492760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V </a:t>
            </a:r>
            <a:r>
              <a:rPr lang="en-US" sz="180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případě</a:t>
            </a:r>
            <a:r>
              <a:rPr lang="en-US" sz="1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80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dotazů</a:t>
            </a:r>
            <a:r>
              <a:rPr lang="en-US" sz="1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: johana.cechova@email.cz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0C57C7C-DFE9-4A1E-B7A9-DF40E6336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38160" y="2057399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Závěr">
            <a:hlinkClick r:id="" action="ppaction://media"/>
            <a:extLst>
              <a:ext uri="{FF2B5EF4-FFF2-40B4-BE49-F238E27FC236}">
                <a16:creationId xmlns:a16="http://schemas.microsoft.com/office/drawing/2014/main" id="{5B696D0D-A30A-4CFE-88A5-3F47799ACC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43466" y="76199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9754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3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Červená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612</Words>
  <Application>Microsoft Office PowerPoint</Application>
  <PresentationFormat>Širokoúhlá obrazovka</PresentationFormat>
  <Paragraphs>44</Paragraphs>
  <Slides>9</Slides>
  <Notes>0</Notes>
  <HiddenSlides>0</HiddenSlides>
  <MMClips>13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ŽENY V POLITICE</vt:lpstr>
      <vt:lpstr>TÉMA PRÁCE</vt:lpstr>
      <vt:lpstr>ŽENY VE VEDENÍ ZEMÍ</vt:lpstr>
      <vt:lpstr>STRUKTURA</vt:lpstr>
      <vt:lpstr>METODA</vt:lpstr>
      <vt:lpstr>VÝSLEDKY PRŮZKUMU</vt:lpstr>
      <vt:lpstr>POUŽITÉ ZDROJE</vt:lpstr>
      <vt:lpstr>Prezentace aplikace PowerPoint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ŽENY V POLITICE</dc:title>
  <dc:creator>Johana Čechová</dc:creator>
  <cp:lastModifiedBy>Čábelková Inna</cp:lastModifiedBy>
  <cp:revision>26</cp:revision>
  <dcterms:created xsi:type="dcterms:W3CDTF">2021-05-06T08:32:02Z</dcterms:created>
  <dcterms:modified xsi:type="dcterms:W3CDTF">2021-05-10T12:12:46Z</dcterms:modified>
</cp:coreProperties>
</file>