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A06"/>
    <a:srgbClr val="3F1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C8DA5-A8C6-4747-83A0-49C3C6F827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E1ED49-6066-43AF-9B51-CC9663B8450D}">
      <dgm:prSet phldrT="[Text]"/>
      <dgm:spPr/>
      <dgm:t>
        <a:bodyPr/>
        <a:lstStyle/>
        <a:p>
          <a:r>
            <a:rPr lang="cs-CZ" baseline="0" dirty="0" smtClean="0">
              <a:solidFill>
                <a:srgbClr val="FF0000"/>
              </a:solidFill>
            </a:rPr>
            <a:t>Malířský typ</a:t>
          </a:r>
        </a:p>
        <a:p>
          <a:r>
            <a:rPr lang="cs-CZ" dirty="0" smtClean="0">
              <a:solidFill>
                <a:srgbClr val="00B050"/>
              </a:solidFill>
            </a:rPr>
            <a:t>Barva</a:t>
          </a:r>
        </a:p>
        <a:p>
          <a:r>
            <a:rPr lang="cs-CZ" dirty="0" smtClean="0">
              <a:solidFill>
                <a:srgbClr val="FFC000"/>
              </a:solidFill>
            </a:rPr>
            <a:t>plocha</a:t>
          </a:r>
          <a:endParaRPr lang="cs-CZ" dirty="0">
            <a:solidFill>
              <a:srgbClr val="FFC000"/>
            </a:solidFill>
          </a:endParaRPr>
        </a:p>
      </dgm:t>
    </dgm:pt>
    <dgm:pt modelId="{F0DE0434-F3F9-4531-BBA6-F7B862B177EF}" type="parTrans" cxnId="{0C1F6465-4227-41B3-BBFE-3D7D716B6229}">
      <dgm:prSet/>
      <dgm:spPr/>
      <dgm:t>
        <a:bodyPr/>
        <a:lstStyle/>
        <a:p>
          <a:endParaRPr lang="cs-CZ"/>
        </a:p>
      </dgm:t>
    </dgm:pt>
    <dgm:pt modelId="{A728E337-0A61-4150-B127-E2D2E4351C40}" type="sibTrans" cxnId="{0C1F6465-4227-41B3-BBFE-3D7D716B6229}">
      <dgm:prSet/>
      <dgm:spPr/>
      <dgm:t>
        <a:bodyPr/>
        <a:lstStyle/>
        <a:p>
          <a:endParaRPr lang="cs-CZ"/>
        </a:p>
      </dgm:t>
    </dgm:pt>
    <dgm:pt modelId="{A9697B8B-E757-47B0-98FE-A7A8002281F2}" type="asst">
      <dgm:prSet phldrT="[Text]"/>
      <dgm:spPr/>
      <dgm:t>
        <a:bodyPr/>
        <a:lstStyle/>
        <a:p>
          <a:r>
            <a:rPr lang="cs-CZ" dirty="0" smtClean="0">
              <a:solidFill>
                <a:srgbClr val="783A06"/>
              </a:solidFill>
            </a:rPr>
            <a:t>Konstruktivní typ</a:t>
          </a:r>
        </a:p>
        <a:p>
          <a:r>
            <a:rPr lang="cs-CZ" dirty="0" smtClean="0"/>
            <a:t>Konstrukce</a:t>
          </a:r>
        </a:p>
        <a:p>
          <a:r>
            <a:rPr lang="cs-CZ" dirty="0" smtClean="0">
              <a:solidFill>
                <a:srgbClr val="FFC000"/>
              </a:solidFill>
            </a:rPr>
            <a:t>prostor</a:t>
          </a:r>
          <a:endParaRPr lang="cs-CZ" dirty="0">
            <a:solidFill>
              <a:srgbClr val="FFC000"/>
            </a:solidFill>
          </a:endParaRPr>
        </a:p>
      </dgm:t>
    </dgm:pt>
    <dgm:pt modelId="{43AF61D2-3814-4D51-B9D1-D7934C300A0C}" type="parTrans" cxnId="{E84EB11E-A6CB-4905-8551-03007E4AA019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76360A52-575B-4A20-8CAD-BE3BDF3B1398}" type="sibTrans" cxnId="{E84EB11E-A6CB-4905-8551-03007E4AA019}">
      <dgm:prSet/>
      <dgm:spPr/>
      <dgm:t>
        <a:bodyPr/>
        <a:lstStyle/>
        <a:p>
          <a:endParaRPr lang="cs-CZ"/>
        </a:p>
      </dgm:t>
    </dgm:pt>
    <dgm:pt modelId="{46395E77-9E25-4F95-B375-834C396272BA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Grafický typ</a:t>
          </a:r>
        </a:p>
        <a:p>
          <a:r>
            <a:rPr lang="cs-CZ" dirty="0" smtClean="0"/>
            <a:t>Linie, tvar</a:t>
          </a:r>
          <a:endParaRPr lang="cs-CZ" dirty="0"/>
        </a:p>
      </dgm:t>
    </dgm:pt>
    <dgm:pt modelId="{CC07F654-7D1E-4295-A48F-2CBCBAA79B7A}" type="parTrans" cxnId="{2E1F7248-A29D-4A2A-AAFB-46C1F6461818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6944CA73-AE1A-4BD7-9F8F-7E31DA0BD793}" type="sibTrans" cxnId="{2E1F7248-A29D-4A2A-AAFB-46C1F6461818}">
      <dgm:prSet/>
      <dgm:spPr/>
      <dgm:t>
        <a:bodyPr/>
        <a:lstStyle/>
        <a:p>
          <a:endParaRPr lang="cs-CZ"/>
        </a:p>
      </dgm:t>
    </dgm:pt>
    <dgm:pt modelId="{AC1516F8-55B6-4471-8556-5FC3833662C0}">
      <dgm:prSet phldrT="[Text]"/>
      <dgm:spPr/>
      <dgm:t>
        <a:bodyPr/>
        <a:lstStyle/>
        <a:p>
          <a:r>
            <a:rPr lang="cs-CZ" dirty="0" smtClean="0">
              <a:solidFill>
                <a:srgbClr val="783A06"/>
              </a:solidFill>
            </a:rPr>
            <a:t>Plastický typ</a:t>
          </a:r>
        </a:p>
        <a:p>
          <a:r>
            <a:rPr lang="cs-CZ" dirty="0" smtClean="0"/>
            <a:t>Modelace, objem</a:t>
          </a:r>
          <a:endParaRPr lang="cs-CZ" dirty="0"/>
        </a:p>
      </dgm:t>
    </dgm:pt>
    <dgm:pt modelId="{F9A5014B-B07A-4FC3-9B2E-1764276232F9}" type="parTrans" cxnId="{851B658E-FC85-4C20-94B4-71717B5ABAE9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739E8FDC-E936-4D5C-8ACB-3045EEC06F08}" type="sibTrans" cxnId="{851B658E-FC85-4C20-94B4-71717B5ABAE9}">
      <dgm:prSet/>
      <dgm:spPr/>
      <dgm:t>
        <a:bodyPr/>
        <a:lstStyle/>
        <a:p>
          <a:endParaRPr lang="cs-CZ"/>
        </a:p>
      </dgm:t>
    </dgm:pt>
    <dgm:pt modelId="{B985315A-226D-4E6F-AF11-2EA6ADFCFED6}" type="pres">
      <dgm:prSet presAssocID="{B13C8DA5-A8C6-4747-83A0-49C3C6F82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35A741-C327-490E-A9F5-B34D6E635F9D}" type="pres">
      <dgm:prSet presAssocID="{7BE1ED49-6066-43AF-9B51-CC9663B8450D}" presName="hierRoot1" presStyleCnt="0">
        <dgm:presLayoutVars>
          <dgm:hierBranch val="init"/>
        </dgm:presLayoutVars>
      </dgm:prSet>
      <dgm:spPr/>
    </dgm:pt>
    <dgm:pt modelId="{D5AA3F98-4B08-40BD-A4DC-3CCEF79192F6}" type="pres">
      <dgm:prSet presAssocID="{7BE1ED49-6066-43AF-9B51-CC9663B8450D}" presName="rootComposite1" presStyleCnt="0"/>
      <dgm:spPr/>
    </dgm:pt>
    <dgm:pt modelId="{E93055AF-7AEB-4FF5-8A23-0A18DE865367}" type="pres">
      <dgm:prSet presAssocID="{7BE1ED49-6066-43AF-9B51-CC9663B845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A749B0-EC06-486F-AD2F-81630C1EA10B}" type="pres">
      <dgm:prSet presAssocID="{7BE1ED49-6066-43AF-9B51-CC9663B8450D}" presName="rootConnector1" presStyleLbl="node1" presStyleIdx="0" presStyleCnt="0"/>
      <dgm:spPr/>
    </dgm:pt>
    <dgm:pt modelId="{08FA0F40-DDBB-49E1-90B8-9CC07135BBB9}" type="pres">
      <dgm:prSet presAssocID="{7BE1ED49-6066-43AF-9B51-CC9663B8450D}" presName="hierChild2" presStyleCnt="0"/>
      <dgm:spPr/>
    </dgm:pt>
    <dgm:pt modelId="{D072EA57-625B-47D2-8942-18687A2895D1}" type="pres">
      <dgm:prSet presAssocID="{CC07F654-7D1E-4295-A48F-2CBCBAA79B7A}" presName="Name37" presStyleLbl="parChTrans1D2" presStyleIdx="0" presStyleCnt="3"/>
      <dgm:spPr/>
    </dgm:pt>
    <dgm:pt modelId="{CE1204ED-C482-4CE3-AFC6-F61F031A422A}" type="pres">
      <dgm:prSet presAssocID="{46395E77-9E25-4F95-B375-834C396272BA}" presName="hierRoot2" presStyleCnt="0">
        <dgm:presLayoutVars>
          <dgm:hierBranch val="init"/>
        </dgm:presLayoutVars>
      </dgm:prSet>
      <dgm:spPr/>
    </dgm:pt>
    <dgm:pt modelId="{8F41606A-98FC-41FA-B93E-12FD1DD5BAC2}" type="pres">
      <dgm:prSet presAssocID="{46395E77-9E25-4F95-B375-834C396272BA}" presName="rootComposite" presStyleCnt="0"/>
      <dgm:spPr/>
    </dgm:pt>
    <dgm:pt modelId="{B14D6E5A-3EC6-4E6F-80D0-5A6D6FEB0C17}" type="pres">
      <dgm:prSet presAssocID="{46395E77-9E25-4F95-B375-834C396272BA}" presName="rootText" presStyleLbl="node2" presStyleIdx="0" presStyleCnt="2" custLinFactNeighborX="64650" custLinFactNeighborY="-481">
        <dgm:presLayoutVars>
          <dgm:chPref val="3"/>
        </dgm:presLayoutVars>
      </dgm:prSet>
      <dgm:spPr/>
    </dgm:pt>
    <dgm:pt modelId="{D9235047-DB2A-40D2-8F82-B88EA57593BB}" type="pres">
      <dgm:prSet presAssocID="{46395E77-9E25-4F95-B375-834C396272BA}" presName="rootConnector" presStyleLbl="node2" presStyleIdx="0" presStyleCnt="2"/>
      <dgm:spPr/>
    </dgm:pt>
    <dgm:pt modelId="{35ACC779-BBF4-4471-B1BB-8011BE374B24}" type="pres">
      <dgm:prSet presAssocID="{46395E77-9E25-4F95-B375-834C396272BA}" presName="hierChild4" presStyleCnt="0"/>
      <dgm:spPr/>
    </dgm:pt>
    <dgm:pt modelId="{E08310DC-D4E8-45F6-A3A7-C454D81D56DD}" type="pres">
      <dgm:prSet presAssocID="{46395E77-9E25-4F95-B375-834C396272BA}" presName="hierChild5" presStyleCnt="0"/>
      <dgm:spPr/>
    </dgm:pt>
    <dgm:pt modelId="{6E1A53B5-A179-4AA0-9772-FC58E42897C8}" type="pres">
      <dgm:prSet presAssocID="{F9A5014B-B07A-4FC3-9B2E-1764276232F9}" presName="Name37" presStyleLbl="parChTrans1D2" presStyleIdx="1" presStyleCnt="3"/>
      <dgm:spPr/>
    </dgm:pt>
    <dgm:pt modelId="{E4E6B0D5-E53D-4CF5-9729-07C3AF728934}" type="pres">
      <dgm:prSet presAssocID="{AC1516F8-55B6-4471-8556-5FC3833662C0}" presName="hierRoot2" presStyleCnt="0">
        <dgm:presLayoutVars>
          <dgm:hierBranch val="init"/>
        </dgm:presLayoutVars>
      </dgm:prSet>
      <dgm:spPr/>
    </dgm:pt>
    <dgm:pt modelId="{9B52FDE1-43EF-429B-97E3-55D27A7E9CE8}" type="pres">
      <dgm:prSet presAssocID="{AC1516F8-55B6-4471-8556-5FC3833662C0}" presName="rootComposite" presStyleCnt="0"/>
      <dgm:spPr/>
    </dgm:pt>
    <dgm:pt modelId="{8081B9EF-BE0E-4AB3-BB36-6BE4446B8DCD}" type="pres">
      <dgm:prSet presAssocID="{AC1516F8-55B6-4471-8556-5FC3833662C0}" presName="rootText" presStyleLbl="node2" presStyleIdx="1" presStyleCnt="2" custLinFactY="-41088" custLinFactNeighborX="56747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01783E-2CE2-4F1D-B487-CABA0B450E86}" type="pres">
      <dgm:prSet presAssocID="{AC1516F8-55B6-4471-8556-5FC3833662C0}" presName="rootConnector" presStyleLbl="node2" presStyleIdx="1" presStyleCnt="2"/>
      <dgm:spPr/>
    </dgm:pt>
    <dgm:pt modelId="{0FA3879C-F5DE-461A-9154-6790A6F97B54}" type="pres">
      <dgm:prSet presAssocID="{AC1516F8-55B6-4471-8556-5FC3833662C0}" presName="hierChild4" presStyleCnt="0"/>
      <dgm:spPr/>
    </dgm:pt>
    <dgm:pt modelId="{2B337B28-9F7A-4F8D-93D6-BB7B21262C29}" type="pres">
      <dgm:prSet presAssocID="{AC1516F8-55B6-4471-8556-5FC3833662C0}" presName="hierChild5" presStyleCnt="0"/>
      <dgm:spPr/>
    </dgm:pt>
    <dgm:pt modelId="{C39170A2-AF84-4776-BD05-C08E66D062CC}" type="pres">
      <dgm:prSet presAssocID="{7BE1ED49-6066-43AF-9B51-CC9663B8450D}" presName="hierChild3" presStyleCnt="0"/>
      <dgm:spPr/>
    </dgm:pt>
    <dgm:pt modelId="{D1D407B9-7028-4653-9DE1-76FDBBCF0A95}" type="pres">
      <dgm:prSet presAssocID="{43AF61D2-3814-4D51-B9D1-D7934C300A0C}" presName="Name111" presStyleLbl="parChTrans1D2" presStyleIdx="2" presStyleCnt="3"/>
      <dgm:spPr/>
    </dgm:pt>
    <dgm:pt modelId="{13477DC8-2E4C-4DDF-9465-1EA480A3B9AD}" type="pres">
      <dgm:prSet presAssocID="{A9697B8B-E757-47B0-98FE-A7A8002281F2}" presName="hierRoot3" presStyleCnt="0">
        <dgm:presLayoutVars>
          <dgm:hierBranch val="init"/>
        </dgm:presLayoutVars>
      </dgm:prSet>
      <dgm:spPr/>
    </dgm:pt>
    <dgm:pt modelId="{81318B0D-1B32-4173-830A-1150D7CE4582}" type="pres">
      <dgm:prSet presAssocID="{A9697B8B-E757-47B0-98FE-A7A8002281F2}" presName="rootComposite3" presStyleCnt="0"/>
      <dgm:spPr/>
    </dgm:pt>
    <dgm:pt modelId="{32810BC9-1FFE-4F2A-8AA3-347A1ED3C3E3}" type="pres">
      <dgm:prSet presAssocID="{A9697B8B-E757-47B0-98FE-A7A8002281F2}" presName="rootText3" presStyleLbl="asst1" presStyleIdx="0" presStyleCnt="1" custLinFactNeighborX="-48447" custLinFactNeighborY="-520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25B2A-A08E-49BB-BC35-C4DA520BF110}" type="pres">
      <dgm:prSet presAssocID="{A9697B8B-E757-47B0-98FE-A7A8002281F2}" presName="rootConnector3" presStyleLbl="asst1" presStyleIdx="0" presStyleCnt="1"/>
      <dgm:spPr/>
    </dgm:pt>
    <dgm:pt modelId="{292B83A5-9D21-444C-8E7C-A0FE501DC531}" type="pres">
      <dgm:prSet presAssocID="{A9697B8B-E757-47B0-98FE-A7A8002281F2}" presName="hierChild6" presStyleCnt="0"/>
      <dgm:spPr/>
    </dgm:pt>
    <dgm:pt modelId="{884649F8-D6AF-4B5A-B8C4-1963CBEE3B74}" type="pres">
      <dgm:prSet presAssocID="{A9697B8B-E757-47B0-98FE-A7A8002281F2}" presName="hierChild7" presStyleCnt="0"/>
      <dgm:spPr/>
    </dgm:pt>
  </dgm:ptLst>
  <dgm:cxnLst>
    <dgm:cxn modelId="{00164824-F8AC-425D-81F1-4FC9594C673E}" type="presOf" srcId="{AC1516F8-55B6-4471-8556-5FC3833662C0}" destId="{6A01783E-2CE2-4F1D-B487-CABA0B450E86}" srcOrd="1" destOrd="0" presId="urn:microsoft.com/office/officeart/2005/8/layout/orgChart1"/>
    <dgm:cxn modelId="{0C1F6465-4227-41B3-BBFE-3D7D716B6229}" srcId="{B13C8DA5-A8C6-4747-83A0-49C3C6F827DF}" destId="{7BE1ED49-6066-43AF-9B51-CC9663B8450D}" srcOrd="0" destOrd="0" parTransId="{F0DE0434-F3F9-4531-BBA6-F7B862B177EF}" sibTransId="{A728E337-0A61-4150-B127-E2D2E4351C40}"/>
    <dgm:cxn modelId="{7B00C325-159B-4E7B-AA2B-AD78CDAECB5A}" type="presOf" srcId="{7BE1ED49-6066-43AF-9B51-CC9663B8450D}" destId="{42A749B0-EC06-486F-AD2F-81630C1EA10B}" srcOrd="1" destOrd="0" presId="urn:microsoft.com/office/officeart/2005/8/layout/orgChart1"/>
    <dgm:cxn modelId="{7CC0ACFA-C83B-4388-B5BB-5A2F0FBDAA87}" type="presOf" srcId="{46395E77-9E25-4F95-B375-834C396272BA}" destId="{B14D6E5A-3EC6-4E6F-80D0-5A6D6FEB0C17}" srcOrd="0" destOrd="0" presId="urn:microsoft.com/office/officeart/2005/8/layout/orgChart1"/>
    <dgm:cxn modelId="{8B279CB0-2BAF-47B1-A285-4F37E9A18012}" type="presOf" srcId="{AC1516F8-55B6-4471-8556-5FC3833662C0}" destId="{8081B9EF-BE0E-4AB3-BB36-6BE4446B8DCD}" srcOrd="0" destOrd="0" presId="urn:microsoft.com/office/officeart/2005/8/layout/orgChart1"/>
    <dgm:cxn modelId="{8F88862B-4275-45DA-98E4-025D31CD233B}" type="presOf" srcId="{A9697B8B-E757-47B0-98FE-A7A8002281F2}" destId="{32810BC9-1FFE-4F2A-8AA3-347A1ED3C3E3}" srcOrd="0" destOrd="0" presId="urn:microsoft.com/office/officeart/2005/8/layout/orgChart1"/>
    <dgm:cxn modelId="{D7FCC918-66F4-4B4B-B9EF-6C20DAAB9990}" type="presOf" srcId="{43AF61D2-3814-4D51-B9D1-D7934C300A0C}" destId="{D1D407B9-7028-4653-9DE1-76FDBBCF0A95}" srcOrd="0" destOrd="0" presId="urn:microsoft.com/office/officeart/2005/8/layout/orgChart1"/>
    <dgm:cxn modelId="{E84EB11E-A6CB-4905-8551-03007E4AA019}" srcId="{7BE1ED49-6066-43AF-9B51-CC9663B8450D}" destId="{A9697B8B-E757-47B0-98FE-A7A8002281F2}" srcOrd="0" destOrd="0" parTransId="{43AF61D2-3814-4D51-B9D1-D7934C300A0C}" sibTransId="{76360A52-575B-4A20-8CAD-BE3BDF3B1398}"/>
    <dgm:cxn modelId="{E11306A0-3514-46D1-9480-BCDB741A3427}" type="presOf" srcId="{F9A5014B-B07A-4FC3-9B2E-1764276232F9}" destId="{6E1A53B5-A179-4AA0-9772-FC58E42897C8}" srcOrd="0" destOrd="0" presId="urn:microsoft.com/office/officeart/2005/8/layout/orgChart1"/>
    <dgm:cxn modelId="{3A139BB5-DDCB-404E-85CE-259216618993}" type="presOf" srcId="{B13C8DA5-A8C6-4747-83A0-49C3C6F827DF}" destId="{B985315A-226D-4E6F-AF11-2EA6ADFCFED6}" srcOrd="0" destOrd="0" presId="urn:microsoft.com/office/officeart/2005/8/layout/orgChart1"/>
    <dgm:cxn modelId="{BC6FEF2D-75A5-4522-ADDD-7EFABB993E9A}" type="presOf" srcId="{46395E77-9E25-4F95-B375-834C396272BA}" destId="{D9235047-DB2A-40D2-8F82-B88EA57593BB}" srcOrd="1" destOrd="0" presId="urn:microsoft.com/office/officeart/2005/8/layout/orgChart1"/>
    <dgm:cxn modelId="{ED6D924C-7ACC-4715-8CE4-62F2A6F6ED28}" type="presOf" srcId="{A9697B8B-E757-47B0-98FE-A7A8002281F2}" destId="{8CE25B2A-A08E-49BB-BC35-C4DA520BF110}" srcOrd="1" destOrd="0" presId="urn:microsoft.com/office/officeart/2005/8/layout/orgChart1"/>
    <dgm:cxn modelId="{073BF1B7-24D5-4443-B0AE-8D8E81D81103}" type="presOf" srcId="{CC07F654-7D1E-4295-A48F-2CBCBAA79B7A}" destId="{D072EA57-625B-47D2-8942-18687A2895D1}" srcOrd="0" destOrd="0" presId="urn:microsoft.com/office/officeart/2005/8/layout/orgChart1"/>
    <dgm:cxn modelId="{B524D25F-EF57-4E03-97F4-C6553C7934EC}" type="presOf" srcId="{7BE1ED49-6066-43AF-9B51-CC9663B8450D}" destId="{E93055AF-7AEB-4FF5-8A23-0A18DE865367}" srcOrd="0" destOrd="0" presId="urn:microsoft.com/office/officeart/2005/8/layout/orgChart1"/>
    <dgm:cxn modelId="{2E1F7248-A29D-4A2A-AAFB-46C1F6461818}" srcId="{7BE1ED49-6066-43AF-9B51-CC9663B8450D}" destId="{46395E77-9E25-4F95-B375-834C396272BA}" srcOrd="1" destOrd="0" parTransId="{CC07F654-7D1E-4295-A48F-2CBCBAA79B7A}" sibTransId="{6944CA73-AE1A-4BD7-9F8F-7E31DA0BD793}"/>
    <dgm:cxn modelId="{851B658E-FC85-4C20-94B4-71717B5ABAE9}" srcId="{7BE1ED49-6066-43AF-9B51-CC9663B8450D}" destId="{AC1516F8-55B6-4471-8556-5FC3833662C0}" srcOrd="2" destOrd="0" parTransId="{F9A5014B-B07A-4FC3-9B2E-1764276232F9}" sibTransId="{739E8FDC-E936-4D5C-8ACB-3045EEC06F08}"/>
    <dgm:cxn modelId="{17602832-3146-4944-BD90-E43BF94497DF}" type="presParOf" srcId="{B985315A-226D-4E6F-AF11-2EA6ADFCFED6}" destId="{8D35A741-C327-490E-A9F5-B34D6E635F9D}" srcOrd="0" destOrd="0" presId="urn:microsoft.com/office/officeart/2005/8/layout/orgChart1"/>
    <dgm:cxn modelId="{32973452-39A6-470D-B9B7-527506B2C163}" type="presParOf" srcId="{8D35A741-C327-490E-A9F5-B34D6E635F9D}" destId="{D5AA3F98-4B08-40BD-A4DC-3CCEF79192F6}" srcOrd="0" destOrd="0" presId="urn:microsoft.com/office/officeart/2005/8/layout/orgChart1"/>
    <dgm:cxn modelId="{8A8C0BE2-D2F7-45E8-B551-10690BDF9A3B}" type="presParOf" srcId="{D5AA3F98-4B08-40BD-A4DC-3CCEF79192F6}" destId="{E93055AF-7AEB-4FF5-8A23-0A18DE865367}" srcOrd="0" destOrd="0" presId="urn:microsoft.com/office/officeart/2005/8/layout/orgChart1"/>
    <dgm:cxn modelId="{0CDA301E-3426-468C-B634-785060AFCA08}" type="presParOf" srcId="{D5AA3F98-4B08-40BD-A4DC-3CCEF79192F6}" destId="{42A749B0-EC06-486F-AD2F-81630C1EA10B}" srcOrd="1" destOrd="0" presId="urn:microsoft.com/office/officeart/2005/8/layout/orgChart1"/>
    <dgm:cxn modelId="{A5595EEF-02AB-408A-9AF9-6FAD7CBB574A}" type="presParOf" srcId="{8D35A741-C327-490E-A9F5-B34D6E635F9D}" destId="{08FA0F40-DDBB-49E1-90B8-9CC07135BBB9}" srcOrd="1" destOrd="0" presId="urn:microsoft.com/office/officeart/2005/8/layout/orgChart1"/>
    <dgm:cxn modelId="{36D3DC8E-6B21-4258-8395-A0D2C610A879}" type="presParOf" srcId="{08FA0F40-DDBB-49E1-90B8-9CC07135BBB9}" destId="{D072EA57-625B-47D2-8942-18687A2895D1}" srcOrd="0" destOrd="0" presId="urn:microsoft.com/office/officeart/2005/8/layout/orgChart1"/>
    <dgm:cxn modelId="{BF2BFEA2-E392-4390-A79B-A2A9D71193D9}" type="presParOf" srcId="{08FA0F40-DDBB-49E1-90B8-9CC07135BBB9}" destId="{CE1204ED-C482-4CE3-AFC6-F61F031A422A}" srcOrd="1" destOrd="0" presId="urn:microsoft.com/office/officeart/2005/8/layout/orgChart1"/>
    <dgm:cxn modelId="{15FCC5E1-F5F3-4A31-A614-7B0C3F222F1C}" type="presParOf" srcId="{CE1204ED-C482-4CE3-AFC6-F61F031A422A}" destId="{8F41606A-98FC-41FA-B93E-12FD1DD5BAC2}" srcOrd="0" destOrd="0" presId="urn:microsoft.com/office/officeart/2005/8/layout/orgChart1"/>
    <dgm:cxn modelId="{4121491B-9AF6-4554-A059-CD0F89CD5F96}" type="presParOf" srcId="{8F41606A-98FC-41FA-B93E-12FD1DD5BAC2}" destId="{B14D6E5A-3EC6-4E6F-80D0-5A6D6FEB0C17}" srcOrd="0" destOrd="0" presId="urn:microsoft.com/office/officeart/2005/8/layout/orgChart1"/>
    <dgm:cxn modelId="{6E83F8A0-B28E-4F19-A400-AE37D22F9C29}" type="presParOf" srcId="{8F41606A-98FC-41FA-B93E-12FD1DD5BAC2}" destId="{D9235047-DB2A-40D2-8F82-B88EA57593BB}" srcOrd="1" destOrd="0" presId="urn:microsoft.com/office/officeart/2005/8/layout/orgChart1"/>
    <dgm:cxn modelId="{10FA321C-06FD-44D2-A04C-FBC0BB9F563F}" type="presParOf" srcId="{CE1204ED-C482-4CE3-AFC6-F61F031A422A}" destId="{35ACC779-BBF4-4471-B1BB-8011BE374B24}" srcOrd="1" destOrd="0" presId="urn:microsoft.com/office/officeart/2005/8/layout/orgChart1"/>
    <dgm:cxn modelId="{6490EE72-C957-4638-90B0-19D093F76227}" type="presParOf" srcId="{CE1204ED-C482-4CE3-AFC6-F61F031A422A}" destId="{E08310DC-D4E8-45F6-A3A7-C454D81D56DD}" srcOrd="2" destOrd="0" presId="urn:microsoft.com/office/officeart/2005/8/layout/orgChart1"/>
    <dgm:cxn modelId="{30AEE2C5-CC0A-4B64-93AC-84C33A8448B5}" type="presParOf" srcId="{08FA0F40-DDBB-49E1-90B8-9CC07135BBB9}" destId="{6E1A53B5-A179-4AA0-9772-FC58E42897C8}" srcOrd="2" destOrd="0" presId="urn:microsoft.com/office/officeart/2005/8/layout/orgChart1"/>
    <dgm:cxn modelId="{F4AB1AEA-9491-4FEE-AAD6-B993001BEB60}" type="presParOf" srcId="{08FA0F40-DDBB-49E1-90B8-9CC07135BBB9}" destId="{E4E6B0D5-E53D-4CF5-9729-07C3AF728934}" srcOrd="3" destOrd="0" presId="urn:microsoft.com/office/officeart/2005/8/layout/orgChart1"/>
    <dgm:cxn modelId="{66711CA8-D03C-46C3-A05E-F1AC6A5D0FC9}" type="presParOf" srcId="{E4E6B0D5-E53D-4CF5-9729-07C3AF728934}" destId="{9B52FDE1-43EF-429B-97E3-55D27A7E9CE8}" srcOrd="0" destOrd="0" presId="urn:microsoft.com/office/officeart/2005/8/layout/orgChart1"/>
    <dgm:cxn modelId="{73EBE1ED-06EC-4CEF-AC5B-BD07DDB563D3}" type="presParOf" srcId="{9B52FDE1-43EF-429B-97E3-55D27A7E9CE8}" destId="{8081B9EF-BE0E-4AB3-BB36-6BE4446B8DCD}" srcOrd="0" destOrd="0" presId="urn:microsoft.com/office/officeart/2005/8/layout/orgChart1"/>
    <dgm:cxn modelId="{CB8BDABC-8AD9-4218-BCC0-30E8EF58FEEA}" type="presParOf" srcId="{9B52FDE1-43EF-429B-97E3-55D27A7E9CE8}" destId="{6A01783E-2CE2-4F1D-B487-CABA0B450E86}" srcOrd="1" destOrd="0" presId="urn:microsoft.com/office/officeart/2005/8/layout/orgChart1"/>
    <dgm:cxn modelId="{181A7846-991A-483A-A595-F2BFC7544CA5}" type="presParOf" srcId="{E4E6B0D5-E53D-4CF5-9729-07C3AF728934}" destId="{0FA3879C-F5DE-461A-9154-6790A6F97B54}" srcOrd="1" destOrd="0" presId="urn:microsoft.com/office/officeart/2005/8/layout/orgChart1"/>
    <dgm:cxn modelId="{0CE65294-4DA6-482D-9A43-7296C9B29B2F}" type="presParOf" srcId="{E4E6B0D5-E53D-4CF5-9729-07C3AF728934}" destId="{2B337B28-9F7A-4F8D-93D6-BB7B21262C29}" srcOrd="2" destOrd="0" presId="urn:microsoft.com/office/officeart/2005/8/layout/orgChart1"/>
    <dgm:cxn modelId="{623DE36D-D89D-4F8E-9D56-4018DA01F016}" type="presParOf" srcId="{8D35A741-C327-490E-A9F5-B34D6E635F9D}" destId="{C39170A2-AF84-4776-BD05-C08E66D062CC}" srcOrd="2" destOrd="0" presId="urn:microsoft.com/office/officeart/2005/8/layout/orgChart1"/>
    <dgm:cxn modelId="{C141D415-E1D7-42A6-929B-EE715BF9C561}" type="presParOf" srcId="{C39170A2-AF84-4776-BD05-C08E66D062CC}" destId="{D1D407B9-7028-4653-9DE1-76FDBBCF0A95}" srcOrd="0" destOrd="0" presId="urn:microsoft.com/office/officeart/2005/8/layout/orgChart1"/>
    <dgm:cxn modelId="{C9524B93-FF74-47CE-A4A5-6DF76A96D9F2}" type="presParOf" srcId="{C39170A2-AF84-4776-BD05-C08E66D062CC}" destId="{13477DC8-2E4C-4DDF-9465-1EA480A3B9AD}" srcOrd="1" destOrd="0" presId="urn:microsoft.com/office/officeart/2005/8/layout/orgChart1"/>
    <dgm:cxn modelId="{2BF27BC1-3C35-43C3-9273-0AD70C517676}" type="presParOf" srcId="{13477DC8-2E4C-4DDF-9465-1EA480A3B9AD}" destId="{81318B0D-1B32-4173-830A-1150D7CE4582}" srcOrd="0" destOrd="0" presId="urn:microsoft.com/office/officeart/2005/8/layout/orgChart1"/>
    <dgm:cxn modelId="{C9CCEF84-4C45-4481-9D97-11B8A216FF08}" type="presParOf" srcId="{81318B0D-1B32-4173-830A-1150D7CE4582}" destId="{32810BC9-1FFE-4F2A-8AA3-347A1ED3C3E3}" srcOrd="0" destOrd="0" presId="urn:microsoft.com/office/officeart/2005/8/layout/orgChart1"/>
    <dgm:cxn modelId="{55250415-37F1-41A3-AE87-96937B87F69E}" type="presParOf" srcId="{81318B0D-1B32-4173-830A-1150D7CE4582}" destId="{8CE25B2A-A08E-49BB-BC35-C4DA520BF110}" srcOrd="1" destOrd="0" presId="urn:microsoft.com/office/officeart/2005/8/layout/orgChart1"/>
    <dgm:cxn modelId="{F870ABD2-CD06-4AD2-AB96-28A63B31DB1F}" type="presParOf" srcId="{13477DC8-2E4C-4DDF-9465-1EA480A3B9AD}" destId="{292B83A5-9D21-444C-8E7C-A0FE501DC531}" srcOrd="1" destOrd="0" presId="urn:microsoft.com/office/officeart/2005/8/layout/orgChart1"/>
    <dgm:cxn modelId="{8077E611-59B2-4391-A936-E3DC9B7E1D4E}" type="presParOf" srcId="{13477DC8-2E4C-4DDF-9465-1EA480A3B9AD}" destId="{884649F8-D6AF-4B5A-B8C4-1963CBEE3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07B9-7028-4653-9DE1-76FDBBCF0A95}">
      <dsp:nvSpPr>
        <dsp:cNvPr id="0" name=""/>
        <dsp:cNvSpPr/>
      </dsp:nvSpPr>
      <dsp:spPr>
        <a:xfrm>
          <a:off x="2938425" y="1473069"/>
          <a:ext cx="1176374" cy="1275261"/>
        </a:xfrm>
        <a:custGeom>
          <a:avLst/>
          <a:gdLst/>
          <a:ahLst/>
          <a:cxnLst/>
          <a:rect l="0" t="0" r="0" b="0"/>
          <a:pathLst>
            <a:path>
              <a:moveTo>
                <a:pt x="1176374" y="0"/>
              </a:moveTo>
              <a:lnTo>
                <a:pt x="1176374" y="1275261"/>
              </a:lnTo>
              <a:lnTo>
                <a:pt x="0" y="12752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A53B5-A179-4AA0-9772-FC58E42897C8}">
      <dsp:nvSpPr>
        <dsp:cNvPr id="0" name=""/>
        <dsp:cNvSpPr/>
      </dsp:nvSpPr>
      <dsp:spPr>
        <a:xfrm>
          <a:off x="4114800" y="1473069"/>
          <a:ext cx="2645587" cy="63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33"/>
              </a:lnTo>
              <a:lnTo>
                <a:pt x="2645587" y="321933"/>
              </a:lnTo>
              <a:lnTo>
                <a:pt x="2645587" y="6304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2EA57-625B-47D2-8942-18687A2895D1}">
      <dsp:nvSpPr>
        <dsp:cNvPr id="0" name=""/>
        <dsp:cNvSpPr/>
      </dsp:nvSpPr>
      <dsp:spPr>
        <a:xfrm>
          <a:off x="4114800" y="1473069"/>
          <a:ext cx="121944" cy="269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749"/>
              </a:lnTo>
              <a:lnTo>
                <a:pt x="121944" y="2387749"/>
              </a:lnTo>
              <a:lnTo>
                <a:pt x="121944" y="269628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055AF-7AEB-4FF5-8A23-0A18DE865367}">
      <dsp:nvSpPr>
        <dsp:cNvPr id="0" name=""/>
        <dsp:cNvSpPr/>
      </dsp:nvSpPr>
      <dsp:spPr>
        <a:xfrm>
          <a:off x="2645587" y="3857"/>
          <a:ext cx="2938425" cy="146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baseline="0" dirty="0" smtClean="0">
              <a:solidFill>
                <a:srgbClr val="FF0000"/>
              </a:solidFill>
            </a:rPr>
            <a:t>Malířský typ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rgbClr val="00B050"/>
              </a:solidFill>
            </a:rPr>
            <a:t>Barva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rgbClr val="FFC000"/>
              </a:solidFill>
            </a:rPr>
            <a:t>plocha</a:t>
          </a:r>
          <a:endParaRPr lang="cs-CZ" sz="2700" kern="1200" dirty="0">
            <a:solidFill>
              <a:srgbClr val="FFC000"/>
            </a:solidFill>
          </a:endParaRPr>
        </a:p>
      </dsp:txBody>
      <dsp:txXfrm>
        <a:off x="2645587" y="3857"/>
        <a:ext cx="2938425" cy="1469212"/>
      </dsp:txXfrm>
    </dsp:sp>
    <dsp:sp modelId="{B14D6E5A-3EC6-4E6F-80D0-5A6D6FEB0C17}">
      <dsp:nvSpPr>
        <dsp:cNvPr id="0" name=""/>
        <dsp:cNvSpPr/>
      </dsp:nvSpPr>
      <dsp:spPr>
        <a:xfrm>
          <a:off x="2767532" y="4169354"/>
          <a:ext cx="2938425" cy="146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chemeClr val="tx1"/>
              </a:solidFill>
            </a:rPr>
            <a:t>Grafický typ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Linie, tvar</a:t>
          </a:r>
          <a:endParaRPr lang="cs-CZ" sz="2700" kern="1200" dirty="0"/>
        </a:p>
      </dsp:txBody>
      <dsp:txXfrm>
        <a:off x="2767532" y="4169354"/>
        <a:ext cx="2938425" cy="1469212"/>
      </dsp:txXfrm>
    </dsp:sp>
    <dsp:sp modelId="{8081B9EF-BE0E-4AB3-BB36-6BE4446B8DCD}">
      <dsp:nvSpPr>
        <dsp:cNvPr id="0" name=""/>
        <dsp:cNvSpPr/>
      </dsp:nvSpPr>
      <dsp:spPr>
        <a:xfrm>
          <a:off x="5291174" y="2103538"/>
          <a:ext cx="2938425" cy="146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rgbClr val="783A06"/>
              </a:solidFill>
            </a:rPr>
            <a:t>Plastický typ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Modelace, objem</a:t>
          </a:r>
          <a:endParaRPr lang="cs-CZ" sz="2700" kern="1200" dirty="0"/>
        </a:p>
      </dsp:txBody>
      <dsp:txXfrm>
        <a:off x="5291174" y="2103538"/>
        <a:ext cx="2938425" cy="1469212"/>
      </dsp:txXfrm>
    </dsp:sp>
    <dsp:sp modelId="{32810BC9-1FFE-4F2A-8AA3-347A1ED3C3E3}">
      <dsp:nvSpPr>
        <dsp:cNvPr id="0" name=""/>
        <dsp:cNvSpPr/>
      </dsp:nvSpPr>
      <dsp:spPr>
        <a:xfrm>
          <a:off x="0" y="2013725"/>
          <a:ext cx="2938425" cy="146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rgbClr val="783A06"/>
              </a:solidFill>
            </a:rPr>
            <a:t>Konstruktivní typ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Konstrukce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>
              <a:solidFill>
                <a:srgbClr val="FFC000"/>
              </a:solidFill>
            </a:rPr>
            <a:t>prostor</a:t>
          </a:r>
          <a:endParaRPr lang="cs-CZ" sz="2700" kern="1200" dirty="0">
            <a:solidFill>
              <a:srgbClr val="FFC000"/>
            </a:solidFill>
          </a:endParaRPr>
        </a:p>
      </dsp:txBody>
      <dsp:txXfrm>
        <a:off x="0" y="2013725"/>
        <a:ext cx="2938425" cy="146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22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68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0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48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3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13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9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9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2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2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9982-DB00-46CA-B6C7-9DE3488B1FB6}" type="datetimeFigureOut">
              <a:rPr lang="cs-CZ" smtClean="0"/>
              <a:t>29. 3. 2015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7F77-85A9-41D7-9F9B-F6676140B5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0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Typologie ve </a:t>
            </a:r>
            <a:r>
              <a:rPr lang="cs-CZ" dirty="0" err="1" smtClean="0"/>
              <a:t>Vv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cs-CZ" dirty="0" err="1" smtClean="0"/>
              <a:t>C.G.Jung</a:t>
            </a:r>
            <a:r>
              <a:rPr lang="cs-CZ" dirty="0" smtClean="0"/>
              <a:t>: psychologické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Extravert: </a:t>
            </a:r>
            <a:r>
              <a:rPr lang="cs-CZ" dirty="0" smtClean="0"/>
              <a:t>zaměření na realitu, na objekty, navenek, společenské založení, otevřenost, přístupnost, činorodost, závislost na mínění druhých, adaptabilita, praktické založení.</a:t>
            </a:r>
          </a:p>
          <a:p>
            <a:r>
              <a:rPr lang="cs-CZ" b="1" dirty="0" smtClean="0"/>
              <a:t>Introvert: </a:t>
            </a:r>
            <a:r>
              <a:rPr lang="cs-CZ" dirty="0" smtClean="0"/>
              <a:t>zaměření na vnitřní svět, fantazie, představivost, spíše negativní vztah ke světu, uzavřenost, nepřístupnost, nedůvěra, pasivita, váhavost, zábrany.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5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J. </a:t>
            </a:r>
            <a:r>
              <a:rPr lang="cs-CZ" dirty="0" err="1" smtClean="0"/>
              <a:t>Uždil</a:t>
            </a:r>
            <a:r>
              <a:rPr lang="cs-CZ" dirty="0" smtClean="0"/>
              <a:t>: extraverze, introverze a výtvarná tvorba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578" y="1700808"/>
            <a:ext cx="5269614" cy="26798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Extrovertní typ: </a:t>
            </a:r>
            <a:r>
              <a:rPr lang="cs-CZ" dirty="0" smtClean="0"/>
              <a:t>snaha o vystižení zobrazované věci s naznačením více i méně důležitých částí (enumerace).</a:t>
            </a:r>
          </a:p>
          <a:p>
            <a:r>
              <a:rPr lang="cs-CZ" b="1" dirty="0" smtClean="0"/>
              <a:t>Introvertní typ: </a:t>
            </a:r>
            <a:r>
              <a:rPr lang="cs-CZ" dirty="0" smtClean="0"/>
              <a:t>rozhodující role zážitek- emotivní charakter. Osobní výběr námětu.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8105" r="1764" b="6536"/>
          <a:stretch/>
        </p:blipFill>
        <p:spPr>
          <a:xfrm rot="5400000">
            <a:off x="5045394" y="2488504"/>
            <a:ext cx="4699523" cy="32681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68578" y="4467348"/>
            <a:ext cx="5328592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V. </a:t>
            </a:r>
            <a:r>
              <a:rPr lang="cs-CZ" dirty="0" err="1" smtClean="0"/>
              <a:t>Lowenfeld</a:t>
            </a:r>
            <a:r>
              <a:rPr lang="cs-CZ" dirty="0" smtClean="0"/>
              <a:t>: preference vjemové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90080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Vizuální:</a:t>
            </a:r>
            <a:r>
              <a:rPr lang="cs-CZ" dirty="0" smtClean="0"/>
              <a:t> převážně extravertní, kreslířským zobrazováním si chce přiblížit vnější svět. Lpí na tvarově zajímavých vlastnostech.</a:t>
            </a:r>
          </a:p>
          <a:p>
            <a:r>
              <a:rPr lang="cs-CZ" b="1" dirty="0" smtClean="0"/>
              <a:t>Haptický:</a:t>
            </a:r>
            <a:r>
              <a:rPr lang="cs-CZ" dirty="0" smtClean="0"/>
              <a:t> převážn</a:t>
            </a:r>
            <a:r>
              <a:rPr lang="cs-CZ" dirty="0"/>
              <a:t>ě</a:t>
            </a:r>
            <a:r>
              <a:rPr lang="cs-CZ" dirty="0" smtClean="0"/>
              <a:t> </a:t>
            </a:r>
            <a:r>
              <a:rPr lang="cs-CZ" dirty="0" err="1" smtClean="0"/>
              <a:t>intravertní</a:t>
            </a:r>
            <a:r>
              <a:rPr lang="cs-CZ" dirty="0" smtClean="0"/>
              <a:t>, libuje si ve svobodném, volném koloritu, výtvory působí dekorativně.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2311" r="6666" b="9475"/>
          <a:stretch/>
        </p:blipFill>
        <p:spPr>
          <a:xfrm rot="10800000">
            <a:off x="4860032" y="3840382"/>
            <a:ext cx="4176464" cy="30130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/>
          <a:stretch/>
        </p:blipFill>
        <p:spPr>
          <a:xfrm>
            <a:off x="1" y="3840383"/>
            <a:ext cx="4788024" cy="29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R. Trojan/J. Slavík: způsob zacházení  s výtvarnými výrazovými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26728"/>
            <a:ext cx="3322713" cy="5277908"/>
          </a:xfrm>
        </p:spPr>
        <p:txBody>
          <a:bodyPr>
            <a:normAutofit fontScale="92500" lnSpcReduction="10000"/>
          </a:bodyPr>
          <a:lstStyle/>
          <a:p>
            <a:r>
              <a:rPr lang="cs-CZ" sz="1600" b="1" dirty="0"/>
              <a:t>G</a:t>
            </a:r>
            <a:r>
              <a:rPr lang="cs-CZ" sz="1600" b="1" dirty="0" smtClean="0"/>
              <a:t>rafický typ: </a:t>
            </a:r>
          </a:p>
          <a:p>
            <a:pPr marL="0" indent="0">
              <a:buNone/>
            </a:pPr>
            <a:r>
              <a:rPr lang="cs-CZ" sz="1600" dirty="0"/>
              <a:t>-</a:t>
            </a:r>
            <a:r>
              <a:rPr lang="cs-CZ" sz="1600" dirty="0" smtClean="0"/>
              <a:t>vyjadřuje se kresbou, lineárním řešením, černobíle;</a:t>
            </a:r>
          </a:p>
          <a:p>
            <a:pPr marL="0" indent="0">
              <a:buNone/>
            </a:pPr>
            <a:r>
              <a:rPr lang="cs-CZ" sz="1600" dirty="0" smtClean="0"/>
              <a:t>-obrysové řešení</a:t>
            </a:r>
          </a:p>
          <a:p>
            <a:r>
              <a:rPr lang="cs-CZ" sz="1600" b="1" dirty="0" smtClean="0"/>
              <a:t>Malířský typ: </a:t>
            </a:r>
          </a:p>
          <a:p>
            <a:pPr marL="0" indent="0">
              <a:buNone/>
            </a:pPr>
            <a:r>
              <a:rPr lang="cs-CZ" sz="1600" dirty="0" smtClean="0"/>
              <a:t>-barevná, citová skvrna</a:t>
            </a:r>
          </a:p>
          <a:p>
            <a:pPr marL="0" indent="0">
              <a:buNone/>
            </a:pPr>
            <a:r>
              <a:rPr lang="cs-CZ" sz="1600" dirty="0" smtClean="0"/>
              <a:t>-myslí v barvách, pak tvarech</a:t>
            </a:r>
          </a:p>
          <a:p>
            <a:pPr marL="0" indent="0">
              <a:buNone/>
            </a:pPr>
            <a:r>
              <a:rPr lang="cs-CZ" sz="1600" dirty="0" smtClean="0"/>
              <a:t>-nezvyklé tóny a valéry barev</a:t>
            </a:r>
          </a:p>
          <a:p>
            <a:pPr marL="0" indent="0">
              <a:buNone/>
            </a:pPr>
            <a:r>
              <a:rPr lang="cs-CZ" sz="1600" dirty="0" smtClean="0"/>
              <a:t>-velkorysost v pojednání ploch</a:t>
            </a:r>
          </a:p>
          <a:p>
            <a:r>
              <a:rPr lang="cs-CZ" sz="1600" b="1" dirty="0" smtClean="0"/>
              <a:t>Plastický typ:</a:t>
            </a:r>
          </a:p>
          <a:p>
            <a:pPr marL="0" indent="0">
              <a:buNone/>
            </a:pPr>
            <a:r>
              <a:rPr lang="cs-CZ" sz="1600" dirty="0" smtClean="0"/>
              <a:t>-dobře kreslí, barva neoblíbená</a:t>
            </a:r>
          </a:p>
          <a:p>
            <a:pPr marL="0" indent="0">
              <a:buNone/>
            </a:pPr>
            <a:r>
              <a:rPr lang="cs-CZ" sz="1600" dirty="0" smtClean="0"/>
              <a:t>-myslí na prostor, objem, tvar</a:t>
            </a:r>
          </a:p>
          <a:p>
            <a:pPr marL="0" indent="0">
              <a:buNone/>
            </a:pPr>
            <a:r>
              <a:rPr lang="cs-CZ" sz="1600" dirty="0" smtClean="0"/>
              <a:t>-práce s hmotou, modelování</a:t>
            </a:r>
          </a:p>
          <a:p>
            <a:pPr marL="0" indent="0">
              <a:buNone/>
            </a:pPr>
            <a:r>
              <a:rPr lang="cs-CZ" sz="1600" dirty="0" smtClean="0"/>
              <a:t>-fantazie, pozorovací schopnosti</a:t>
            </a:r>
          </a:p>
          <a:p>
            <a:r>
              <a:rPr lang="cs-CZ" sz="1600" b="1" dirty="0" smtClean="0"/>
              <a:t>Konstruktivní typ:</a:t>
            </a:r>
          </a:p>
          <a:p>
            <a:pPr marL="0" indent="0">
              <a:buNone/>
            </a:pPr>
            <a:r>
              <a:rPr lang="cs-CZ" sz="1600" dirty="0" smtClean="0"/>
              <a:t>-dobře kreslí, představivost, schopnost kombinovat</a:t>
            </a:r>
          </a:p>
          <a:p>
            <a:pPr marL="0" indent="0">
              <a:buNone/>
            </a:pPr>
            <a:r>
              <a:rPr lang="cs-CZ" sz="1600" dirty="0" smtClean="0"/>
              <a:t>-výtvarná, řemeslná práce</a:t>
            </a:r>
          </a:p>
          <a:p>
            <a:pPr marL="0" indent="0">
              <a:buNone/>
            </a:pPr>
            <a:r>
              <a:rPr lang="cs-CZ" sz="1600" dirty="0" smtClean="0"/>
              <a:t>-v pracích studijní povahy převažuje precizní provedení nad výtvarností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4052" r="1470" b="4104"/>
          <a:stretch/>
        </p:blipFill>
        <p:spPr>
          <a:xfrm>
            <a:off x="6443236" y="1526728"/>
            <a:ext cx="2281108" cy="1664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3268" r="4105" b="5883"/>
          <a:stretch/>
        </p:blipFill>
        <p:spPr>
          <a:xfrm>
            <a:off x="6443237" y="3306796"/>
            <a:ext cx="2281107" cy="17107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5960" r="16568" b="7210"/>
          <a:stretch/>
        </p:blipFill>
        <p:spPr>
          <a:xfrm>
            <a:off x="3779913" y="1536100"/>
            <a:ext cx="2448272" cy="16549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3377" r="15254" b="8082"/>
          <a:stretch/>
        </p:blipFill>
        <p:spPr>
          <a:xfrm>
            <a:off x="3765721" y="3306797"/>
            <a:ext cx="2448273" cy="171076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0523" r="19313" b="4771"/>
          <a:stretch/>
        </p:blipFill>
        <p:spPr>
          <a:xfrm>
            <a:off x="3765721" y="5085184"/>
            <a:ext cx="2448273" cy="17194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4771" r="24019" b="3203"/>
          <a:stretch/>
        </p:blipFill>
        <p:spPr>
          <a:xfrm>
            <a:off x="6443236" y="5085184"/>
            <a:ext cx="1835442" cy="17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924296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931224" cy="792088"/>
          </a:xfrm>
        </p:spPr>
        <p:txBody>
          <a:bodyPr/>
          <a:lstStyle/>
          <a:p>
            <a:pPr algn="l"/>
            <a:r>
              <a:rPr lang="cs-CZ" dirty="0" smtClean="0"/>
              <a:t>V. </a:t>
            </a:r>
            <a:r>
              <a:rPr lang="cs-CZ" dirty="0" err="1" smtClean="0"/>
              <a:t>Roeselová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5" y="908720"/>
            <a:ext cx="8229600" cy="2448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Konstruktivní typ: </a:t>
            </a:r>
            <a:r>
              <a:rPr lang="cs-CZ" dirty="0" smtClean="0"/>
              <a:t>rozrůznění extrovertního typu; systematičnost a spojování výtvarných hodnost linií, barev a tvarů s cítěním plošné a prostorové kompozice.</a:t>
            </a:r>
          </a:p>
          <a:p>
            <a:r>
              <a:rPr lang="cs-CZ" b="1" dirty="0" smtClean="0"/>
              <a:t>Dekorativní typ: </a:t>
            </a:r>
            <a:r>
              <a:rPr lang="cs-CZ" dirty="0" smtClean="0"/>
              <a:t>vnímá hodnoty linií, barev a tvarů. Okolní svět nestuduje, ale stylizuje. Je mu cizí introvertní pozornost vůči vlastnímu prožitku. Čitelné siluety, opakování motivů.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311" r="4902" b="1"/>
          <a:stretch/>
        </p:blipFill>
        <p:spPr>
          <a:xfrm rot="5400000">
            <a:off x="-306469" y="3770964"/>
            <a:ext cx="3170514" cy="2198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982" r="12844" b="1635"/>
          <a:stretch/>
        </p:blipFill>
        <p:spPr>
          <a:xfrm>
            <a:off x="2483768" y="3284985"/>
            <a:ext cx="4471976" cy="31705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1275"/>
          <a:stretch/>
        </p:blipFill>
        <p:spPr>
          <a:xfrm rot="5400000">
            <a:off x="6461461" y="3897100"/>
            <a:ext cx="3170516" cy="19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Bauhaus</a:t>
            </a:r>
            <a:r>
              <a:rPr lang="cs-CZ" dirty="0" smtClean="0"/>
              <a:t>: východisko tvůrčí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cs-CZ" b="1" dirty="0" smtClean="0"/>
              <a:t>Impresivní typ: </a:t>
            </a:r>
            <a:r>
              <a:rPr lang="cs-CZ" dirty="0" smtClean="0"/>
              <a:t>smysly; impresionismus</a:t>
            </a:r>
          </a:p>
          <a:p>
            <a:r>
              <a:rPr lang="cs-CZ" b="1" dirty="0" smtClean="0"/>
              <a:t>Expresivní typ: </a:t>
            </a:r>
            <a:r>
              <a:rPr lang="cs-CZ" dirty="0" smtClean="0"/>
              <a:t>vnitřní svět; expresionismus</a:t>
            </a:r>
          </a:p>
          <a:p>
            <a:r>
              <a:rPr lang="cs-CZ" b="1" dirty="0" smtClean="0"/>
              <a:t>Konstruktivní typ: </a:t>
            </a:r>
            <a:r>
              <a:rPr lang="cs-CZ" dirty="0" smtClean="0"/>
              <a:t>logická úvaha; konstruktivismus</a:t>
            </a:r>
            <a:endParaRPr lang="cs-CZ" dirty="0"/>
          </a:p>
        </p:txBody>
      </p:sp>
      <p:sp>
        <p:nvSpPr>
          <p:cNvPr id="4" name="AutoShape 2" descr="Výsledek obrázku pro japonská krajinomalb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japonská krajinomalb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19128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Výsledek obrázku pro japonská krajinomalba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9" descr="Výsledek obrázku pro japonská krajinomalba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Výsledek obrázku pro japonská krajinomalba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1605756" cy="22669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19128"/>
            <a:ext cx="2830868" cy="2266950"/>
          </a:xfrm>
          <a:prstGeom prst="rect">
            <a:avLst/>
          </a:prstGeom>
        </p:spPr>
      </p:pic>
      <p:sp>
        <p:nvSpPr>
          <p:cNvPr id="11" name="AutoShape 15" descr="Výsledek obrázku pro zdeněk sýkora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5064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Hazuková, H. </a:t>
            </a:r>
            <a:r>
              <a:rPr lang="cs-CZ" dirty="0" err="1" smtClean="0"/>
              <a:t>Šamšula</a:t>
            </a:r>
            <a:r>
              <a:rPr lang="cs-CZ" dirty="0" smtClean="0"/>
              <a:t>, P. Didaktika </a:t>
            </a:r>
            <a:r>
              <a:rPr lang="cs-CZ" dirty="0" err="1" smtClean="0"/>
              <a:t>Vv</a:t>
            </a:r>
            <a:r>
              <a:rPr lang="cs-CZ" dirty="0" smtClean="0"/>
              <a:t> I. Praha: </a:t>
            </a:r>
            <a:r>
              <a:rPr lang="cs-CZ" dirty="0" err="1" smtClean="0"/>
              <a:t>PedF</a:t>
            </a:r>
            <a:r>
              <a:rPr lang="cs-CZ" dirty="0" smtClean="0"/>
              <a:t> UK 2005. ISBN: 80-7290-237-7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0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384</Words>
  <Application>Microsoft Office PowerPoint</Application>
  <PresentationFormat>Předvádění na obrazovce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Typologie ve Vv</vt:lpstr>
      <vt:lpstr>C.G.Jung: psychologické typy</vt:lpstr>
      <vt:lpstr>J. Uždil: extraverze, introverze a výtvarná tvorba</vt:lpstr>
      <vt:lpstr>V. Lowenfeld: preference vjemové percepce</vt:lpstr>
      <vt:lpstr>R. Trojan/J. Slavík: způsob zacházení  s výtvarnými výrazovými prostředky</vt:lpstr>
      <vt:lpstr>Prezentace aplikace PowerPoint</vt:lpstr>
      <vt:lpstr>V. Roeselová</vt:lpstr>
      <vt:lpstr>Bauhaus: východisko tvůrčí činnosti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Typologie ve Vv</dc:title>
  <dc:creator>Madla Novotna</dc:creator>
  <cp:lastModifiedBy>Madla Novotna</cp:lastModifiedBy>
  <cp:revision>11</cp:revision>
  <dcterms:created xsi:type="dcterms:W3CDTF">2015-03-29T08:44:03Z</dcterms:created>
  <dcterms:modified xsi:type="dcterms:W3CDTF">2015-03-29T10:51:56Z</dcterms:modified>
</cp:coreProperties>
</file>