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1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3" r:id="rId6"/>
    <p:sldId id="258" r:id="rId7"/>
    <p:sldId id="261" r:id="rId8"/>
    <p:sldId id="262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932" autoAdjust="0"/>
    <p:restoredTop sz="94623"/>
  </p:normalViewPr>
  <p:slideViewPr>
    <p:cSldViewPr snapToGrid="0" showGuides="1">
      <p:cViewPr varScale="1">
        <p:scale>
          <a:sx n="69" d="100"/>
          <a:sy n="69" d="100"/>
        </p:scale>
        <p:origin x="208" y="8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99E79-7F1E-440E-9A99-02FAC5FEEC3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8346B1A-42AD-4557-A760-CD97ECEA98A5}">
      <dgm:prSet/>
      <dgm:spPr/>
      <dgm:t>
        <a:bodyPr/>
        <a:lstStyle/>
        <a:p>
          <a:r>
            <a:rPr lang="es-ES" b="1"/>
            <a:t>What is the EU Single Market?</a:t>
          </a:r>
          <a:endParaRPr lang="en-US"/>
        </a:p>
      </dgm:t>
    </dgm:pt>
    <dgm:pt modelId="{1E47A1CB-0156-4E42-A725-B50A0185B387}" type="parTrans" cxnId="{466D6FC4-8D23-4D7F-A2BD-D590780D233F}">
      <dgm:prSet/>
      <dgm:spPr/>
      <dgm:t>
        <a:bodyPr/>
        <a:lstStyle/>
        <a:p>
          <a:endParaRPr lang="en-US"/>
        </a:p>
      </dgm:t>
    </dgm:pt>
    <dgm:pt modelId="{8F93659F-6E29-49D5-9CD9-B65DB8EE9BA8}" type="sibTrans" cxnId="{466D6FC4-8D23-4D7F-A2BD-D590780D233F}">
      <dgm:prSet/>
      <dgm:spPr/>
      <dgm:t>
        <a:bodyPr/>
        <a:lstStyle/>
        <a:p>
          <a:endParaRPr lang="en-US"/>
        </a:p>
      </dgm:t>
    </dgm:pt>
    <dgm:pt modelId="{BED57AB0-699E-4BC5-9124-A68AFA638F6C}">
      <dgm:prSet/>
      <dgm:spPr/>
      <dgm:t>
        <a:bodyPr/>
        <a:lstStyle/>
        <a:p>
          <a:r>
            <a:rPr lang="es-ES" b="1"/>
            <a:t>How is related to Monopolies?</a:t>
          </a:r>
          <a:endParaRPr lang="en-US"/>
        </a:p>
      </dgm:t>
    </dgm:pt>
    <dgm:pt modelId="{002669D0-BE89-47B2-8DFB-59C980A9A241}" type="parTrans" cxnId="{A5363B59-6228-4A7A-8B70-BCEAD7856470}">
      <dgm:prSet/>
      <dgm:spPr/>
      <dgm:t>
        <a:bodyPr/>
        <a:lstStyle/>
        <a:p>
          <a:endParaRPr lang="en-US"/>
        </a:p>
      </dgm:t>
    </dgm:pt>
    <dgm:pt modelId="{2A77F5DA-1A05-433C-A04E-D18C2A820227}" type="sibTrans" cxnId="{A5363B59-6228-4A7A-8B70-BCEAD7856470}">
      <dgm:prSet/>
      <dgm:spPr/>
      <dgm:t>
        <a:bodyPr/>
        <a:lstStyle/>
        <a:p>
          <a:endParaRPr lang="en-US"/>
        </a:p>
      </dgm:t>
    </dgm:pt>
    <dgm:pt modelId="{8EBDB4E2-7F56-4BF3-9EB9-037A4B92533B}">
      <dgm:prSet/>
      <dgm:spPr/>
      <dgm:t>
        <a:bodyPr/>
        <a:lstStyle/>
        <a:p>
          <a:r>
            <a:rPr lang="es-ES" b="1"/>
            <a:t>What are the disadvantages of Monopolies?</a:t>
          </a:r>
          <a:endParaRPr lang="en-US"/>
        </a:p>
      </dgm:t>
    </dgm:pt>
    <dgm:pt modelId="{B3E3C048-8163-4EF7-BCD9-224D289BD071}" type="parTrans" cxnId="{3D875D38-477E-40C2-85D0-68F77A1DCB89}">
      <dgm:prSet/>
      <dgm:spPr/>
      <dgm:t>
        <a:bodyPr/>
        <a:lstStyle/>
        <a:p>
          <a:endParaRPr lang="en-US"/>
        </a:p>
      </dgm:t>
    </dgm:pt>
    <dgm:pt modelId="{09C8806D-EAE7-4F68-A4C7-4E0AB53B2919}" type="sibTrans" cxnId="{3D875D38-477E-40C2-85D0-68F77A1DCB89}">
      <dgm:prSet/>
      <dgm:spPr/>
      <dgm:t>
        <a:bodyPr/>
        <a:lstStyle/>
        <a:p>
          <a:endParaRPr lang="en-US"/>
        </a:p>
      </dgm:t>
    </dgm:pt>
    <dgm:pt modelId="{BA3A9700-0715-4791-828A-4FC1BEECA579}">
      <dgm:prSet/>
      <dgm:spPr/>
      <dgm:t>
        <a:bodyPr/>
        <a:lstStyle/>
        <a:p>
          <a:r>
            <a:rPr lang="es-ES" b="1"/>
            <a:t>Why does the European Commission regulate Monopolies?</a:t>
          </a:r>
          <a:endParaRPr lang="en-US"/>
        </a:p>
      </dgm:t>
    </dgm:pt>
    <dgm:pt modelId="{32BAEFA3-262F-43F4-B7FF-725B65754805}" type="parTrans" cxnId="{F09C2CD0-E073-4838-9E8A-AC77643566D3}">
      <dgm:prSet/>
      <dgm:spPr/>
      <dgm:t>
        <a:bodyPr/>
        <a:lstStyle/>
        <a:p>
          <a:endParaRPr lang="en-US"/>
        </a:p>
      </dgm:t>
    </dgm:pt>
    <dgm:pt modelId="{E31E14CE-55ED-4AD3-832F-823BE5BD4AC9}" type="sibTrans" cxnId="{F09C2CD0-E073-4838-9E8A-AC77643566D3}">
      <dgm:prSet/>
      <dgm:spPr/>
      <dgm:t>
        <a:bodyPr/>
        <a:lstStyle/>
        <a:p>
          <a:endParaRPr lang="en-US"/>
        </a:p>
      </dgm:t>
    </dgm:pt>
    <dgm:pt modelId="{2129CDE8-C189-41EA-BD12-CA99C4A6CC01}" type="pres">
      <dgm:prSet presAssocID="{41A99E79-7F1E-440E-9A99-02FAC5FEEC30}" presName="root" presStyleCnt="0">
        <dgm:presLayoutVars>
          <dgm:dir/>
          <dgm:resizeHandles val="exact"/>
        </dgm:presLayoutVars>
      </dgm:prSet>
      <dgm:spPr/>
    </dgm:pt>
    <dgm:pt modelId="{D557748B-8204-42DD-A153-A514D44D317C}" type="pres">
      <dgm:prSet presAssocID="{88346B1A-42AD-4557-A760-CD97ECEA98A5}" presName="compNode" presStyleCnt="0"/>
      <dgm:spPr/>
    </dgm:pt>
    <dgm:pt modelId="{CB9218C3-3A16-4E33-A7FF-BDBCB8EE371C}" type="pres">
      <dgm:prSet presAssocID="{88346B1A-42AD-4557-A760-CD97ECEA98A5}" presName="bgRect" presStyleLbl="bgShp" presStyleIdx="0" presStyleCnt="4"/>
      <dgm:spPr/>
    </dgm:pt>
    <dgm:pt modelId="{59089700-DD6D-4037-8A78-1AB7BD1C9724}" type="pres">
      <dgm:prSet presAssocID="{88346B1A-42AD-4557-A760-CD97ECEA98A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cart"/>
        </a:ext>
      </dgm:extLst>
    </dgm:pt>
    <dgm:pt modelId="{F3B6E157-D468-4A63-8133-86184A78D3C6}" type="pres">
      <dgm:prSet presAssocID="{88346B1A-42AD-4557-A760-CD97ECEA98A5}" presName="spaceRect" presStyleCnt="0"/>
      <dgm:spPr/>
    </dgm:pt>
    <dgm:pt modelId="{6A2F2B0D-7FCA-4D5D-9FA9-72C83E2E2063}" type="pres">
      <dgm:prSet presAssocID="{88346B1A-42AD-4557-A760-CD97ECEA98A5}" presName="parTx" presStyleLbl="revTx" presStyleIdx="0" presStyleCnt="4">
        <dgm:presLayoutVars>
          <dgm:chMax val="0"/>
          <dgm:chPref val="0"/>
        </dgm:presLayoutVars>
      </dgm:prSet>
      <dgm:spPr/>
    </dgm:pt>
    <dgm:pt modelId="{754EB649-7E17-4051-9D07-8D3624000619}" type="pres">
      <dgm:prSet presAssocID="{8F93659F-6E29-49D5-9CD9-B65DB8EE9BA8}" presName="sibTrans" presStyleCnt="0"/>
      <dgm:spPr/>
    </dgm:pt>
    <dgm:pt modelId="{6DBE7BA5-205F-4355-8261-50BAD66C24A5}" type="pres">
      <dgm:prSet presAssocID="{BED57AB0-699E-4BC5-9124-A68AFA638F6C}" presName="compNode" presStyleCnt="0"/>
      <dgm:spPr/>
    </dgm:pt>
    <dgm:pt modelId="{BDA7BE23-A26F-40B1-8E4A-B98FCD24DBD4}" type="pres">
      <dgm:prSet presAssocID="{BED57AB0-699E-4BC5-9124-A68AFA638F6C}" presName="bgRect" presStyleLbl="bgShp" presStyleIdx="1" presStyleCnt="4"/>
      <dgm:spPr/>
    </dgm:pt>
    <dgm:pt modelId="{61F64CB2-11F9-44E5-AA5D-F97C9B3EE7CD}" type="pres">
      <dgm:prSet presAssocID="{BED57AB0-699E-4BC5-9124-A68AFA638F6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co"/>
        </a:ext>
      </dgm:extLst>
    </dgm:pt>
    <dgm:pt modelId="{7698EA4F-061E-4F2A-A6D3-E93DB4397830}" type="pres">
      <dgm:prSet presAssocID="{BED57AB0-699E-4BC5-9124-A68AFA638F6C}" presName="spaceRect" presStyleCnt="0"/>
      <dgm:spPr/>
    </dgm:pt>
    <dgm:pt modelId="{59292568-00F6-4538-911B-E5AE57FD9333}" type="pres">
      <dgm:prSet presAssocID="{BED57AB0-699E-4BC5-9124-A68AFA638F6C}" presName="parTx" presStyleLbl="revTx" presStyleIdx="1" presStyleCnt="4">
        <dgm:presLayoutVars>
          <dgm:chMax val="0"/>
          <dgm:chPref val="0"/>
        </dgm:presLayoutVars>
      </dgm:prSet>
      <dgm:spPr/>
    </dgm:pt>
    <dgm:pt modelId="{0AF8CFA4-BC84-4D9E-9443-A41517B9CBAB}" type="pres">
      <dgm:prSet presAssocID="{2A77F5DA-1A05-433C-A04E-D18C2A820227}" presName="sibTrans" presStyleCnt="0"/>
      <dgm:spPr/>
    </dgm:pt>
    <dgm:pt modelId="{2A6067E9-91F8-4C12-AC29-92963317661F}" type="pres">
      <dgm:prSet presAssocID="{8EBDB4E2-7F56-4BF3-9EB9-037A4B92533B}" presName="compNode" presStyleCnt="0"/>
      <dgm:spPr/>
    </dgm:pt>
    <dgm:pt modelId="{26591864-B62B-4021-B7F8-5D100985181A}" type="pres">
      <dgm:prSet presAssocID="{8EBDB4E2-7F56-4BF3-9EB9-037A4B92533B}" presName="bgRect" presStyleLbl="bgShp" presStyleIdx="2" presStyleCnt="4"/>
      <dgm:spPr/>
    </dgm:pt>
    <dgm:pt modelId="{1172A309-0CF9-403F-9E56-049E6EEF73A5}" type="pres">
      <dgm:prSet presAssocID="{8EBDB4E2-7F56-4BF3-9EB9-037A4B92533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07F4B0FC-3603-43E4-802A-334E18B1B6E0}" type="pres">
      <dgm:prSet presAssocID="{8EBDB4E2-7F56-4BF3-9EB9-037A4B92533B}" presName="spaceRect" presStyleCnt="0"/>
      <dgm:spPr/>
    </dgm:pt>
    <dgm:pt modelId="{2D8523F8-4607-4057-94D2-50A84A930BDE}" type="pres">
      <dgm:prSet presAssocID="{8EBDB4E2-7F56-4BF3-9EB9-037A4B92533B}" presName="parTx" presStyleLbl="revTx" presStyleIdx="2" presStyleCnt="4">
        <dgm:presLayoutVars>
          <dgm:chMax val="0"/>
          <dgm:chPref val="0"/>
        </dgm:presLayoutVars>
      </dgm:prSet>
      <dgm:spPr/>
    </dgm:pt>
    <dgm:pt modelId="{4F8AB0E8-FCF7-4A16-9320-F2A6A2683037}" type="pres">
      <dgm:prSet presAssocID="{09C8806D-EAE7-4F68-A4C7-4E0AB53B2919}" presName="sibTrans" presStyleCnt="0"/>
      <dgm:spPr/>
    </dgm:pt>
    <dgm:pt modelId="{787558A6-07AF-4749-A98D-7163AF38E78E}" type="pres">
      <dgm:prSet presAssocID="{BA3A9700-0715-4791-828A-4FC1BEECA579}" presName="compNode" presStyleCnt="0"/>
      <dgm:spPr/>
    </dgm:pt>
    <dgm:pt modelId="{3A168847-8574-4CDD-A776-C7B0A629700E}" type="pres">
      <dgm:prSet presAssocID="{BA3A9700-0715-4791-828A-4FC1BEECA579}" presName="bgRect" presStyleLbl="bgShp" presStyleIdx="3" presStyleCnt="4"/>
      <dgm:spPr/>
    </dgm:pt>
    <dgm:pt modelId="{40BD95E9-B8C5-4F41-A9C8-C8E815BF7185}" type="pres">
      <dgm:prSet presAssocID="{BA3A9700-0715-4791-828A-4FC1BEECA57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FF59CC8-1AA7-4F2F-A5CC-818491D59585}" type="pres">
      <dgm:prSet presAssocID="{BA3A9700-0715-4791-828A-4FC1BEECA579}" presName="spaceRect" presStyleCnt="0"/>
      <dgm:spPr/>
    </dgm:pt>
    <dgm:pt modelId="{3B78A5F5-27A8-46B3-9731-7B9B6C8C200A}" type="pres">
      <dgm:prSet presAssocID="{BA3A9700-0715-4791-828A-4FC1BEECA57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DEEB701-5CEA-4051-89D8-B8AC9FB8F700}" type="presOf" srcId="{8EBDB4E2-7F56-4BF3-9EB9-037A4B92533B}" destId="{2D8523F8-4607-4057-94D2-50A84A930BDE}" srcOrd="0" destOrd="0" presId="urn:microsoft.com/office/officeart/2018/2/layout/IconVerticalSolidList"/>
    <dgm:cxn modelId="{A0553A07-B94A-49C8-B861-09F5897A169B}" type="presOf" srcId="{BA3A9700-0715-4791-828A-4FC1BEECA579}" destId="{3B78A5F5-27A8-46B3-9731-7B9B6C8C200A}" srcOrd="0" destOrd="0" presId="urn:microsoft.com/office/officeart/2018/2/layout/IconVerticalSolidList"/>
    <dgm:cxn modelId="{3D875D38-477E-40C2-85D0-68F77A1DCB89}" srcId="{41A99E79-7F1E-440E-9A99-02FAC5FEEC30}" destId="{8EBDB4E2-7F56-4BF3-9EB9-037A4B92533B}" srcOrd="2" destOrd="0" parTransId="{B3E3C048-8163-4EF7-BCD9-224D289BD071}" sibTransId="{09C8806D-EAE7-4F68-A4C7-4E0AB53B2919}"/>
    <dgm:cxn modelId="{A5363B59-6228-4A7A-8B70-BCEAD7856470}" srcId="{41A99E79-7F1E-440E-9A99-02FAC5FEEC30}" destId="{BED57AB0-699E-4BC5-9124-A68AFA638F6C}" srcOrd="1" destOrd="0" parTransId="{002669D0-BE89-47B2-8DFB-59C980A9A241}" sibTransId="{2A77F5DA-1A05-433C-A04E-D18C2A820227}"/>
    <dgm:cxn modelId="{466D6FC4-8D23-4D7F-A2BD-D590780D233F}" srcId="{41A99E79-7F1E-440E-9A99-02FAC5FEEC30}" destId="{88346B1A-42AD-4557-A760-CD97ECEA98A5}" srcOrd="0" destOrd="0" parTransId="{1E47A1CB-0156-4E42-A725-B50A0185B387}" sibTransId="{8F93659F-6E29-49D5-9CD9-B65DB8EE9BA8}"/>
    <dgm:cxn modelId="{327B52C7-2102-4896-9339-6190B3F98A2B}" type="presOf" srcId="{BED57AB0-699E-4BC5-9124-A68AFA638F6C}" destId="{59292568-00F6-4538-911B-E5AE57FD9333}" srcOrd="0" destOrd="0" presId="urn:microsoft.com/office/officeart/2018/2/layout/IconVerticalSolidList"/>
    <dgm:cxn modelId="{B892A2C9-8146-41AC-BD73-5CA993E6841B}" type="presOf" srcId="{88346B1A-42AD-4557-A760-CD97ECEA98A5}" destId="{6A2F2B0D-7FCA-4D5D-9FA9-72C83E2E2063}" srcOrd="0" destOrd="0" presId="urn:microsoft.com/office/officeart/2018/2/layout/IconVerticalSolidList"/>
    <dgm:cxn modelId="{F09C2CD0-E073-4838-9E8A-AC77643566D3}" srcId="{41A99E79-7F1E-440E-9A99-02FAC5FEEC30}" destId="{BA3A9700-0715-4791-828A-4FC1BEECA579}" srcOrd="3" destOrd="0" parTransId="{32BAEFA3-262F-43F4-B7FF-725B65754805}" sibTransId="{E31E14CE-55ED-4AD3-832F-823BE5BD4AC9}"/>
    <dgm:cxn modelId="{FC40E3EE-91B0-4312-A76F-FB097310630A}" type="presOf" srcId="{41A99E79-7F1E-440E-9A99-02FAC5FEEC30}" destId="{2129CDE8-C189-41EA-BD12-CA99C4A6CC01}" srcOrd="0" destOrd="0" presId="urn:microsoft.com/office/officeart/2018/2/layout/IconVerticalSolidList"/>
    <dgm:cxn modelId="{9F5AA0A9-FF3F-4804-A42F-5F7CFF3BD9A4}" type="presParOf" srcId="{2129CDE8-C189-41EA-BD12-CA99C4A6CC01}" destId="{D557748B-8204-42DD-A153-A514D44D317C}" srcOrd="0" destOrd="0" presId="urn:microsoft.com/office/officeart/2018/2/layout/IconVerticalSolidList"/>
    <dgm:cxn modelId="{9B36B220-F3B1-488F-A2B0-BC36F29BD35E}" type="presParOf" srcId="{D557748B-8204-42DD-A153-A514D44D317C}" destId="{CB9218C3-3A16-4E33-A7FF-BDBCB8EE371C}" srcOrd="0" destOrd="0" presId="urn:microsoft.com/office/officeart/2018/2/layout/IconVerticalSolidList"/>
    <dgm:cxn modelId="{8DD38DE2-761A-4907-8C17-E786E68E4577}" type="presParOf" srcId="{D557748B-8204-42DD-A153-A514D44D317C}" destId="{59089700-DD6D-4037-8A78-1AB7BD1C9724}" srcOrd="1" destOrd="0" presId="urn:microsoft.com/office/officeart/2018/2/layout/IconVerticalSolidList"/>
    <dgm:cxn modelId="{DBB9C586-F434-4042-A847-7DE23DFAFBE2}" type="presParOf" srcId="{D557748B-8204-42DD-A153-A514D44D317C}" destId="{F3B6E157-D468-4A63-8133-86184A78D3C6}" srcOrd="2" destOrd="0" presId="urn:microsoft.com/office/officeart/2018/2/layout/IconVerticalSolidList"/>
    <dgm:cxn modelId="{EF79DF5B-BEA6-4F0B-820B-AFE0FFABC788}" type="presParOf" srcId="{D557748B-8204-42DD-A153-A514D44D317C}" destId="{6A2F2B0D-7FCA-4D5D-9FA9-72C83E2E2063}" srcOrd="3" destOrd="0" presId="urn:microsoft.com/office/officeart/2018/2/layout/IconVerticalSolidList"/>
    <dgm:cxn modelId="{4886698C-FCED-4670-8A5B-FC3C809490EA}" type="presParOf" srcId="{2129CDE8-C189-41EA-BD12-CA99C4A6CC01}" destId="{754EB649-7E17-4051-9D07-8D3624000619}" srcOrd="1" destOrd="0" presId="urn:microsoft.com/office/officeart/2018/2/layout/IconVerticalSolidList"/>
    <dgm:cxn modelId="{E762F907-F9C1-4BD1-9D12-4959E8FEAF6F}" type="presParOf" srcId="{2129CDE8-C189-41EA-BD12-CA99C4A6CC01}" destId="{6DBE7BA5-205F-4355-8261-50BAD66C24A5}" srcOrd="2" destOrd="0" presId="urn:microsoft.com/office/officeart/2018/2/layout/IconVerticalSolidList"/>
    <dgm:cxn modelId="{7CC32053-5368-4DB0-BF94-8A7416EA7EBF}" type="presParOf" srcId="{6DBE7BA5-205F-4355-8261-50BAD66C24A5}" destId="{BDA7BE23-A26F-40B1-8E4A-B98FCD24DBD4}" srcOrd="0" destOrd="0" presId="urn:microsoft.com/office/officeart/2018/2/layout/IconVerticalSolidList"/>
    <dgm:cxn modelId="{C8BF85D7-290C-4F95-9EE7-F53F27D59A4A}" type="presParOf" srcId="{6DBE7BA5-205F-4355-8261-50BAD66C24A5}" destId="{61F64CB2-11F9-44E5-AA5D-F97C9B3EE7CD}" srcOrd="1" destOrd="0" presId="urn:microsoft.com/office/officeart/2018/2/layout/IconVerticalSolidList"/>
    <dgm:cxn modelId="{F24249BF-0F0F-41A1-B61B-0D3896A2D5AE}" type="presParOf" srcId="{6DBE7BA5-205F-4355-8261-50BAD66C24A5}" destId="{7698EA4F-061E-4F2A-A6D3-E93DB4397830}" srcOrd="2" destOrd="0" presId="urn:microsoft.com/office/officeart/2018/2/layout/IconVerticalSolidList"/>
    <dgm:cxn modelId="{281A7DA0-E22D-46E5-BF38-986CF45D40DF}" type="presParOf" srcId="{6DBE7BA5-205F-4355-8261-50BAD66C24A5}" destId="{59292568-00F6-4538-911B-E5AE57FD9333}" srcOrd="3" destOrd="0" presId="urn:microsoft.com/office/officeart/2018/2/layout/IconVerticalSolidList"/>
    <dgm:cxn modelId="{EEFE2218-1ECC-4E11-BA66-9AF2B9BF88AC}" type="presParOf" srcId="{2129CDE8-C189-41EA-BD12-CA99C4A6CC01}" destId="{0AF8CFA4-BC84-4D9E-9443-A41517B9CBAB}" srcOrd="3" destOrd="0" presId="urn:microsoft.com/office/officeart/2018/2/layout/IconVerticalSolidList"/>
    <dgm:cxn modelId="{C278FB07-7C44-4B95-8734-FA92B6C15F55}" type="presParOf" srcId="{2129CDE8-C189-41EA-BD12-CA99C4A6CC01}" destId="{2A6067E9-91F8-4C12-AC29-92963317661F}" srcOrd="4" destOrd="0" presId="urn:microsoft.com/office/officeart/2018/2/layout/IconVerticalSolidList"/>
    <dgm:cxn modelId="{87BD57BB-163B-4317-B99B-27799CD5FDC7}" type="presParOf" srcId="{2A6067E9-91F8-4C12-AC29-92963317661F}" destId="{26591864-B62B-4021-B7F8-5D100985181A}" srcOrd="0" destOrd="0" presId="urn:microsoft.com/office/officeart/2018/2/layout/IconVerticalSolidList"/>
    <dgm:cxn modelId="{F835F7DA-AF31-42DF-BB6C-D04E1BAF43E2}" type="presParOf" srcId="{2A6067E9-91F8-4C12-AC29-92963317661F}" destId="{1172A309-0CF9-403F-9E56-049E6EEF73A5}" srcOrd="1" destOrd="0" presId="urn:microsoft.com/office/officeart/2018/2/layout/IconVerticalSolidList"/>
    <dgm:cxn modelId="{B06AF7AB-5CF9-4670-8D96-1CEA26971897}" type="presParOf" srcId="{2A6067E9-91F8-4C12-AC29-92963317661F}" destId="{07F4B0FC-3603-43E4-802A-334E18B1B6E0}" srcOrd="2" destOrd="0" presId="urn:microsoft.com/office/officeart/2018/2/layout/IconVerticalSolidList"/>
    <dgm:cxn modelId="{A9A7C876-F9C2-4EEC-916C-0CF14C059DA8}" type="presParOf" srcId="{2A6067E9-91F8-4C12-AC29-92963317661F}" destId="{2D8523F8-4607-4057-94D2-50A84A930BDE}" srcOrd="3" destOrd="0" presId="urn:microsoft.com/office/officeart/2018/2/layout/IconVerticalSolidList"/>
    <dgm:cxn modelId="{ADF35CCE-D903-4D69-8FF7-E433ED6542DE}" type="presParOf" srcId="{2129CDE8-C189-41EA-BD12-CA99C4A6CC01}" destId="{4F8AB0E8-FCF7-4A16-9320-F2A6A2683037}" srcOrd="5" destOrd="0" presId="urn:microsoft.com/office/officeart/2018/2/layout/IconVerticalSolidList"/>
    <dgm:cxn modelId="{569BD6E6-DDA1-49C4-A47E-B2CBD57F8F1A}" type="presParOf" srcId="{2129CDE8-C189-41EA-BD12-CA99C4A6CC01}" destId="{787558A6-07AF-4749-A98D-7163AF38E78E}" srcOrd="6" destOrd="0" presId="urn:microsoft.com/office/officeart/2018/2/layout/IconVerticalSolidList"/>
    <dgm:cxn modelId="{9C204758-D439-4F1D-99FA-9E932C5D163E}" type="presParOf" srcId="{787558A6-07AF-4749-A98D-7163AF38E78E}" destId="{3A168847-8574-4CDD-A776-C7B0A629700E}" srcOrd="0" destOrd="0" presId="urn:microsoft.com/office/officeart/2018/2/layout/IconVerticalSolidList"/>
    <dgm:cxn modelId="{4E52C332-0C4C-4A82-8FC3-51F3948DFD08}" type="presParOf" srcId="{787558A6-07AF-4749-A98D-7163AF38E78E}" destId="{40BD95E9-B8C5-4F41-A9C8-C8E815BF7185}" srcOrd="1" destOrd="0" presId="urn:microsoft.com/office/officeart/2018/2/layout/IconVerticalSolidList"/>
    <dgm:cxn modelId="{7D41FFDC-FF8A-4295-8567-7DE8AACDF5F7}" type="presParOf" srcId="{787558A6-07AF-4749-A98D-7163AF38E78E}" destId="{7FF59CC8-1AA7-4F2F-A5CC-818491D59585}" srcOrd="2" destOrd="0" presId="urn:microsoft.com/office/officeart/2018/2/layout/IconVerticalSolidList"/>
    <dgm:cxn modelId="{CDC93847-5223-40DF-BE58-7BBFAC3E272C}" type="presParOf" srcId="{787558A6-07AF-4749-A98D-7163AF38E78E}" destId="{3B78A5F5-27A8-46B3-9731-7B9B6C8C200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CE272D-FA4D-4F7C-A4BB-9B2CAC9DA27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69087A-6239-4232-96AC-BAAF3B8595C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1. What is the EU Artificial Intelligence Act?</a:t>
          </a:r>
        </a:p>
      </dgm:t>
    </dgm:pt>
    <dgm:pt modelId="{E878AB58-2301-4969-A4F6-2146EA631FC5}" type="parTrans" cxnId="{39A2C821-9198-489C-850D-0B8E836E25AB}">
      <dgm:prSet/>
      <dgm:spPr/>
      <dgm:t>
        <a:bodyPr/>
        <a:lstStyle/>
        <a:p>
          <a:endParaRPr lang="en-US"/>
        </a:p>
      </dgm:t>
    </dgm:pt>
    <dgm:pt modelId="{9B6A14CB-3AB7-478A-AE16-EB15DD79D816}" type="sibTrans" cxnId="{39A2C821-9198-489C-850D-0B8E836E25AB}">
      <dgm:prSet/>
      <dgm:spPr/>
      <dgm:t>
        <a:bodyPr/>
        <a:lstStyle/>
        <a:p>
          <a:endParaRPr lang="en-US"/>
        </a:p>
      </dgm:t>
    </dgm:pt>
    <dgm:pt modelId="{DF2A6895-ED99-46E2-A111-FCC6E45690C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2. Why should you care?</a:t>
          </a:r>
        </a:p>
      </dgm:t>
    </dgm:pt>
    <dgm:pt modelId="{ED9DF57C-5BCE-46F7-8AE0-D6CCC07DEEEF}" type="parTrans" cxnId="{FB14FAE7-689A-4E92-9EED-F6A5E9EC8F51}">
      <dgm:prSet/>
      <dgm:spPr/>
      <dgm:t>
        <a:bodyPr/>
        <a:lstStyle/>
        <a:p>
          <a:endParaRPr lang="en-US"/>
        </a:p>
      </dgm:t>
    </dgm:pt>
    <dgm:pt modelId="{EFE22BC9-796E-401B-B512-99A0A5A96097}" type="sibTrans" cxnId="{FB14FAE7-689A-4E92-9EED-F6A5E9EC8F51}">
      <dgm:prSet/>
      <dgm:spPr/>
      <dgm:t>
        <a:bodyPr/>
        <a:lstStyle/>
        <a:p>
          <a:endParaRPr lang="en-US"/>
        </a:p>
      </dgm:t>
    </dgm:pt>
    <dgm:pt modelId="{3CD620C4-4179-4766-B671-38F68F827EA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3. How can organizations apply it?</a:t>
          </a:r>
        </a:p>
      </dgm:t>
    </dgm:pt>
    <dgm:pt modelId="{FB2B1C93-8903-41A2-9329-500A29F07C8C}" type="parTrans" cxnId="{DA8DD324-7E32-425B-9431-D88AEE28C7D2}">
      <dgm:prSet/>
      <dgm:spPr/>
      <dgm:t>
        <a:bodyPr/>
        <a:lstStyle/>
        <a:p>
          <a:endParaRPr lang="en-US"/>
        </a:p>
      </dgm:t>
    </dgm:pt>
    <dgm:pt modelId="{1430B011-C0E9-4F72-AFAB-728AAD9FD457}" type="sibTrans" cxnId="{DA8DD324-7E32-425B-9431-D88AEE28C7D2}">
      <dgm:prSet/>
      <dgm:spPr/>
      <dgm:t>
        <a:bodyPr/>
        <a:lstStyle/>
        <a:p>
          <a:endParaRPr lang="en-US"/>
        </a:p>
      </dgm:t>
    </dgm:pt>
    <dgm:pt modelId="{7A1C8B02-058B-4072-94F8-583FD7896C44}" type="pres">
      <dgm:prSet presAssocID="{10CE272D-FA4D-4F7C-A4BB-9B2CAC9DA27E}" presName="root" presStyleCnt="0">
        <dgm:presLayoutVars>
          <dgm:dir/>
          <dgm:resizeHandles val="exact"/>
        </dgm:presLayoutVars>
      </dgm:prSet>
      <dgm:spPr/>
    </dgm:pt>
    <dgm:pt modelId="{87D0A121-5426-4EC9-BD70-5E8EFC17D3EE}" type="pres">
      <dgm:prSet presAssocID="{AF69087A-6239-4232-96AC-BAAF3B8595CB}" presName="compNode" presStyleCnt="0"/>
      <dgm:spPr/>
    </dgm:pt>
    <dgm:pt modelId="{FFD4C515-1F1F-4A84-A8ED-2818B3AD7ECC}" type="pres">
      <dgm:prSet presAssocID="{AF69087A-6239-4232-96AC-BAAF3B8595CB}" presName="bgRect" presStyleLbl="bgShp" presStyleIdx="0" presStyleCnt="3"/>
      <dgm:spPr/>
    </dgm:pt>
    <dgm:pt modelId="{3F097BB5-542F-4A9C-B54E-4345FB0C850E}" type="pres">
      <dgm:prSet presAssocID="{AF69087A-6239-4232-96AC-BAAF3B8595C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co"/>
        </a:ext>
      </dgm:extLst>
    </dgm:pt>
    <dgm:pt modelId="{FAC94A25-70EA-47B0-91F7-BC3D8BFA3301}" type="pres">
      <dgm:prSet presAssocID="{AF69087A-6239-4232-96AC-BAAF3B8595CB}" presName="spaceRect" presStyleCnt="0"/>
      <dgm:spPr/>
    </dgm:pt>
    <dgm:pt modelId="{B0A43C43-D563-4A71-A580-E96F6625BD0A}" type="pres">
      <dgm:prSet presAssocID="{AF69087A-6239-4232-96AC-BAAF3B8595CB}" presName="parTx" presStyleLbl="revTx" presStyleIdx="0" presStyleCnt="3">
        <dgm:presLayoutVars>
          <dgm:chMax val="0"/>
          <dgm:chPref val="0"/>
        </dgm:presLayoutVars>
      </dgm:prSet>
      <dgm:spPr/>
    </dgm:pt>
    <dgm:pt modelId="{C97926E8-FDD2-4530-9108-1C2687DA3FDD}" type="pres">
      <dgm:prSet presAssocID="{9B6A14CB-3AB7-478A-AE16-EB15DD79D816}" presName="sibTrans" presStyleCnt="0"/>
      <dgm:spPr/>
    </dgm:pt>
    <dgm:pt modelId="{495AB9E0-F3F6-4FF2-8CE3-9B18234A1F46}" type="pres">
      <dgm:prSet presAssocID="{DF2A6895-ED99-46E2-A111-FCC6E45690CA}" presName="compNode" presStyleCnt="0"/>
      <dgm:spPr/>
    </dgm:pt>
    <dgm:pt modelId="{8E688AB5-4EFB-4C17-A8FA-582D2871D386}" type="pres">
      <dgm:prSet presAssocID="{DF2A6895-ED99-46E2-A111-FCC6E45690CA}" presName="bgRect" presStyleLbl="bgShp" presStyleIdx="1" presStyleCnt="3"/>
      <dgm:spPr/>
    </dgm:pt>
    <dgm:pt modelId="{96C85A95-13ED-4D98-BABC-46F1E6D2A974}" type="pres">
      <dgm:prSet presAssocID="{DF2A6895-ED99-46E2-A111-FCC6E45690C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D467E6D9-49DE-491F-89DF-76D770749FC3}" type="pres">
      <dgm:prSet presAssocID="{DF2A6895-ED99-46E2-A111-FCC6E45690CA}" presName="spaceRect" presStyleCnt="0"/>
      <dgm:spPr/>
    </dgm:pt>
    <dgm:pt modelId="{95FA7611-1F89-4D2E-9869-DA3473E2D538}" type="pres">
      <dgm:prSet presAssocID="{DF2A6895-ED99-46E2-A111-FCC6E45690CA}" presName="parTx" presStyleLbl="revTx" presStyleIdx="1" presStyleCnt="3">
        <dgm:presLayoutVars>
          <dgm:chMax val="0"/>
          <dgm:chPref val="0"/>
        </dgm:presLayoutVars>
      </dgm:prSet>
      <dgm:spPr/>
    </dgm:pt>
    <dgm:pt modelId="{9996061C-A904-487F-8AA3-9D0691E8A452}" type="pres">
      <dgm:prSet presAssocID="{EFE22BC9-796E-401B-B512-99A0A5A96097}" presName="sibTrans" presStyleCnt="0"/>
      <dgm:spPr/>
    </dgm:pt>
    <dgm:pt modelId="{3293DD17-08A9-45C9-90EB-5EC456BBDAB6}" type="pres">
      <dgm:prSet presAssocID="{3CD620C4-4179-4766-B671-38F68F827EAD}" presName="compNode" presStyleCnt="0"/>
      <dgm:spPr/>
    </dgm:pt>
    <dgm:pt modelId="{C4C058EE-D411-4984-9489-F8B2493C45CE}" type="pres">
      <dgm:prSet presAssocID="{3CD620C4-4179-4766-B671-38F68F827EAD}" presName="bgRect" presStyleLbl="bgShp" presStyleIdx="2" presStyleCnt="3"/>
      <dgm:spPr/>
    </dgm:pt>
    <dgm:pt modelId="{49878E4D-6A49-4B04-ACB4-405B97F0EB2F}" type="pres">
      <dgm:prSet presAssocID="{3CD620C4-4179-4766-B671-38F68F827EA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32FE2863-76AA-4496-9532-738CE00EC0B5}" type="pres">
      <dgm:prSet presAssocID="{3CD620C4-4179-4766-B671-38F68F827EAD}" presName="spaceRect" presStyleCnt="0"/>
      <dgm:spPr/>
    </dgm:pt>
    <dgm:pt modelId="{6F03AA71-30E3-4711-A53B-F153355D8BEE}" type="pres">
      <dgm:prSet presAssocID="{3CD620C4-4179-4766-B671-38F68F827EA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9A2C821-9198-489C-850D-0B8E836E25AB}" srcId="{10CE272D-FA4D-4F7C-A4BB-9B2CAC9DA27E}" destId="{AF69087A-6239-4232-96AC-BAAF3B8595CB}" srcOrd="0" destOrd="0" parTransId="{E878AB58-2301-4969-A4F6-2146EA631FC5}" sibTransId="{9B6A14CB-3AB7-478A-AE16-EB15DD79D816}"/>
    <dgm:cxn modelId="{DA8DD324-7E32-425B-9431-D88AEE28C7D2}" srcId="{10CE272D-FA4D-4F7C-A4BB-9B2CAC9DA27E}" destId="{3CD620C4-4179-4766-B671-38F68F827EAD}" srcOrd="2" destOrd="0" parTransId="{FB2B1C93-8903-41A2-9329-500A29F07C8C}" sibTransId="{1430B011-C0E9-4F72-AFAB-728AAD9FD457}"/>
    <dgm:cxn modelId="{E0E5D735-1569-4489-ADE7-5E247390CA1D}" type="presOf" srcId="{3CD620C4-4179-4766-B671-38F68F827EAD}" destId="{6F03AA71-30E3-4711-A53B-F153355D8BEE}" srcOrd="0" destOrd="0" presId="urn:microsoft.com/office/officeart/2018/2/layout/IconVerticalSolidList"/>
    <dgm:cxn modelId="{6907EB7C-25D6-4A79-A5AD-4F508ACFAE64}" type="presOf" srcId="{10CE272D-FA4D-4F7C-A4BB-9B2CAC9DA27E}" destId="{7A1C8B02-058B-4072-94F8-583FD7896C44}" srcOrd="0" destOrd="0" presId="urn:microsoft.com/office/officeart/2018/2/layout/IconVerticalSolidList"/>
    <dgm:cxn modelId="{5997FB9D-4C3F-4C74-9703-C8338E013655}" type="presOf" srcId="{DF2A6895-ED99-46E2-A111-FCC6E45690CA}" destId="{95FA7611-1F89-4D2E-9869-DA3473E2D538}" srcOrd="0" destOrd="0" presId="urn:microsoft.com/office/officeart/2018/2/layout/IconVerticalSolidList"/>
    <dgm:cxn modelId="{4867D1A2-5C77-4053-B357-158B23DC16F5}" type="presOf" srcId="{AF69087A-6239-4232-96AC-BAAF3B8595CB}" destId="{B0A43C43-D563-4A71-A580-E96F6625BD0A}" srcOrd="0" destOrd="0" presId="urn:microsoft.com/office/officeart/2018/2/layout/IconVerticalSolidList"/>
    <dgm:cxn modelId="{FB14FAE7-689A-4E92-9EED-F6A5E9EC8F51}" srcId="{10CE272D-FA4D-4F7C-A4BB-9B2CAC9DA27E}" destId="{DF2A6895-ED99-46E2-A111-FCC6E45690CA}" srcOrd="1" destOrd="0" parTransId="{ED9DF57C-5BCE-46F7-8AE0-D6CCC07DEEEF}" sibTransId="{EFE22BC9-796E-401B-B512-99A0A5A96097}"/>
    <dgm:cxn modelId="{DFB5DBE8-CBFE-4315-A9C7-2ED4DE0E67F2}" type="presParOf" srcId="{7A1C8B02-058B-4072-94F8-583FD7896C44}" destId="{87D0A121-5426-4EC9-BD70-5E8EFC17D3EE}" srcOrd="0" destOrd="0" presId="urn:microsoft.com/office/officeart/2018/2/layout/IconVerticalSolidList"/>
    <dgm:cxn modelId="{FF5A7769-79EB-4ED1-8AA3-D604372571FB}" type="presParOf" srcId="{87D0A121-5426-4EC9-BD70-5E8EFC17D3EE}" destId="{FFD4C515-1F1F-4A84-A8ED-2818B3AD7ECC}" srcOrd="0" destOrd="0" presId="urn:microsoft.com/office/officeart/2018/2/layout/IconVerticalSolidList"/>
    <dgm:cxn modelId="{14FD5B8A-CE02-4F7A-88A1-3649A24E3E93}" type="presParOf" srcId="{87D0A121-5426-4EC9-BD70-5E8EFC17D3EE}" destId="{3F097BB5-542F-4A9C-B54E-4345FB0C850E}" srcOrd="1" destOrd="0" presId="urn:microsoft.com/office/officeart/2018/2/layout/IconVerticalSolidList"/>
    <dgm:cxn modelId="{A2C91067-14A1-452D-BA9A-3F4DD950208B}" type="presParOf" srcId="{87D0A121-5426-4EC9-BD70-5E8EFC17D3EE}" destId="{FAC94A25-70EA-47B0-91F7-BC3D8BFA3301}" srcOrd="2" destOrd="0" presId="urn:microsoft.com/office/officeart/2018/2/layout/IconVerticalSolidList"/>
    <dgm:cxn modelId="{D44C208A-EA92-4ED0-9D1B-47A9B2E564B0}" type="presParOf" srcId="{87D0A121-5426-4EC9-BD70-5E8EFC17D3EE}" destId="{B0A43C43-D563-4A71-A580-E96F6625BD0A}" srcOrd="3" destOrd="0" presId="urn:microsoft.com/office/officeart/2018/2/layout/IconVerticalSolidList"/>
    <dgm:cxn modelId="{88EBB5C9-D194-4897-A60C-186C780C899F}" type="presParOf" srcId="{7A1C8B02-058B-4072-94F8-583FD7896C44}" destId="{C97926E8-FDD2-4530-9108-1C2687DA3FDD}" srcOrd="1" destOrd="0" presId="urn:microsoft.com/office/officeart/2018/2/layout/IconVerticalSolidList"/>
    <dgm:cxn modelId="{408FF9F1-E992-4F78-AF79-026226CF78E7}" type="presParOf" srcId="{7A1C8B02-058B-4072-94F8-583FD7896C44}" destId="{495AB9E0-F3F6-4FF2-8CE3-9B18234A1F46}" srcOrd="2" destOrd="0" presId="urn:microsoft.com/office/officeart/2018/2/layout/IconVerticalSolidList"/>
    <dgm:cxn modelId="{D11ECC1C-7AD6-4D22-8A2A-2AC36BCC8365}" type="presParOf" srcId="{495AB9E0-F3F6-4FF2-8CE3-9B18234A1F46}" destId="{8E688AB5-4EFB-4C17-A8FA-582D2871D386}" srcOrd="0" destOrd="0" presId="urn:microsoft.com/office/officeart/2018/2/layout/IconVerticalSolidList"/>
    <dgm:cxn modelId="{B0968E57-7C5A-467D-9A82-C2ED346FD555}" type="presParOf" srcId="{495AB9E0-F3F6-4FF2-8CE3-9B18234A1F46}" destId="{96C85A95-13ED-4D98-BABC-46F1E6D2A974}" srcOrd="1" destOrd="0" presId="urn:microsoft.com/office/officeart/2018/2/layout/IconVerticalSolidList"/>
    <dgm:cxn modelId="{9F76504C-8833-433B-AC9B-F51918BACF2B}" type="presParOf" srcId="{495AB9E0-F3F6-4FF2-8CE3-9B18234A1F46}" destId="{D467E6D9-49DE-491F-89DF-76D770749FC3}" srcOrd="2" destOrd="0" presId="urn:microsoft.com/office/officeart/2018/2/layout/IconVerticalSolidList"/>
    <dgm:cxn modelId="{243C50E0-D8D6-439B-BAD1-5F029352AD4D}" type="presParOf" srcId="{495AB9E0-F3F6-4FF2-8CE3-9B18234A1F46}" destId="{95FA7611-1F89-4D2E-9869-DA3473E2D538}" srcOrd="3" destOrd="0" presId="urn:microsoft.com/office/officeart/2018/2/layout/IconVerticalSolidList"/>
    <dgm:cxn modelId="{FA34D505-A763-4970-93FF-FDE1A3011FD5}" type="presParOf" srcId="{7A1C8B02-058B-4072-94F8-583FD7896C44}" destId="{9996061C-A904-487F-8AA3-9D0691E8A452}" srcOrd="3" destOrd="0" presId="urn:microsoft.com/office/officeart/2018/2/layout/IconVerticalSolidList"/>
    <dgm:cxn modelId="{6D3DE190-E28F-4D07-83B8-817CE91D6499}" type="presParOf" srcId="{7A1C8B02-058B-4072-94F8-583FD7896C44}" destId="{3293DD17-08A9-45C9-90EB-5EC456BBDAB6}" srcOrd="4" destOrd="0" presId="urn:microsoft.com/office/officeart/2018/2/layout/IconVerticalSolidList"/>
    <dgm:cxn modelId="{9C0CD788-BB69-4D75-B756-C3E39A5B8E25}" type="presParOf" srcId="{3293DD17-08A9-45C9-90EB-5EC456BBDAB6}" destId="{C4C058EE-D411-4984-9489-F8B2493C45CE}" srcOrd="0" destOrd="0" presId="urn:microsoft.com/office/officeart/2018/2/layout/IconVerticalSolidList"/>
    <dgm:cxn modelId="{E359E4D3-3B46-4320-A01B-DF384474DF7B}" type="presParOf" srcId="{3293DD17-08A9-45C9-90EB-5EC456BBDAB6}" destId="{49878E4D-6A49-4B04-ACB4-405B97F0EB2F}" srcOrd="1" destOrd="0" presId="urn:microsoft.com/office/officeart/2018/2/layout/IconVerticalSolidList"/>
    <dgm:cxn modelId="{4A884C24-94FB-4383-B23E-C262AF4DF0D0}" type="presParOf" srcId="{3293DD17-08A9-45C9-90EB-5EC456BBDAB6}" destId="{32FE2863-76AA-4496-9532-738CE00EC0B5}" srcOrd="2" destOrd="0" presId="urn:microsoft.com/office/officeart/2018/2/layout/IconVerticalSolidList"/>
    <dgm:cxn modelId="{6E5563B3-CDBB-4346-B6D9-15693304B5F2}" type="presParOf" srcId="{3293DD17-08A9-45C9-90EB-5EC456BBDAB6}" destId="{6F03AA71-30E3-4711-A53B-F153355D8BE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9218C3-3A16-4E33-A7FF-BDBCB8EE371C}">
      <dsp:nvSpPr>
        <dsp:cNvPr id="0" name=""/>
        <dsp:cNvSpPr/>
      </dsp:nvSpPr>
      <dsp:spPr>
        <a:xfrm>
          <a:off x="0" y="2310"/>
          <a:ext cx="7060095" cy="11711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089700-DD6D-4037-8A78-1AB7BD1C9724}">
      <dsp:nvSpPr>
        <dsp:cNvPr id="0" name=""/>
        <dsp:cNvSpPr/>
      </dsp:nvSpPr>
      <dsp:spPr>
        <a:xfrm>
          <a:off x="354258" y="265808"/>
          <a:ext cx="644106" cy="6441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2F2B0D-7FCA-4D5D-9FA9-72C83E2E2063}">
      <dsp:nvSpPr>
        <dsp:cNvPr id="0" name=""/>
        <dsp:cNvSpPr/>
      </dsp:nvSpPr>
      <dsp:spPr>
        <a:xfrm>
          <a:off x="1352624" y="2310"/>
          <a:ext cx="5707470" cy="117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42" tIns="123942" rIns="123942" bIns="12394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/>
            <a:t>What is the EU Single Market?</a:t>
          </a:r>
          <a:endParaRPr lang="en-US" sz="2200" kern="1200"/>
        </a:p>
      </dsp:txBody>
      <dsp:txXfrm>
        <a:off x="1352624" y="2310"/>
        <a:ext cx="5707470" cy="1171103"/>
      </dsp:txXfrm>
    </dsp:sp>
    <dsp:sp modelId="{BDA7BE23-A26F-40B1-8E4A-B98FCD24DBD4}">
      <dsp:nvSpPr>
        <dsp:cNvPr id="0" name=""/>
        <dsp:cNvSpPr/>
      </dsp:nvSpPr>
      <dsp:spPr>
        <a:xfrm>
          <a:off x="0" y="1466190"/>
          <a:ext cx="7060095" cy="11711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F64CB2-11F9-44E5-AA5D-F97C9B3EE7CD}">
      <dsp:nvSpPr>
        <dsp:cNvPr id="0" name=""/>
        <dsp:cNvSpPr/>
      </dsp:nvSpPr>
      <dsp:spPr>
        <a:xfrm>
          <a:off x="354258" y="1729688"/>
          <a:ext cx="644106" cy="6441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292568-00F6-4538-911B-E5AE57FD9333}">
      <dsp:nvSpPr>
        <dsp:cNvPr id="0" name=""/>
        <dsp:cNvSpPr/>
      </dsp:nvSpPr>
      <dsp:spPr>
        <a:xfrm>
          <a:off x="1352624" y="1466190"/>
          <a:ext cx="5707470" cy="117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42" tIns="123942" rIns="123942" bIns="12394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/>
            <a:t>How is related to Monopolies?</a:t>
          </a:r>
          <a:endParaRPr lang="en-US" sz="2200" kern="1200"/>
        </a:p>
      </dsp:txBody>
      <dsp:txXfrm>
        <a:off x="1352624" y="1466190"/>
        <a:ext cx="5707470" cy="1171103"/>
      </dsp:txXfrm>
    </dsp:sp>
    <dsp:sp modelId="{26591864-B62B-4021-B7F8-5D100985181A}">
      <dsp:nvSpPr>
        <dsp:cNvPr id="0" name=""/>
        <dsp:cNvSpPr/>
      </dsp:nvSpPr>
      <dsp:spPr>
        <a:xfrm>
          <a:off x="0" y="2930069"/>
          <a:ext cx="7060095" cy="11711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2A309-0CF9-403F-9E56-049E6EEF73A5}">
      <dsp:nvSpPr>
        <dsp:cNvPr id="0" name=""/>
        <dsp:cNvSpPr/>
      </dsp:nvSpPr>
      <dsp:spPr>
        <a:xfrm>
          <a:off x="354258" y="3193567"/>
          <a:ext cx="644106" cy="6441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8523F8-4607-4057-94D2-50A84A930BDE}">
      <dsp:nvSpPr>
        <dsp:cNvPr id="0" name=""/>
        <dsp:cNvSpPr/>
      </dsp:nvSpPr>
      <dsp:spPr>
        <a:xfrm>
          <a:off x="1352624" y="2930069"/>
          <a:ext cx="5707470" cy="117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42" tIns="123942" rIns="123942" bIns="12394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/>
            <a:t>What are the disadvantages of Monopolies?</a:t>
          </a:r>
          <a:endParaRPr lang="en-US" sz="2200" kern="1200"/>
        </a:p>
      </dsp:txBody>
      <dsp:txXfrm>
        <a:off x="1352624" y="2930069"/>
        <a:ext cx="5707470" cy="1171103"/>
      </dsp:txXfrm>
    </dsp:sp>
    <dsp:sp modelId="{3A168847-8574-4CDD-A776-C7B0A629700E}">
      <dsp:nvSpPr>
        <dsp:cNvPr id="0" name=""/>
        <dsp:cNvSpPr/>
      </dsp:nvSpPr>
      <dsp:spPr>
        <a:xfrm>
          <a:off x="0" y="4393948"/>
          <a:ext cx="7060095" cy="11711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D95E9-B8C5-4F41-A9C8-C8E815BF7185}">
      <dsp:nvSpPr>
        <dsp:cNvPr id="0" name=""/>
        <dsp:cNvSpPr/>
      </dsp:nvSpPr>
      <dsp:spPr>
        <a:xfrm>
          <a:off x="354258" y="4657447"/>
          <a:ext cx="644106" cy="64410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78A5F5-27A8-46B3-9731-7B9B6C8C200A}">
      <dsp:nvSpPr>
        <dsp:cNvPr id="0" name=""/>
        <dsp:cNvSpPr/>
      </dsp:nvSpPr>
      <dsp:spPr>
        <a:xfrm>
          <a:off x="1352624" y="4393948"/>
          <a:ext cx="5707470" cy="1171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942" tIns="123942" rIns="123942" bIns="123942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b="1" kern="1200"/>
            <a:t>Why does the European Commission regulate Monopolies?</a:t>
          </a:r>
          <a:endParaRPr lang="en-US" sz="2200" kern="1200"/>
        </a:p>
      </dsp:txBody>
      <dsp:txXfrm>
        <a:off x="1352624" y="4393948"/>
        <a:ext cx="5707470" cy="11711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4C515-1F1F-4A84-A8ED-2818B3AD7ECC}">
      <dsp:nvSpPr>
        <dsp:cNvPr id="0" name=""/>
        <dsp:cNvSpPr/>
      </dsp:nvSpPr>
      <dsp:spPr>
        <a:xfrm>
          <a:off x="0" y="488"/>
          <a:ext cx="10515600" cy="11420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097BB5-542F-4A9C-B54E-4345FB0C850E}">
      <dsp:nvSpPr>
        <dsp:cNvPr id="0" name=""/>
        <dsp:cNvSpPr/>
      </dsp:nvSpPr>
      <dsp:spPr>
        <a:xfrm>
          <a:off x="345483" y="257459"/>
          <a:ext cx="628151" cy="6281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A43C43-D563-4A71-A580-E96F6625BD0A}">
      <dsp:nvSpPr>
        <dsp:cNvPr id="0" name=""/>
        <dsp:cNvSpPr/>
      </dsp:nvSpPr>
      <dsp:spPr>
        <a:xfrm>
          <a:off x="1319118" y="488"/>
          <a:ext cx="9196481" cy="1142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72" tIns="120872" rIns="120872" bIns="12087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1. What is the EU Artificial Intelligence Act?</a:t>
          </a:r>
        </a:p>
      </dsp:txBody>
      <dsp:txXfrm>
        <a:off x="1319118" y="488"/>
        <a:ext cx="9196481" cy="1142094"/>
      </dsp:txXfrm>
    </dsp:sp>
    <dsp:sp modelId="{8E688AB5-4EFB-4C17-A8FA-582D2871D386}">
      <dsp:nvSpPr>
        <dsp:cNvPr id="0" name=""/>
        <dsp:cNvSpPr/>
      </dsp:nvSpPr>
      <dsp:spPr>
        <a:xfrm>
          <a:off x="0" y="1428105"/>
          <a:ext cx="10515600" cy="11420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C85A95-13ED-4D98-BABC-46F1E6D2A974}">
      <dsp:nvSpPr>
        <dsp:cNvPr id="0" name=""/>
        <dsp:cNvSpPr/>
      </dsp:nvSpPr>
      <dsp:spPr>
        <a:xfrm>
          <a:off x="345483" y="1685077"/>
          <a:ext cx="628151" cy="6281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FA7611-1F89-4D2E-9869-DA3473E2D538}">
      <dsp:nvSpPr>
        <dsp:cNvPr id="0" name=""/>
        <dsp:cNvSpPr/>
      </dsp:nvSpPr>
      <dsp:spPr>
        <a:xfrm>
          <a:off x="1319118" y="1428105"/>
          <a:ext cx="9196481" cy="1142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72" tIns="120872" rIns="120872" bIns="12087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2. Why should you care?</a:t>
          </a:r>
        </a:p>
      </dsp:txBody>
      <dsp:txXfrm>
        <a:off x="1319118" y="1428105"/>
        <a:ext cx="9196481" cy="1142094"/>
      </dsp:txXfrm>
    </dsp:sp>
    <dsp:sp modelId="{C4C058EE-D411-4984-9489-F8B2493C45CE}">
      <dsp:nvSpPr>
        <dsp:cNvPr id="0" name=""/>
        <dsp:cNvSpPr/>
      </dsp:nvSpPr>
      <dsp:spPr>
        <a:xfrm>
          <a:off x="0" y="2855723"/>
          <a:ext cx="10515600" cy="11420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878E4D-6A49-4B04-ACB4-405B97F0EB2F}">
      <dsp:nvSpPr>
        <dsp:cNvPr id="0" name=""/>
        <dsp:cNvSpPr/>
      </dsp:nvSpPr>
      <dsp:spPr>
        <a:xfrm>
          <a:off x="345483" y="3112694"/>
          <a:ext cx="628151" cy="6281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3AA71-30E3-4711-A53B-F153355D8BEE}">
      <dsp:nvSpPr>
        <dsp:cNvPr id="0" name=""/>
        <dsp:cNvSpPr/>
      </dsp:nvSpPr>
      <dsp:spPr>
        <a:xfrm>
          <a:off x="1319118" y="2855723"/>
          <a:ext cx="9196481" cy="1142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72" tIns="120872" rIns="120872" bIns="12087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3. How can organizations apply it?</a:t>
          </a:r>
        </a:p>
      </dsp:txBody>
      <dsp:txXfrm>
        <a:off x="1319118" y="2855723"/>
        <a:ext cx="9196481" cy="1142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BF438-2F50-2445-B831-BD3D3B7E832F}" type="datetimeFigureOut">
              <a:rPr lang="es-ES_tradnl" smtClean="0"/>
              <a:t>5/3/25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AFBBF-7F83-7547-848F-E324E21EE71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939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AFBBF-7F83-7547-848F-E324E21EE71D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10376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9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2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4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2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1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2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7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8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8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3/5/25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3/5/25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78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74" r:id="rId6"/>
    <p:sldLayoutId id="2147483970" r:id="rId7"/>
    <p:sldLayoutId id="2147483971" r:id="rId8"/>
    <p:sldLayoutId id="2147483972" r:id="rId9"/>
    <p:sldLayoutId id="2147483973" r:id="rId10"/>
    <p:sldLayoutId id="2147483975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C3E06833-B59C-442F-9A6A-F8F55936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554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ame 104">
            <a:extLst>
              <a:ext uri="{FF2B5EF4-FFF2-40B4-BE49-F238E27FC236}">
                <a16:creationId xmlns:a16="http://schemas.microsoft.com/office/drawing/2014/main" id="{FA2016CF-2F24-4AE4-8A87-D9B6A3DE3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43666C-0346-00F2-4104-E93D704E7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880844"/>
            <a:ext cx="4287253" cy="2629119"/>
          </a:xfrm>
        </p:spPr>
        <p:txBody>
          <a:bodyPr>
            <a:normAutofit/>
          </a:bodyPr>
          <a:lstStyle/>
          <a:p>
            <a:pPr algn="l"/>
            <a:r>
              <a:rPr lang="es-ES" sz="50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COMMISION VS BIG TECH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91F4D0-FEEF-BA10-FE2A-265DB2926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287253" cy="2375118"/>
          </a:xfrm>
        </p:spPr>
        <p:txBody>
          <a:bodyPr>
            <a:normAutofit/>
          </a:bodyPr>
          <a:lstStyle/>
          <a:p>
            <a:pPr algn="l"/>
            <a:r>
              <a:rPr lang="es-ES" sz="2200">
                <a:solidFill>
                  <a:schemeClr val="tx2">
                    <a:alpha val="60000"/>
                  </a:schemeClr>
                </a:solidFill>
              </a:rPr>
              <a:t>BLANCA BLANCO AND JIMENA JOS</a:t>
            </a:r>
          </a:p>
        </p:txBody>
      </p:sp>
      <p:pic>
        <p:nvPicPr>
          <p:cNvPr id="5" name="Imagen 4" descr="Una caricatura de una persona&#10;&#10;El contenido generado por IA puede ser incorrecto.">
            <a:extLst>
              <a:ext uri="{FF2B5EF4-FFF2-40B4-BE49-F238E27FC236}">
                <a16:creationId xmlns:a16="http://schemas.microsoft.com/office/drawing/2014/main" id="{3E805976-444B-A35A-40A6-816B1A6E92D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</a:blip>
          <a:stretch>
            <a:fillRect/>
          </a:stretch>
        </p:blipFill>
        <p:spPr>
          <a:xfrm>
            <a:off x="5606716" y="1527274"/>
            <a:ext cx="5747084" cy="382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78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8A1A7-84AF-B652-17CB-B464FAB9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dirty="0"/>
              <a:t>DEBATE QUESTIONS</a:t>
            </a:r>
            <a:endParaRPr lang="es-ES_tradnl" sz="6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F8E6F8-817E-1EAB-DCB1-9C5789311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"</a:t>
            </a:r>
            <a:r>
              <a:rPr lang="es-ES" b="1" dirty="0" err="1"/>
              <a:t>Should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EU </a:t>
            </a:r>
            <a:r>
              <a:rPr lang="es-ES" b="1" dirty="0" err="1"/>
              <a:t>have</a:t>
            </a:r>
            <a:r>
              <a:rPr lang="es-ES" b="1" dirty="0"/>
              <a:t> </a:t>
            </a:r>
            <a:r>
              <a:rPr lang="es-ES" b="1" dirty="0" err="1"/>
              <a:t>stricter</a:t>
            </a:r>
            <a:r>
              <a:rPr lang="es-ES" b="1" dirty="0"/>
              <a:t> antitrust rules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big</a:t>
            </a:r>
            <a:r>
              <a:rPr lang="es-ES" b="1" dirty="0"/>
              <a:t> </a:t>
            </a:r>
            <a:r>
              <a:rPr lang="es-ES" b="1" dirty="0" err="1"/>
              <a:t>tech</a:t>
            </a:r>
            <a:r>
              <a:rPr lang="es-ES" b="1" dirty="0"/>
              <a:t> </a:t>
            </a:r>
            <a:r>
              <a:rPr lang="es-ES" b="1" dirty="0" err="1"/>
              <a:t>companies</a:t>
            </a:r>
            <a:r>
              <a:rPr lang="es-ES" b="1" dirty="0"/>
              <a:t> </a:t>
            </a:r>
            <a:r>
              <a:rPr lang="es-ES" b="1" dirty="0" err="1"/>
              <a:t>like</a:t>
            </a:r>
            <a:r>
              <a:rPr lang="es-ES" b="1" dirty="0"/>
              <a:t> Google, </a:t>
            </a:r>
            <a:r>
              <a:rPr lang="es-ES" b="1" dirty="0" err="1"/>
              <a:t>or</a:t>
            </a:r>
            <a:r>
              <a:rPr lang="es-ES" b="1" dirty="0"/>
              <a:t> do </a:t>
            </a:r>
            <a:r>
              <a:rPr lang="es-ES" b="1" dirty="0" err="1"/>
              <a:t>these</a:t>
            </a:r>
            <a:r>
              <a:rPr lang="es-ES" b="1" dirty="0"/>
              <a:t> rules </a:t>
            </a:r>
            <a:r>
              <a:rPr lang="es-ES" b="1" dirty="0" err="1"/>
              <a:t>slow</a:t>
            </a:r>
            <a:r>
              <a:rPr lang="es-ES" b="1" dirty="0"/>
              <a:t> </a:t>
            </a:r>
            <a:r>
              <a:rPr lang="es-ES" b="1" dirty="0" err="1"/>
              <a:t>down</a:t>
            </a:r>
            <a:r>
              <a:rPr lang="es-ES" b="1" dirty="0"/>
              <a:t> </a:t>
            </a:r>
            <a:r>
              <a:rPr lang="es-ES" b="1" dirty="0" err="1"/>
              <a:t>innovation</a:t>
            </a:r>
            <a:r>
              <a:rPr lang="es-ES" b="1" dirty="0"/>
              <a:t> and </a:t>
            </a:r>
            <a:r>
              <a:rPr lang="es-ES" b="1" dirty="0" err="1"/>
              <a:t>competition</a:t>
            </a:r>
            <a:r>
              <a:rPr lang="es-ES" b="1" dirty="0"/>
              <a:t>?"</a:t>
            </a:r>
            <a:endParaRPr lang="es-ES" dirty="0"/>
          </a:p>
          <a:p>
            <a:r>
              <a:rPr lang="es-ES" b="1" dirty="0"/>
              <a:t>"</a:t>
            </a:r>
            <a:r>
              <a:rPr lang="es-ES" b="1" dirty="0" err="1"/>
              <a:t>Does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EU AI </a:t>
            </a:r>
            <a:r>
              <a:rPr lang="es-ES" b="1" dirty="0" err="1"/>
              <a:t>Act</a:t>
            </a:r>
            <a:r>
              <a:rPr lang="es-ES" b="1" dirty="0"/>
              <a:t> </a:t>
            </a:r>
            <a:r>
              <a:rPr lang="es-ES" b="1" dirty="0" err="1"/>
              <a:t>protect</a:t>
            </a:r>
            <a:r>
              <a:rPr lang="es-ES" b="1" dirty="0"/>
              <a:t> </a:t>
            </a:r>
            <a:r>
              <a:rPr lang="es-ES" b="1" dirty="0" err="1"/>
              <a:t>people</a:t>
            </a:r>
            <a:r>
              <a:rPr lang="es-ES" b="1" dirty="0"/>
              <a:t> </a:t>
            </a:r>
            <a:r>
              <a:rPr lang="es-ES" b="1" dirty="0" err="1"/>
              <a:t>while</a:t>
            </a:r>
            <a:r>
              <a:rPr lang="es-ES" b="1" dirty="0"/>
              <a:t> </a:t>
            </a:r>
            <a:r>
              <a:rPr lang="es-ES" b="1" dirty="0" err="1"/>
              <a:t>allowing</a:t>
            </a:r>
            <a:r>
              <a:rPr lang="es-ES" b="1" dirty="0"/>
              <a:t> AI </a:t>
            </a:r>
            <a:r>
              <a:rPr lang="es-ES" b="1" dirty="0" err="1"/>
              <a:t>to</a:t>
            </a:r>
            <a:r>
              <a:rPr lang="es-ES" b="1" dirty="0"/>
              <a:t> </a:t>
            </a:r>
            <a:r>
              <a:rPr lang="es-ES" b="1" dirty="0" err="1"/>
              <a:t>grow</a:t>
            </a:r>
            <a:r>
              <a:rPr lang="es-ES" b="1" dirty="0"/>
              <a:t>, </a:t>
            </a:r>
            <a:r>
              <a:rPr lang="es-ES" b="1" dirty="0" err="1"/>
              <a:t>or</a:t>
            </a:r>
            <a:r>
              <a:rPr lang="es-ES" b="1" dirty="0"/>
              <a:t> </a:t>
            </a:r>
            <a:r>
              <a:rPr lang="es-ES" b="1" dirty="0" err="1"/>
              <a:t>does</a:t>
            </a:r>
            <a:r>
              <a:rPr lang="es-ES" b="1" dirty="0"/>
              <a:t> </a:t>
            </a:r>
            <a:r>
              <a:rPr lang="es-ES" b="1" dirty="0" err="1"/>
              <a:t>it</a:t>
            </a:r>
            <a:r>
              <a:rPr lang="es-ES" b="1" dirty="0"/>
              <a:t> </a:t>
            </a:r>
            <a:r>
              <a:rPr lang="es-ES" b="1" dirty="0" err="1"/>
              <a:t>limit</a:t>
            </a:r>
            <a:r>
              <a:rPr lang="es-ES" b="1" dirty="0"/>
              <a:t> </a:t>
            </a:r>
            <a:r>
              <a:rPr lang="es-ES" b="1" dirty="0" err="1"/>
              <a:t>progress</a:t>
            </a:r>
            <a:r>
              <a:rPr lang="es-ES" b="1" dirty="0"/>
              <a:t> </a:t>
            </a:r>
            <a:r>
              <a:rPr lang="es-ES" b="1" dirty="0" err="1"/>
              <a:t>too</a:t>
            </a:r>
            <a:r>
              <a:rPr lang="es-ES" b="1" dirty="0"/>
              <a:t> </a:t>
            </a:r>
            <a:r>
              <a:rPr lang="es-ES" b="1" dirty="0" err="1"/>
              <a:t>much</a:t>
            </a:r>
            <a:r>
              <a:rPr lang="es-ES" b="1" dirty="0"/>
              <a:t>?"</a:t>
            </a:r>
            <a:endParaRPr lang="es-ES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8332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61DF3E2F-0A88-4C55-8678-0764BF733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48E5CA0-260D-7760-1C2D-795DCDF14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09600"/>
            <a:ext cx="3200400" cy="5567363"/>
          </a:xfrm>
        </p:spPr>
        <p:txBody>
          <a:bodyPr anchor="ctr">
            <a:normAutofit/>
          </a:bodyPr>
          <a:lstStyle/>
          <a:p>
            <a:r>
              <a:rPr lang="es-ES" sz="28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INTRODUCTORY QUESTIONS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2E6B962-346B-0983-77B6-84AC71AEDA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559753"/>
              </p:ext>
            </p:extLst>
          </p:nvPr>
        </p:nvGraphicFramePr>
        <p:xfrm>
          <a:off x="4293704" y="609600"/>
          <a:ext cx="7060095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328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7733F8-90ED-0885-B93E-6DB111C70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703" y="643967"/>
            <a:ext cx="10515600" cy="1325563"/>
          </a:xfrm>
        </p:spPr>
        <p:txBody>
          <a:bodyPr>
            <a:noAutofit/>
          </a:bodyPr>
          <a:lstStyle/>
          <a:p>
            <a:r>
              <a:rPr lang="es-ES" sz="3600" dirty="0"/>
              <a:t>PRIMARY LAW WITH CONSTITUTIONAL FORCE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E71034-DFF4-8C20-BC02-738DBA4C9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08" y="1857644"/>
            <a:ext cx="10515600" cy="3998306"/>
          </a:xfrm>
        </p:spPr>
        <p:txBody>
          <a:bodyPr>
            <a:normAutofit fontScale="55000" lnSpcReduction="20000"/>
          </a:bodyPr>
          <a:lstStyle/>
          <a:p>
            <a:r>
              <a:rPr lang="en-US" sz="2900" b="1" dirty="0"/>
              <a:t>Article 101 TFEU (ex Article 81 TEC)</a:t>
            </a:r>
          </a:p>
          <a:p>
            <a:pPr>
              <a:buFont typeface="+mj-lt"/>
              <a:buAutoNum type="arabicPeriod"/>
            </a:pPr>
            <a:r>
              <a:rPr lang="en-US" sz="2900" b="1" dirty="0"/>
              <a:t>Prohibited Anti-Competitive Practices</a:t>
            </a:r>
            <a:r>
              <a:rPr lang="en-US" sz="2900" dirty="0"/>
              <a:t>:</a:t>
            </a:r>
            <a:br>
              <a:rPr lang="en-US" sz="2900" dirty="0"/>
            </a:br>
            <a:r>
              <a:rPr lang="en-US" sz="2900" dirty="0"/>
              <a:t>The article bans agreements, decisions, and coordinated actions between businesses that </a:t>
            </a:r>
            <a:r>
              <a:rPr lang="en-US" sz="2900" b="1" dirty="0"/>
              <a:t>distort competition</a:t>
            </a:r>
            <a:r>
              <a:rPr lang="en-US" sz="2900" dirty="0"/>
              <a:t> in the EU’s internal market. Specifically, it prohibits: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2500" dirty="0"/>
              <a:t>Fixing prices or trading conditions.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2500" dirty="0"/>
              <a:t>Restricting production, markets, technology, or investments.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2500" dirty="0"/>
              <a:t>Dividing markets or supply sources.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2500" dirty="0"/>
              <a:t>Discriminatory conditions that harm competition.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2500" dirty="0"/>
              <a:t>Imposing unrelated contract obligations.</a:t>
            </a:r>
          </a:p>
          <a:p>
            <a:pPr>
              <a:buFont typeface="+mj-lt"/>
              <a:buAutoNum type="arabicPeriod"/>
            </a:pPr>
            <a:r>
              <a:rPr lang="en-US" sz="2900" b="1" dirty="0"/>
              <a:t>Automatic Nullity</a:t>
            </a:r>
            <a:r>
              <a:rPr lang="en-US" sz="2900" dirty="0"/>
              <a:t>:</a:t>
            </a:r>
            <a:br>
              <a:rPr lang="en-US" sz="2900" dirty="0"/>
            </a:br>
            <a:r>
              <a:rPr lang="en-US" sz="2900" dirty="0"/>
              <a:t>Any agreement violating this rule is automatically </a:t>
            </a:r>
            <a:r>
              <a:rPr lang="en-US" sz="2900" b="1" dirty="0"/>
              <a:t>void</a:t>
            </a:r>
            <a:r>
              <a:rPr lang="en-US" sz="2900" dirty="0"/>
              <a:t>.</a:t>
            </a:r>
          </a:p>
          <a:p>
            <a:pPr>
              <a:buFont typeface="+mj-lt"/>
              <a:buAutoNum type="arabicPeriod"/>
            </a:pPr>
            <a:r>
              <a:rPr lang="en-US" sz="2900" b="1" dirty="0"/>
              <a:t>Possible Exemptions</a:t>
            </a:r>
            <a:r>
              <a:rPr lang="en-US" sz="2900" dirty="0"/>
              <a:t>:</a:t>
            </a:r>
            <a:br>
              <a:rPr lang="en-US" sz="2900" dirty="0"/>
            </a:br>
            <a:r>
              <a:rPr lang="en-US" sz="2900" dirty="0"/>
              <a:t>Certain agreements may be allowed if they </a:t>
            </a:r>
            <a:r>
              <a:rPr lang="en-US" sz="2900" b="1" dirty="0"/>
              <a:t>enhance production, distribution, or technological progress</a:t>
            </a:r>
            <a:r>
              <a:rPr lang="en-US" sz="2900" dirty="0"/>
              <a:t>, benefit consumers, and </a:t>
            </a:r>
            <a:r>
              <a:rPr lang="en-US" sz="2900" b="1" dirty="0"/>
              <a:t>do not impose unnecessary restrictions or eliminate competition</a:t>
            </a:r>
            <a:r>
              <a:rPr lang="en-US" sz="2900" dirty="0"/>
              <a:t> in a substantial market segment.</a:t>
            </a:r>
          </a:p>
          <a:p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5B066EF-D500-6547-5AC3-EF09AC1DA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099" y="2792527"/>
            <a:ext cx="1961238" cy="19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094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D47CF-E67C-B9A4-EDF7-1FE18C33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/>
              <a:t>PRIMARY LAW WITH CONSTITUTIONAL FORCE</a:t>
            </a:r>
            <a:endParaRPr lang="es-ES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337753-7967-9DC1-48C9-8F1BDFA0A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460" y="2006600"/>
            <a:ext cx="10515600" cy="3998306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Article 102 TFEU (ex Article 82 TEC)</a:t>
            </a:r>
          </a:p>
          <a:p>
            <a:r>
              <a:rPr lang="en-US" dirty="0"/>
              <a:t>This article </a:t>
            </a:r>
            <a:r>
              <a:rPr lang="en-US" b="1" dirty="0"/>
              <a:t>prohibits the abuse of a dominant market position</a:t>
            </a:r>
            <a:r>
              <a:rPr lang="en-US" dirty="0"/>
              <a:t> by one or more companies if it </a:t>
            </a:r>
            <a:r>
              <a:rPr lang="en-US" b="1" dirty="0"/>
              <a:t>affects trade between EU Member States</a:t>
            </a:r>
            <a:r>
              <a:rPr lang="en-US" dirty="0"/>
              <a:t>.</a:t>
            </a:r>
          </a:p>
          <a:p>
            <a:r>
              <a:rPr lang="en-US" b="1" dirty="0"/>
              <a:t>Examples of Abuse: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Unfair pricing or trading conditions</a:t>
            </a:r>
            <a:r>
              <a:rPr lang="en-US" dirty="0"/>
              <a:t> (directly or indirectly).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Restricting production, markets, or technology</a:t>
            </a:r>
            <a:r>
              <a:rPr lang="en-US" dirty="0"/>
              <a:t> to the detriment of consumers.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Discriminatory treatment</a:t>
            </a:r>
            <a:r>
              <a:rPr lang="en-US" dirty="0"/>
              <a:t> in equivalent transactions, harming competition.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Forcing additional obligations in contracts</a:t>
            </a:r>
            <a:r>
              <a:rPr lang="en-US" dirty="0"/>
              <a:t> that are unrelated to the agreement</a:t>
            </a:r>
          </a:p>
          <a:p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2DB2912-D180-FB56-2EFA-9D665A45B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5973" y="2977978"/>
            <a:ext cx="1615808" cy="139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388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88767-6525-D171-DB0A-AD51FC8DE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/>
              <a:t>PRIMARY LAW WITH CONSTITUTIONAL FORCE</a:t>
            </a:r>
            <a:endParaRPr lang="es-ES_tradnl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BA617E-4D3D-FDAE-B75C-9FE5157C6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1457"/>
            <a:ext cx="10515600" cy="3998306"/>
          </a:xfrm>
        </p:spPr>
        <p:txBody>
          <a:bodyPr>
            <a:noAutofit/>
          </a:bodyPr>
          <a:lstStyle/>
          <a:p>
            <a:r>
              <a:rPr lang="en-US" sz="2100" b="1" dirty="0"/>
              <a:t>Article 105 TFEU (ex Article 85 TEC)</a:t>
            </a:r>
          </a:p>
          <a:p>
            <a:r>
              <a:rPr lang="en-US" sz="2100" dirty="0"/>
              <a:t>The </a:t>
            </a:r>
            <a:r>
              <a:rPr lang="en-US" sz="2100" b="1" dirty="0"/>
              <a:t>European Commission </a:t>
            </a:r>
            <a:r>
              <a:rPr lang="en-US" sz="2100" dirty="0"/>
              <a:t>is responsible for ensuring the enforcement of </a:t>
            </a:r>
            <a:r>
              <a:rPr lang="en-US" sz="2100" b="1" dirty="0"/>
              <a:t>Articles 101 and 102 TFEU</a:t>
            </a:r>
            <a:r>
              <a:rPr lang="en-US" sz="2100" dirty="0"/>
              <a:t>. It can </a:t>
            </a:r>
            <a:r>
              <a:rPr lang="en-US" sz="2100" b="1" dirty="0"/>
              <a:t>investigate potential infringements</a:t>
            </a:r>
            <a:r>
              <a:rPr lang="en-US" sz="2100" dirty="0"/>
              <a:t>, either on its own initiative or at the request of a Member State, with the support of national authorities. If a violation is found, the Commission proposes measures to stop it.</a:t>
            </a:r>
          </a:p>
          <a:p>
            <a:r>
              <a:rPr lang="en-US" sz="2100" dirty="0"/>
              <a:t>If the infringement continues, the Commission issues a </a:t>
            </a:r>
            <a:r>
              <a:rPr lang="en-US" sz="2100" b="1" dirty="0"/>
              <a:t>reasoned decision</a:t>
            </a:r>
            <a:r>
              <a:rPr lang="en-US" sz="2100" dirty="0"/>
              <a:t>, may </a:t>
            </a:r>
            <a:r>
              <a:rPr lang="en-US" sz="2100" b="1" dirty="0"/>
              <a:t>publish it</a:t>
            </a:r>
            <a:r>
              <a:rPr lang="en-US" sz="2100" dirty="0"/>
              <a:t>, and can </a:t>
            </a:r>
            <a:r>
              <a:rPr lang="en-US" sz="2100" b="1" dirty="0"/>
              <a:t>authorize Member States</a:t>
            </a:r>
            <a:r>
              <a:rPr lang="en-US" sz="2100" dirty="0"/>
              <a:t> to take corrective actions under conditions set by the Commission.</a:t>
            </a:r>
          </a:p>
          <a:p>
            <a:r>
              <a:rPr lang="en-US" sz="2100" dirty="0"/>
              <a:t>The Commission also has the power to </a:t>
            </a:r>
            <a:r>
              <a:rPr lang="en-US" sz="2100" b="1" dirty="0"/>
              <a:t>adopt regulations </a:t>
            </a:r>
            <a:r>
              <a:rPr lang="en-US" sz="2100" dirty="0"/>
              <a:t>concerning categories of agreements when authorized by the Council under </a:t>
            </a:r>
            <a:r>
              <a:rPr lang="en-US" sz="2100" b="1" dirty="0"/>
              <a:t>Article 103(2)(b) TFEU</a:t>
            </a:r>
            <a:r>
              <a:rPr lang="en-US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081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F767C99-497E-4782-0D65-0C4179E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58" y="0"/>
            <a:ext cx="11053236" cy="2076450"/>
          </a:xfrm>
        </p:spPr>
        <p:txBody>
          <a:bodyPr anchor="b">
            <a:noAutofit/>
          </a:bodyPr>
          <a:lstStyle/>
          <a:p>
            <a:r>
              <a:rPr lang="es-ES" sz="5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COMMISSION AS AN ANTITRUST ENFORCER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E91C2-AB9B-268E-5C34-8B0576DF8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016" y="2900405"/>
            <a:ext cx="4581526" cy="2986087"/>
          </a:xfrm>
        </p:spPr>
        <p:txBody>
          <a:bodyPr>
            <a:normAutofit lnSpcReduction="10000"/>
          </a:bodyPr>
          <a:lstStyle/>
          <a:p>
            <a:pPr marL="6858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tx2">
                    <a:alpha val="60000"/>
                  </a:schemeClr>
                </a:solidFill>
              </a:rPr>
              <a:t>Google Shopping Investigation</a:t>
            </a:r>
          </a:p>
          <a:p>
            <a:pPr marL="6858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tx2">
                    <a:alpha val="60000"/>
                  </a:schemeClr>
                </a:solidFill>
              </a:rPr>
              <a:t>Android Investigation</a:t>
            </a:r>
          </a:p>
          <a:p>
            <a:pPr marL="6858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tx2">
                    <a:alpha val="60000"/>
                  </a:schemeClr>
                </a:solidFill>
              </a:rPr>
              <a:t>Ad Sense Investigation</a:t>
            </a:r>
          </a:p>
          <a:p>
            <a:pPr marL="685800" indent="-457200">
              <a:buFont typeface="+mj-lt"/>
              <a:buAutoNum type="arabicPeriod"/>
            </a:pPr>
            <a:r>
              <a:rPr lang="en-US" sz="2400" b="1" dirty="0" err="1">
                <a:solidFill>
                  <a:schemeClr val="tx2">
                    <a:alpha val="60000"/>
                  </a:schemeClr>
                </a:solidFill>
              </a:rPr>
              <a:t>Adtech</a:t>
            </a:r>
            <a:r>
              <a:rPr lang="en-US" sz="2400" b="1" dirty="0">
                <a:solidFill>
                  <a:schemeClr val="tx2">
                    <a:alpha val="60000"/>
                  </a:schemeClr>
                </a:solidFill>
              </a:rPr>
              <a:t> Investigation</a:t>
            </a:r>
          </a:p>
          <a:p>
            <a:pPr marL="6858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tx2">
                    <a:alpha val="60000"/>
                  </a:schemeClr>
                </a:solidFill>
              </a:rPr>
              <a:t>Acquisition of Fitbit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913ECEE-15AD-A900-1BB0-0A163332BB3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</a:blip>
          <a:stretch>
            <a:fillRect/>
          </a:stretch>
        </p:blipFill>
        <p:spPr>
          <a:xfrm>
            <a:off x="7149830" y="2013678"/>
            <a:ext cx="4131001" cy="4131001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F1D2C1F-8588-251D-4C2B-A948958F5B6D}"/>
              </a:ext>
            </a:extLst>
          </p:cNvPr>
          <p:cNvSpPr txBox="1"/>
          <p:nvPr/>
        </p:nvSpPr>
        <p:spPr>
          <a:xfrm>
            <a:off x="680936" y="2180553"/>
            <a:ext cx="74416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ANTITRUST CASES AGAINST GOOGLE BY THE EU</a:t>
            </a:r>
          </a:p>
        </p:txBody>
      </p:sp>
    </p:spTree>
    <p:extLst>
      <p:ext uri="{BB962C8B-B14F-4D97-AF65-F5344CB8AC3E}">
        <p14:creationId xmlns:p14="http://schemas.microsoft.com/office/powerpoint/2010/main" val="330628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FF17D-4066-7852-F974-53E2B3AD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COMMISION VS AI</a:t>
            </a:r>
          </a:p>
        </p:txBody>
      </p:sp>
      <p:graphicFrame>
        <p:nvGraphicFramePr>
          <p:cNvPr id="8" name="Marcador de contenido 2">
            <a:extLst>
              <a:ext uri="{FF2B5EF4-FFF2-40B4-BE49-F238E27FC236}">
                <a16:creationId xmlns:a16="http://schemas.microsoft.com/office/drawing/2014/main" id="{83947009-9386-E08F-6397-A272451B0A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AE1C3BF8-D1D8-A78F-3C84-357DF39695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14362" y="546217"/>
            <a:ext cx="1643062" cy="154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64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1157667-2540-D989-1D1A-FB748CCA95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</a:blip>
          <a:stretch>
            <a:fillRect/>
          </a:stretch>
        </p:blipFill>
        <p:spPr>
          <a:xfrm>
            <a:off x="4356249" y="1082135"/>
            <a:ext cx="7362713" cy="469372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E5814EC-CCC1-C7CA-0A6B-CB39C4BADF7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838199" y="857251"/>
            <a:ext cx="4581525" cy="2076450"/>
          </a:xfrm>
        </p:spPr>
        <p:txBody>
          <a:bodyPr anchor="b">
            <a:normAutofit/>
          </a:bodyPr>
          <a:lstStyle/>
          <a:p>
            <a:r>
              <a:rPr lang="es-ES" sz="41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THE FIRST REGULATION ON AI WORLDWIDE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0CD9CD-8804-8C3E-5FCB-7ECAE63B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6538" y="693517"/>
            <a:ext cx="5968307" cy="392429"/>
          </a:xfrm>
        </p:spPr>
        <p:txBody>
          <a:bodyPr>
            <a:normAutofit/>
          </a:bodyPr>
          <a:lstStyle/>
          <a:p>
            <a:pPr marL="228600" indent="0">
              <a:buNone/>
            </a:pPr>
            <a:r>
              <a:rPr lang="es-ES" sz="1800" b="1" dirty="0">
                <a:solidFill>
                  <a:schemeClr val="tx2">
                    <a:alpha val="60000"/>
                  </a:schemeClr>
                </a:solidFill>
              </a:rPr>
              <a:t>DIFFERENT RULES FOR DIFFERENT RISK LEVELS: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A935BC4-C553-3DC0-E12C-35AF5D1C3DC1}"/>
              </a:ext>
            </a:extLst>
          </p:cNvPr>
          <p:cNvSpPr txBox="1"/>
          <p:nvPr/>
        </p:nvSpPr>
        <p:spPr>
          <a:xfrm>
            <a:off x="823018" y="4015836"/>
            <a:ext cx="387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 err="1"/>
              <a:t>Transparency</a:t>
            </a:r>
            <a:r>
              <a:rPr lang="es-ES" dirty="0"/>
              <a:t> </a:t>
            </a:r>
            <a:r>
              <a:rPr lang="es-ES" dirty="0" err="1"/>
              <a:t>Requirements</a:t>
            </a:r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ES" dirty="0" err="1"/>
              <a:t>Supporting</a:t>
            </a:r>
            <a:r>
              <a:rPr lang="es-ES" dirty="0"/>
              <a:t> </a:t>
            </a:r>
            <a:r>
              <a:rPr lang="es-ES" dirty="0" err="1"/>
              <a:t>Innovation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4515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363AFE-991E-A177-E486-B621A7FE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AI ACT GOVERNANCE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2196A0-530F-92BA-6483-D5EFC4AA3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0">
              <a:buNone/>
            </a:pPr>
            <a:r>
              <a:rPr lang="en-US" dirty="0"/>
              <a:t>Three advisory bodies will oversee governance:  </a:t>
            </a:r>
          </a:p>
          <a:p>
            <a:pPr marL="742950" indent="-514350">
              <a:buFont typeface="+mj-lt"/>
              <a:buAutoNum type="arabicPeriod"/>
            </a:pPr>
            <a:r>
              <a:rPr lang="en-US" b="1" dirty="0"/>
              <a:t>European AI Board</a:t>
            </a:r>
            <a:r>
              <a:rPr lang="en-US" dirty="0"/>
              <a:t>: Representatives from EU Member States.  </a:t>
            </a:r>
          </a:p>
          <a:p>
            <a:pPr marL="742950" indent="-514350">
              <a:buFont typeface="+mj-lt"/>
              <a:buAutoNum type="arabicPeriod"/>
            </a:pPr>
            <a:r>
              <a:rPr lang="en-US" b="1" dirty="0"/>
              <a:t>Scientific Panel</a:t>
            </a:r>
            <a:r>
              <a:rPr lang="en-US" dirty="0"/>
              <a:t>: Independent AI experts.  </a:t>
            </a:r>
          </a:p>
          <a:p>
            <a:pPr marL="742950" indent="-514350">
              <a:buFont typeface="+mj-lt"/>
              <a:buAutoNum type="arabicPeriod"/>
            </a:pPr>
            <a:r>
              <a:rPr lang="en-US" b="1" dirty="0"/>
              <a:t>Advisory Forum</a:t>
            </a:r>
            <a:r>
              <a:rPr lang="en-US" dirty="0"/>
              <a:t>: Diverse commercial &amp; non-commercial stakeholders.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BE19A33-0719-4C09-7979-835FC46A5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3557" y="756256"/>
            <a:ext cx="1740243" cy="174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35383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381</TotalTime>
  <Words>538</Words>
  <Application>Microsoft Macintosh PowerPoint</Application>
  <PresentationFormat>Panorámica</PresentationFormat>
  <Paragraphs>54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Aptos</vt:lpstr>
      <vt:lpstr>Arial</vt:lpstr>
      <vt:lpstr>Avenir Next LT Pro</vt:lpstr>
      <vt:lpstr>Sabon Next LT</vt:lpstr>
      <vt:lpstr>Wingdings</vt:lpstr>
      <vt:lpstr>LuminousVTI</vt:lpstr>
      <vt:lpstr>COMMISION VS BIG TECH</vt:lpstr>
      <vt:lpstr>INTRODUCTORY QUESTIONS</vt:lpstr>
      <vt:lpstr>PRIMARY LAW WITH CONSTITUTIONAL FORCE</vt:lpstr>
      <vt:lpstr>PRIMARY LAW WITH CONSTITUTIONAL FORCE</vt:lpstr>
      <vt:lpstr>PRIMARY LAW WITH CONSTITUTIONAL FORCE</vt:lpstr>
      <vt:lpstr>COMMISSION AS AN ANTITRUST ENFORCER</vt:lpstr>
      <vt:lpstr>COMMISION VS AI</vt:lpstr>
      <vt:lpstr>THE FIRST REGULATION ON AI WORLDWIDE</vt:lpstr>
      <vt:lpstr>AI ACT GOVERNANCE</vt:lpstr>
      <vt:lpstr>DEBATE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Jimena Jos Herrera</dc:creator>
  <cp:lastModifiedBy>Blanca Blanco García</cp:lastModifiedBy>
  <cp:revision>3</cp:revision>
  <dcterms:created xsi:type="dcterms:W3CDTF">2025-03-05T10:28:50Z</dcterms:created>
  <dcterms:modified xsi:type="dcterms:W3CDTF">2025-03-05T17:01:44Z</dcterms:modified>
</cp:coreProperties>
</file>