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3" r:id="rId7"/>
    <p:sldId id="264" r:id="rId8"/>
    <p:sldId id="270" r:id="rId9"/>
    <p:sldId id="269" r:id="rId10"/>
    <p:sldId id="271" r:id="rId11"/>
    <p:sldId id="273" r:id="rId12"/>
    <p:sldId id="272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DBAEDC-1DFD-4233-AD64-421F1A928689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5E6C1AC-FB0B-47D0-9BA4-A8C6F3A90642}">
      <dgm:prSet/>
      <dgm:spPr/>
      <dgm:t>
        <a:bodyPr/>
        <a:lstStyle/>
        <a:p>
          <a:r>
            <a:rPr lang="cs-CZ" dirty="0"/>
            <a:t>Dle slavistů existence českých staroslověnských památek (bohemismy) nepochybná (ač trochu definice kruhem)</a:t>
          </a:r>
          <a:endParaRPr lang="en-US" dirty="0"/>
        </a:p>
      </dgm:t>
    </dgm:pt>
    <dgm:pt modelId="{2A4C8311-4516-4A85-A44E-ABD0F0DCBC7B}" type="parTrans" cxnId="{42397892-AB07-4A07-A49D-628A9BBCF9F6}">
      <dgm:prSet/>
      <dgm:spPr/>
      <dgm:t>
        <a:bodyPr/>
        <a:lstStyle/>
        <a:p>
          <a:endParaRPr lang="en-US"/>
        </a:p>
      </dgm:t>
    </dgm:pt>
    <dgm:pt modelId="{47C724C2-91E4-4682-8458-54F89A0BC6D7}" type="sibTrans" cxnId="{42397892-AB07-4A07-A49D-628A9BBCF9F6}">
      <dgm:prSet/>
      <dgm:spPr/>
      <dgm:t>
        <a:bodyPr/>
        <a:lstStyle/>
        <a:p>
          <a:endParaRPr lang="en-US"/>
        </a:p>
      </dgm:t>
    </dgm:pt>
    <dgm:pt modelId="{578E7658-75B6-44C0-98C0-0B4F120FD199}">
      <dgm:prSet/>
      <dgm:spPr/>
      <dgm:t>
        <a:bodyPr/>
        <a:lstStyle/>
        <a:p>
          <a:r>
            <a:rPr lang="cs-CZ" dirty="0"/>
            <a:t>Nemáme žádný jasný pramen popisující šíření křesťanské bohoslužby ve slovanském jazyce (ale ani té v latinském)</a:t>
          </a:r>
          <a:endParaRPr lang="en-US" dirty="0"/>
        </a:p>
      </dgm:t>
    </dgm:pt>
    <dgm:pt modelId="{0B5BAF33-9499-4A4C-9FE2-A6643ADA69DA}" type="parTrans" cxnId="{F549A537-73B1-403A-9908-5CBA34932EEE}">
      <dgm:prSet/>
      <dgm:spPr/>
      <dgm:t>
        <a:bodyPr/>
        <a:lstStyle/>
        <a:p>
          <a:endParaRPr lang="en-US"/>
        </a:p>
      </dgm:t>
    </dgm:pt>
    <dgm:pt modelId="{0C4AF81B-4A97-4C71-99DB-88759EE9D5C3}" type="sibTrans" cxnId="{F549A537-73B1-403A-9908-5CBA34932EEE}">
      <dgm:prSet/>
      <dgm:spPr/>
      <dgm:t>
        <a:bodyPr/>
        <a:lstStyle/>
        <a:p>
          <a:endParaRPr lang="en-US"/>
        </a:p>
      </dgm:t>
    </dgm:pt>
    <dgm:pt modelId="{3D91841E-2774-4514-ABA7-AC34263264E8}">
      <dgm:prSet/>
      <dgm:spPr/>
      <dgm:t>
        <a:bodyPr/>
        <a:lstStyle/>
        <a:p>
          <a:r>
            <a:rPr lang="cs-CZ" dirty="0"/>
            <a:t>Stopy v křesťanské praxi nesou silný vliv bavorské (Otčenáš, rukopisy, hudební vlivy) a saské církve (klérus biskupství)</a:t>
          </a:r>
          <a:endParaRPr lang="en-US" dirty="0"/>
        </a:p>
      </dgm:t>
    </dgm:pt>
    <dgm:pt modelId="{1427F893-03FE-4057-82B4-89F403183C0F}" type="parTrans" cxnId="{1BB2704E-B3BE-44A9-BEBB-FC37970A3239}">
      <dgm:prSet/>
      <dgm:spPr/>
      <dgm:t>
        <a:bodyPr/>
        <a:lstStyle/>
        <a:p>
          <a:endParaRPr lang="en-US"/>
        </a:p>
      </dgm:t>
    </dgm:pt>
    <dgm:pt modelId="{D085C69B-ED12-425A-83D3-40A45B029777}" type="sibTrans" cxnId="{1BB2704E-B3BE-44A9-BEBB-FC37970A3239}">
      <dgm:prSet/>
      <dgm:spPr/>
      <dgm:t>
        <a:bodyPr/>
        <a:lstStyle/>
        <a:p>
          <a:endParaRPr lang="en-US"/>
        </a:p>
      </dgm:t>
    </dgm:pt>
    <dgm:pt modelId="{8BCE89CE-B159-40E5-AE31-E6E3BE010534}">
      <dgm:prSet/>
      <dgm:spPr/>
      <dgm:t>
        <a:bodyPr/>
        <a:lstStyle/>
        <a:p>
          <a:r>
            <a:rPr lang="cs-CZ" dirty="0"/>
            <a:t>Nejblíže jsou legendy o sv. Prokopovi (včetně kroniky Mnicha sázavského) – ale ty zase jsou jen latinsky!!!</a:t>
          </a:r>
          <a:endParaRPr lang="en-US" dirty="0"/>
        </a:p>
      </dgm:t>
    </dgm:pt>
    <dgm:pt modelId="{3B8F7BA1-FC7B-4293-BE12-536594C06EF6}" type="parTrans" cxnId="{316496AE-BDB7-462D-A9BE-6F16886B7ECF}">
      <dgm:prSet/>
      <dgm:spPr/>
      <dgm:t>
        <a:bodyPr/>
        <a:lstStyle/>
        <a:p>
          <a:endParaRPr lang="en-US"/>
        </a:p>
      </dgm:t>
    </dgm:pt>
    <dgm:pt modelId="{1DCF5560-E4F5-4AD9-9061-5271A55707A1}" type="sibTrans" cxnId="{316496AE-BDB7-462D-A9BE-6F16886B7ECF}">
      <dgm:prSet/>
      <dgm:spPr/>
      <dgm:t>
        <a:bodyPr/>
        <a:lstStyle/>
        <a:p>
          <a:endParaRPr lang="en-US"/>
        </a:p>
      </dgm:t>
    </dgm:pt>
    <dgm:pt modelId="{F2C38A6D-A7EE-4583-BBF0-04C3A8769C36}">
      <dgm:prSet/>
      <dgm:spPr/>
      <dgm:t>
        <a:bodyPr/>
        <a:lstStyle/>
        <a:p>
          <a:r>
            <a:rPr lang="cs-CZ" dirty="0"/>
            <a:t>V období 2. pol. 10. – 11. století prakticky schází latinské literární památky spojitelné s Čechami</a:t>
          </a:r>
          <a:br>
            <a:rPr lang="cs-CZ" dirty="0"/>
          </a:br>
          <a:r>
            <a:rPr lang="cs-CZ" dirty="0"/>
            <a:t>(vyjma Kristiána, který ale vše popisuje)</a:t>
          </a:r>
          <a:endParaRPr lang="en-US" dirty="0"/>
        </a:p>
      </dgm:t>
    </dgm:pt>
    <dgm:pt modelId="{2A0427D8-E328-4CE3-B3E8-6AB189F4027A}" type="parTrans" cxnId="{02D3A0B5-9DB9-4945-8B35-DF22D6AC6B3E}">
      <dgm:prSet/>
      <dgm:spPr/>
      <dgm:t>
        <a:bodyPr/>
        <a:lstStyle/>
        <a:p>
          <a:endParaRPr lang="en-US"/>
        </a:p>
      </dgm:t>
    </dgm:pt>
    <dgm:pt modelId="{FFD07441-49BA-41F1-8D3D-97A4B8C4D6CD}" type="sibTrans" cxnId="{02D3A0B5-9DB9-4945-8B35-DF22D6AC6B3E}">
      <dgm:prSet/>
      <dgm:spPr/>
      <dgm:t>
        <a:bodyPr/>
        <a:lstStyle/>
        <a:p>
          <a:endParaRPr lang="en-US"/>
        </a:p>
      </dgm:t>
    </dgm:pt>
    <dgm:pt modelId="{F9D80732-3C79-422F-845B-966C50FDCE32}" type="pres">
      <dgm:prSet presAssocID="{3CDBAEDC-1DFD-4233-AD64-421F1A928689}" presName="vert0" presStyleCnt="0">
        <dgm:presLayoutVars>
          <dgm:dir/>
          <dgm:animOne val="branch"/>
          <dgm:animLvl val="lvl"/>
        </dgm:presLayoutVars>
      </dgm:prSet>
      <dgm:spPr/>
    </dgm:pt>
    <dgm:pt modelId="{CD1A504B-744D-4917-98C1-7D8E9801574D}" type="pres">
      <dgm:prSet presAssocID="{55E6C1AC-FB0B-47D0-9BA4-A8C6F3A90642}" presName="thickLine" presStyleLbl="alignNode1" presStyleIdx="0" presStyleCnt="5"/>
      <dgm:spPr/>
    </dgm:pt>
    <dgm:pt modelId="{329C04B5-DAF6-4178-A604-FBC855A32433}" type="pres">
      <dgm:prSet presAssocID="{55E6C1AC-FB0B-47D0-9BA4-A8C6F3A90642}" presName="horz1" presStyleCnt="0"/>
      <dgm:spPr/>
    </dgm:pt>
    <dgm:pt modelId="{9D4E5872-E25E-49AB-B965-B4351422A4EA}" type="pres">
      <dgm:prSet presAssocID="{55E6C1AC-FB0B-47D0-9BA4-A8C6F3A90642}" presName="tx1" presStyleLbl="revTx" presStyleIdx="0" presStyleCnt="5"/>
      <dgm:spPr/>
    </dgm:pt>
    <dgm:pt modelId="{63E570E1-9FC0-49F3-8C52-9D3EA922B705}" type="pres">
      <dgm:prSet presAssocID="{55E6C1AC-FB0B-47D0-9BA4-A8C6F3A90642}" presName="vert1" presStyleCnt="0"/>
      <dgm:spPr/>
    </dgm:pt>
    <dgm:pt modelId="{7043DD4C-76E5-45A5-910B-95BC2FC515AE}" type="pres">
      <dgm:prSet presAssocID="{578E7658-75B6-44C0-98C0-0B4F120FD199}" presName="thickLine" presStyleLbl="alignNode1" presStyleIdx="1" presStyleCnt="5"/>
      <dgm:spPr/>
    </dgm:pt>
    <dgm:pt modelId="{1E6A938F-8DD7-4444-AB35-FCE2C8FE77F9}" type="pres">
      <dgm:prSet presAssocID="{578E7658-75B6-44C0-98C0-0B4F120FD199}" presName="horz1" presStyleCnt="0"/>
      <dgm:spPr/>
    </dgm:pt>
    <dgm:pt modelId="{443C4436-C925-4468-8793-65C856FB9C4F}" type="pres">
      <dgm:prSet presAssocID="{578E7658-75B6-44C0-98C0-0B4F120FD199}" presName="tx1" presStyleLbl="revTx" presStyleIdx="1" presStyleCnt="5"/>
      <dgm:spPr/>
    </dgm:pt>
    <dgm:pt modelId="{EA541A6F-5EEE-489B-8741-A3E9EFA93CE9}" type="pres">
      <dgm:prSet presAssocID="{578E7658-75B6-44C0-98C0-0B4F120FD199}" presName="vert1" presStyleCnt="0"/>
      <dgm:spPr/>
    </dgm:pt>
    <dgm:pt modelId="{CFC920DB-1242-492B-B46B-218A7CEE6E9B}" type="pres">
      <dgm:prSet presAssocID="{3D91841E-2774-4514-ABA7-AC34263264E8}" presName="thickLine" presStyleLbl="alignNode1" presStyleIdx="2" presStyleCnt="5"/>
      <dgm:spPr/>
    </dgm:pt>
    <dgm:pt modelId="{BC5841C8-7E8B-4724-871E-0BBF3FD71630}" type="pres">
      <dgm:prSet presAssocID="{3D91841E-2774-4514-ABA7-AC34263264E8}" presName="horz1" presStyleCnt="0"/>
      <dgm:spPr/>
    </dgm:pt>
    <dgm:pt modelId="{450EF555-FB8C-4046-B57A-8852CD46FB80}" type="pres">
      <dgm:prSet presAssocID="{3D91841E-2774-4514-ABA7-AC34263264E8}" presName="tx1" presStyleLbl="revTx" presStyleIdx="2" presStyleCnt="5"/>
      <dgm:spPr/>
    </dgm:pt>
    <dgm:pt modelId="{D379BA10-6FBC-43A5-A712-08AAA0610E6F}" type="pres">
      <dgm:prSet presAssocID="{3D91841E-2774-4514-ABA7-AC34263264E8}" presName="vert1" presStyleCnt="0"/>
      <dgm:spPr/>
    </dgm:pt>
    <dgm:pt modelId="{C7C0437E-A37D-4647-A8C5-DA3F365A044E}" type="pres">
      <dgm:prSet presAssocID="{8BCE89CE-B159-40E5-AE31-E6E3BE010534}" presName="thickLine" presStyleLbl="alignNode1" presStyleIdx="3" presStyleCnt="5"/>
      <dgm:spPr/>
    </dgm:pt>
    <dgm:pt modelId="{327F5DE4-375D-41F9-BCF3-C812E80C0D63}" type="pres">
      <dgm:prSet presAssocID="{8BCE89CE-B159-40E5-AE31-E6E3BE010534}" presName="horz1" presStyleCnt="0"/>
      <dgm:spPr/>
    </dgm:pt>
    <dgm:pt modelId="{6C69C6F9-C104-4938-B185-48F82C41002B}" type="pres">
      <dgm:prSet presAssocID="{8BCE89CE-B159-40E5-AE31-E6E3BE010534}" presName="tx1" presStyleLbl="revTx" presStyleIdx="3" presStyleCnt="5"/>
      <dgm:spPr/>
    </dgm:pt>
    <dgm:pt modelId="{14A07FAF-0824-462B-9CBE-94CEFCDDBBD8}" type="pres">
      <dgm:prSet presAssocID="{8BCE89CE-B159-40E5-AE31-E6E3BE010534}" presName="vert1" presStyleCnt="0"/>
      <dgm:spPr/>
    </dgm:pt>
    <dgm:pt modelId="{E1E7F190-EEAF-4381-9F8B-33AFD9058AE3}" type="pres">
      <dgm:prSet presAssocID="{F2C38A6D-A7EE-4583-BBF0-04C3A8769C36}" presName="thickLine" presStyleLbl="alignNode1" presStyleIdx="4" presStyleCnt="5"/>
      <dgm:spPr/>
    </dgm:pt>
    <dgm:pt modelId="{7C36D035-0858-4FBE-AD00-C441E4140665}" type="pres">
      <dgm:prSet presAssocID="{F2C38A6D-A7EE-4583-BBF0-04C3A8769C36}" presName="horz1" presStyleCnt="0"/>
      <dgm:spPr/>
    </dgm:pt>
    <dgm:pt modelId="{647A272B-9804-4F4C-827E-DF7D953E1DCE}" type="pres">
      <dgm:prSet presAssocID="{F2C38A6D-A7EE-4583-BBF0-04C3A8769C36}" presName="tx1" presStyleLbl="revTx" presStyleIdx="4" presStyleCnt="5"/>
      <dgm:spPr/>
    </dgm:pt>
    <dgm:pt modelId="{42F27374-DC6D-4A88-A02E-8EC47C3FFF01}" type="pres">
      <dgm:prSet presAssocID="{F2C38A6D-A7EE-4583-BBF0-04C3A8769C36}" presName="vert1" presStyleCnt="0"/>
      <dgm:spPr/>
    </dgm:pt>
  </dgm:ptLst>
  <dgm:cxnLst>
    <dgm:cxn modelId="{9DE7841D-A519-4F88-B2FE-B89191835642}" type="presOf" srcId="{3CDBAEDC-1DFD-4233-AD64-421F1A928689}" destId="{F9D80732-3C79-422F-845B-966C50FDCE32}" srcOrd="0" destOrd="0" presId="urn:microsoft.com/office/officeart/2008/layout/LinedList"/>
    <dgm:cxn modelId="{F549A537-73B1-403A-9908-5CBA34932EEE}" srcId="{3CDBAEDC-1DFD-4233-AD64-421F1A928689}" destId="{578E7658-75B6-44C0-98C0-0B4F120FD199}" srcOrd="1" destOrd="0" parTransId="{0B5BAF33-9499-4A4C-9FE2-A6643ADA69DA}" sibTransId="{0C4AF81B-4A97-4C71-99DB-88759EE9D5C3}"/>
    <dgm:cxn modelId="{1BB2704E-B3BE-44A9-BEBB-FC37970A3239}" srcId="{3CDBAEDC-1DFD-4233-AD64-421F1A928689}" destId="{3D91841E-2774-4514-ABA7-AC34263264E8}" srcOrd="2" destOrd="0" parTransId="{1427F893-03FE-4057-82B4-89F403183C0F}" sibTransId="{D085C69B-ED12-425A-83D3-40A45B029777}"/>
    <dgm:cxn modelId="{B501AB51-0821-4780-A2DF-DDF06DE3A743}" type="presOf" srcId="{578E7658-75B6-44C0-98C0-0B4F120FD199}" destId="{443C4436-C925-4468-8793-65C856FB9C4F}" srcOrd="0" destOrd="0" presId="urn:microsoft.com/office/officeart/2008/layout/LinedList"/>
    <dgm:cxn modelId="{42397892-AB07-4A07-A49D-628A9BBCF9F6}" srcId="{3CDBAEDC-1DFD-4233-AD64-421F1A928689}" destId="{55E6C1AC-FB0B-47D0-9BA4-A8C6F3A90642}" srcOrd="0" destOrd="0" parTransId="{2A4C8311-4516-4A85-A44E-ABD0F0DCBC7B}" sibTransId="{47C724C2-91E4-4682-8458-54F89A0BC6D7}"/>
    <dgm:cxn modelId="{316496AE-BDB7-462D-A9BE-6F16886B7ECF}" srcId="{3CDBAEDC-1DFD-4233-AD64-421F1A928689}" destId="{8BCE89CE-B159-40E5-AE31-E6E3BE010534}" srcOrd="3" destOrd="0" parTransId="{3B8F7BA1-FC7B-4293-BE12-536594C06EF6}" sibTransId="{1DCF5560-E4F5-4AD9-9061-5271A55707A1}"/>
    <dgm:cxn modelId="{0A83B8AF-BDE0-4275-815B-1CA97B5219AC}" type="presOf" srcId="{55E6C1AC-FB0B-47D0-9BA4-A8C6F3A90642}" destId="{9D4E5872-E25E-49AB-B965-B4351422A4EA}" srcOrd="0" destOrd="0" presId="urn:microsoft.com/office/officeart/2008/layout/LinedList"/>
    <dgm:cxn modelId="{02D3A0B5-9DB9-4945-8B35-DF22D6AC6B3E}" srcId="{3CDBAEDC-1DFD-4233-AD64-421F1A928689}" destId="{F2C38A6D-A7EE-4583-BBF0-04C3A8769C36}" srcOrd="4" destOrd="0" parTransId="{2A0427D8-E328-4CE3-B3E8-6AB189F4027A}" sibTransId="{FFD07441-49BA-41F1-8D3D-97A4B8C4D6CD}"/>
    <dgm:cxn modelId="{EB98D4D3-EB52-4EED-AA75-1D8EA94D21D8}" type="presOf" srcId="{3D91841E-2774-4514-ABA7-AC34263264E8}" destId="{450EF555-FB8C-4046-B57A-8852CD46FB80}" srcOrd="0" destOrd="0" presId="urn:microsoft.com/office/officeart/2008/layout/LinedList"/>
    <dgm:cxn modelId="{2764B9DD-7E73-4873-9207-E5D8BB309973}" type="presOf" srcId="{8BCE89CE-B159-40E5-AE31-E6E3BE010534}" destId="{6C69C6F9-C104-4938-B185-48F82C41002B}" srcOrd="0" destOrd="0" presId="urn:microsoft.com/office/officeart/2008/layout/LinedList"/>
    <dgm:cxn modelId="{A83026F2-DECA-4961-98BF-9C3CF7620FE4}" type="presOf" srcId="{F2C38A6D-A7EE-4583-BBF0-04C3A8769C36}" destId="{647A272B-9804-4F4C-827E-DF7D953E1DCE}" srcOrd="0" destOrd="0" presId="urn:microsoft.com/office/officeart/2008/layout/LinedList"/>
    <dgm:cxn modelId="{CA0D4475-6DEE-457C-A93F-F8EF9D6B723C}" type="presParOf" srcId="{F9D80732-3C79-422F-845B-966C50FDCE32}" destId="{CD1A504B-744D-4917-98C1-7D8E9801574D}" srcOrd="0" destOrd="0" presId="urn:microsoft.com/office/officeart/2008/layout/LinedList"/>
    <dgm:cxn modelId="{0D2BB0E0-ACC0-4222-BD7A-C6FAD806AB1A}" type="presParOf" srcId="{F9D80732-3C79-422F-845B-966C50FDCE32}" destId="{329C04B5-DAF6-4178-A604-FBC855A32433}" srcOrd="1" destOrd="0" presId="urn:microsoft.com/office/officeart/2008/layout/LinedList"/>
    <dgm:cxn modelId="{03E7F63B-36FE-4082-9070-F8EDF68AC50A}" type="presParOf" srcId="{329C04B5-DAF6-4178-A604-FBC855A32433}" destId="{9D4E5872-E25E-49AB-B965-B4351422A4EA}" srcOrd="0" destOrd="0" presId="urn:microsoft.com/office/officeart/2008/layout/LinedList"/>
    <dgm:cxn modelId="{8696C739-D2DD-41C2-9F10-A7CCB3188C4E}" type="presParOf" srcId="{329C04B5-DAF6-4178-A604-FBC855A32433}" destId="{63E570E1-9FC0-49F3-8C52-9D3EA922B705}" srcOrd="1" destOrd="0" presId="urn:microsoft.com/office/officeart/2008/layout/LinedList"/>
    <dgm:cxn modelId="{E6FDF42E-DFD1-4230-853E-202A7E83CFA1}" type="presParOf" srcId="{F9D80732-3C79-422F-845B-966C50FDCE32}" destId="{7043DD4C-76E5-45A5-910B-95BC2FC515AE}" srcOrd="2" destOrd="0" presId="urn:microsoft.com/office/officeart/2008/layout/LinedList"/>
    <dgm:cxn modelId="{48CE3DAD-0FC1-4083-B3E8-0B70E2724052}" type="presParOf" srcId="{F9D80732-3C79-422F-845B-966C50FDCE32}" destId="{1E6A938F-8DD7-4444-AB35-FCE2C8FE77F9}" srcOrd="3" destOrd="0" presId="urn:microsoft.com/office/officeart/2008/layout/LinedList"/>
    <dgm:cxn modelId="{84B42068-F1FD-4CB8-8320-156563BF80E1}" type="presParOf" srcId="{1E6A938F-8DD7-4444-AB35-FCE2C8FE77F9}" destId="{443C4436-C925-4468-8793-65C856FB9C4F}" srcOrd="0" destOrd="0" presId="urn:microsoft.com/office/officeart/2008/layout/LinedList"/>
    <dgm:cxn modelId="{F66DD782-0305-4E5F-AF6D-252966868F6C}" type="presParOf" srcId="{1E6A938F-8DD7-4444-AB35-FCE2C8FE77F9}" destId="{EA541A6F-5EEE-489B-8741-A3E9EFA93CE9}" srcOrd="1" destOrd="0" presId="urn:microsoft.com/office/officeart/2008/layout/LinedList"/>
    <dgm:cxn modelId="{9291BE10-D7EA-4BD8-8248-2AFF4173AA6B}" type="presParOf" srcId="{F9D80732-3C79-422F-845B-966C50FDCE32}" destId="{CFC920DB-1242-492B-B46B-218A7CEE6E9B}" srcOrd="4" destOrd="0" presId="urn:microsoft.com/office/officeart/2008/layout/LinedList"/>
    <dgm:cxn modelId="{EE9A66A3-DA00-4834-8F4F-80B649778C5C}" type="presParOf" srcId="{F9D80732-3C79-422F-845B-966C50FDCE32}" destId="{BC5841C8-7E8B-4724-871E-0BBF3FD71630}" srcOrd="5" destOrd="0" presId="urn:microsoft.com/office/officeart/2008/layout/LinedList"/>
    <dgm:cxn modelId="{DCE84849-C69A-403B-8F25-2A8499F22B16}" type="presParOf" srcId="{BC5841C8-7E8B-4724-871E-0BBF3FD71630}" destId="{450EF555-FB8C-4046-B57A-8852CD46FB80}" srcOrd="0" destOrd="0" presId="urn:microsoft.com/office/officeart/2008/layout/LinedList"/>
    <dgm:cxn modelId="{B9CDBFEF-2BB2-410B-AB15-544C8D96E5CD}" type="presParOf" srcId="{BC5841C8-7E8B-4724-871E-0BBF3FD71630}" destId="{D379BA10-6FBC-43A5-A712-08AAA0610E6F}" srcOrd="1" destOrd="0" presId="urn:microsoft.com/office/officeart/2008/layout/LinedList"/>
    <dgm:cxn modelId="{7F16AF2A-DDD0-4F85-85C4-15800226932C}" type="presParOf" srcId="{F9D80732-3C79-422F-845B-966C50FDCE32}" destId="{C7C0437E-A37D-4647-A8C5-DA3F365A044E}" srcOrd="6" destOrd="0" presId="urn:microsoft.com/office/officeart/2008/layout/LinedList"/>
    <dgm:cxn modelId="{80971421-ED34-4DF4-AD5A-0B9F0715728A}" type="presParOf" srcId="{F9D80732-3C79-422F-845B-966C50FDCE32}" destId="{327F5DE4-375D-41F9-BCF3-C812E80C0D63}" srcOrd="7" destOrd="0" presId="urn:microsoft.com/office/officeart/2008/layout/LinedList"/>
    <dgm:cxn modelId="{5C7D222C-79FF-40B2-9DF3-3E7B39CBEA23}" type="presParOf" srcId="{327F5DE4-375D-41F9-BCF3-C812E80C0D63}" destId="{6C69C6F9-C104-4938-B185-48F82C41002B}" srcOrd="0" destOrd="0" presId="urn:microsoft.com/office/officeart/2008/layout/LinedList"/>
    <dgm:cxn modelId="{F20DFDA8-770E-4159-95A6-8FC02976099C}" type="presParOf" srcId="{327F5DE4-375D-41F9-BCF3-C812E80C0D63}" destId="{14A07FAF-0824-462B-9CBE-94CEFCDDBBD8}" srcOrd="1" destOrd="0" presId="urn:microsoft.com/office/officeart/2008/layout/LinedList"/>
    <dgm:cxn modelId="{2619A507-3688-4033-9069-E96BF9B74F8F}" type="presParOf" srcId="{F9D80732-3C79-422F-845B-966C50FDCE32}" destId="{E1E7F190-EEAF-4381-9F8B-33AFD9058AE3}" srcOrd="8" destOrd="0" presId="urn:microsoft.com/office/officeart/2008/layout/LinedList"/>
    <dgm:cxn modelId="{0005AB1C-F800-4B0F-9CEC-6650FE578BA9}" type="presParOf" srcId="{F9D80732-3C79-422F-845B-966C50FDCE32}" destId="{7C36D035-0858-4FBE-AD00-C441E4140665}" srcOrd="9" destOrd="0" presId="urn:microsoft.com/office/officeart/2008/layout/LinedList"/>
    <dgm:cxn modelId="{7A2325CB-AF5B-4D2E-85A1-0B4E95215513}" type="presParOf" srcId="{7C36D035-0858-4FBE-AD00-C441E4140665}" destId="{647A272B-9804-4F4C-827E-DF7D953E1DCE}" srcOrd="0" destOrd="0" presId="urn:microsoft.com/office/officeart/2008/layout/LinedList"/>
    <dgm:cxn modelId="{A373B3FD-EFB0-4EB7-BDC6-5BC1C3F348BF}" type="presParOf" srcId="{7C36D035-0858-4FBE-AD00-C441E4140665}" destId="{42F27374-DC6D-4A88-A02E-8EC47C3FFF0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1A504B-744D-4917-98C1-7D8E9801574D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4E5872-E25E-49AB-B965-B4351422A4EA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Dle slavistů existence českých staroslověnských památek (bohemismy) nepochybná (ač trochu definice kruhem)</a:t>
          </a:r>
          <a:endParaRPr lang="en-US" sz="2200" kern="1200" dirty="0"/>
        </a:p>
      </dsp:txBody>
      <dsp:txXfrm>
        <a:off x="0" y="675"/>
        <a:ext cx="6900512" cy="1106957"/>
      </dsp:txXfrm>
    </dsp:sp>
    <dsp:sp modelId="{7043DD4C-76E5-45A5-910B-95BC2FC515AE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C4436-C925-4468-8793-65C856FB9C4F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Nemáme žádný jasný pramen popisující šíření křesťanské bohoslužby ve slovanském jazyce (ale ani té v latinském)</a:t>
          </a:r>
          <a:endParaRPr lang="en-US" sz="2200" kern="1200" dirty="0"/>
        </a:p>
      </dsp:txBody>
      <dsp:txXfrm>
        <a:off x="0" y="1107633"/>
        <a:ext cx="6900512" cy="1106957"/>
      </dsp:txXfrm>
    </dsp:sp>
    <dsp:sp modelId="{CFC920DB-1242-492B-B46B-218A7CEE6E9B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EF555-FB8C-4046-B57A-8852CD46FB80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Stopy v křesťanské praxi nesou silný vliv bavorské (Otčenáš, rukopisy, hudební vlivy) a saské církve (klérus biskupství)</a:t>
          </a:r>
          <a:endParaRPr lang="en-US" sz="2200" kern="1200" dirty="0"/>
        </a:p>
      </dsp:txBody>
      <dsp:txXfrm>
        <a:off x="0" y="2214591"/>
        <a:ext cx="6900512" cy="1106957"/>
      </dsp:txXfrm>
    </dsp:sp>
    <dsp:sp modelId="{C7C0437E-A37D-4647-A8C5-DA3F365A044E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69C6F9-C104-4938-B185-48F82C41002B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Nejblíže jsou legendy o sv. Prokopovi (včetně kroniky Mnicha sázavského) – ale ty zase jsou jen latinsky!!!</a:t>
          </a:r>
          <a:endParaRPr lang="en-US" sz="2200" kern="1200" dirty="0"/>
        </a:p>
      </dsp:txBody>
      <dsp:txXfrm>
        <a:off x="0" y="3321549"/>
        <a:ext cx="6900512" cy="1106957"/>
      </dsp:txXfrm>
    </dsp:sp>
    <dsp:sp modelId="{E1E7F190-EEAF-4381-9F8B-33AFD9058AE3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A272B-9804-4F4C-827E-DF7D953E1DCE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V období 2. pol. 10. – 11. století prakticky schází latinské literární památky spojitelné s Čechami</a:t>
          </a:r>
          <a:br>
            <a:rPr lang="cs-CZ" sz="2200" kern="1200" dirty="0"/>
          </a:br>
          <a:r>
            <a:rPr lang="cs-CZ" sz="2200" kern="1200" dirty="0"/>
            <a:t>(vyjma Kristiána, který ale vše popisuje)</a:t>
          </a:r>
          <a:endParaRPr lang="en-US" sz="2200" kern="1200" dirty="0"/>
        </a:p>
      </dsp:txBody>
      <dsp:txXfrm>
        <a:off x="0" y="4428507"/>
        <a:ext cx="6900512" cy="1106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EAF704-B090-4A17-8495-D679EC182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486E426-D851-43E2-85D6-1025D4DFA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A03E08-ACFF-4415-8464-FEA1459DC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E0C1EF-815A-447C-BAAC-5678D46EF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A950AE-B24D-4FC4-ADC2-9D61BA33E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4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B1D40-02C1-49A9-BFA9-A0FD841CA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263CD2C-8F3E-4D41-A1AF-6C0DF43C9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1B9FC7-F4D6-49CD-9EC8-7287019D6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D289EC-21FF-44F2-9849-19A8C362F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C91586-33B2-4764-A777-0031160AD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528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E218720-870C-43A6-9B9D-02C97F091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615F36B-A843-404B-8CCD-C49B81BED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6989C7-E9BA-43C0-B7AD-91396A38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497B87-D75C-457E-871C-8F40DC1CD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CE0A64-9E00-445D-A242-2AC59C158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2245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87FF1-548E-4F25-81D9-BCAF7D41C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AD0FC3-6A22-4315-A7AF-139CBEB91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708A0F-CC87-4C72-B1D7-A607A5598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D35AC1-07F3-4B6D-833C-CBFB9787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CB1C1D-1767-41BC-9189-2965F3D26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61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27178F-F7A4-4CE3-952C-117060DE9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E1E35F-8A41-45E7-B66A-1333CCB72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AAA253-4FDB-4C8E-8ACD-036DB09CB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8AAE96-E775-4491-A105-B19ED1814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98BCF3-200B-48F5-8AC7-0A93AE725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27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6E1776-C0CA-4F2E-B200-95CDF2BF8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52EE21-86E3-441A-9891-71570DB18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F3A1134-F647-454A-9F14-8D7D11BFB9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2C274CB-F654-43F3-861A-107B2E543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33C21A1-34D8-4891-9C1D-80CD7FBD2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5488E9A-62E8-40D8-BB54-A08356148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891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696EEC-F057-46FC-9AD6-B779F86DE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7977C3-B61B-45E9-978F-1F28006CC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C2F10BF-691A-439C-9F79-91F916631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BC29546-2032-4592-8CA6-45D372521A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A6D7226-81C8-4EE3-A5E1-433F26DF72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596FC51-78A7-41D5-AD73-7F2E20A88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38B21F6-4110-45A1-9DE7-5B052364C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0E5018A-8666-4CB0-BB0F-47D15E6A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37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A78D78-8847-47B0-BC44-4EB4A0959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D27537C-CE61-4FC2-AAFA-B1386598F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F84585C-6762-4891-9D48-2D290C4E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087ABD1-B09B-44D6-8E00-580387D4E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42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B910FC4-0FDD-4F1F-802C-FEA40BF76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2C4BC6A-C1C8-4A11-995A-BDE967FD5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1BCF088-4DBE-48FE-A88C-20ED3A2DF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1280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D34B51-ECC9-48F7-93B3-B2CDA1BA0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8FB870-195C-40E5-BBD5-80CEC0465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6B7DCBA-D778-4A14-A825-4006EB6AE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B5D6E5A-8384-421A-A19E-124EF7606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FF828AC-5DDF-4860-B37E-064D4545A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34A646-9186-4C77-BACE-54B8ACB6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348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8FFC14-847A-4345-905C-A69C1629C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72B98A9-1C9A-4FD4-A673-B33623B4E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4F5C8DE-D6FE-4998-90F8-DE82302DD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A7FB4F5-8DFA-46A9-9A01-2DEB670B5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47720F-7CA5-4CF1-A1BD-989F6C66C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D9EE15-1721-4E2B-AB59-E0A4F9B9D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87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6071EA4-AB08-4E9C-AF16-74106613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3AE06A2-4C4D-437B-9952-A8EE53193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CE7DA6-EAB4-42E6-A0C7-B669051CE1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4DF1D-CB8E-4533-99CA-7CA839A00234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406F7D-430E-44E2-B131-BB3F1CBA39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3412D2-94EA-47C7-9509-61348E517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5A86-F75D-4F8A-9E03-4243459492D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144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CA85D-8CD2-447B-994E-9298AB4B4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cs-CZ" sz="5400" dirty="0"/>
              <a:t>Slovanská církev</a:t>
            </a:r>
            <a:br>
              <a:rPr lang="cs-CZ" sz="5400" dirty="0"/>
            </a:br>
            <a:r>
              <a:rPr lang="cs-CZ" sz="5400" dirty="0"/>
              <a:t>v Čechách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51EA823-6B83-4FB8-AF74-3F4413FF2D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cs-CZ" sz="2000" dirty="0"/>
              <a:t>Základní problémy studia</a:t>
            </a:r>
            <a:br>
              <a:rPr lang="cs-CZ" sz="2000" dirty="0"/>
            </a:br>
            <a:r>
              <a:rPr lang="cs-CZ" sz="2000" dirty="0"/>
              <a:t>starších českých dějin I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AA19782F-2272-43C5-8A40-927329C18B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772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20721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C16F48-6462-44AD-8893-9652288E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 dirty="0"/>
              <a:t>Sázavský klášter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C89E54-A4A7-4F53-9C97-E0F826C4B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cs-CZ" sz="2000"/>
              <a:t>Velký kulturní fenomén</a:t>
            </a:r>
          </a:p>
          <a:p>
            <a:r>
              <a:rPr lang="cs-CZ" sz="2000"/>
              <a:t>Bohužel také v praxi často „režimní“ symbol všeslovanského propojení</a:t>
            </a:r>
          </a:p>
          <a:p>
            <a:r>
              <a:rPr lang="cs-CZ" sz="2000"/>
              <a:t>Do jisté míry ústup z velkého zájmu</a:t>
            </a:r>
          </a:p>
          <a:p>
            <a:pPr lvl="1"/>
            <a:r>
              <a:rPr lang="cs-CZ" sz="2000"/>
              <a:t>Určitá přesycenost z výše zmíněného</a:t>
            </a:r>
          </a:p>
          <a:p>
            <a:pPr lvl="1"/>
            <a:r>
              <a:rPr lang="cs-CZ" sz="2000"/>
              <a:t>Pro historiky je to „moc literární“</a:t>
            </a:r>
          </a:p>
          <a:p>
            <a:pPr lvl="1"/>
            <a:r>
              <a:rPr lang="cs-CZ" sz="2000"/>
              <a:t>Pro literární vědce zase trochu moc historie</a:t>
            </a:r>
          </a:p>
        </p:txBody>
      </p:sp>
      <p:pic>
        <p:nvPicPr>
          <p:cNvPr id="5" name="Obrázek 4" descr="Obsah obrázku strom, hora, bujný&#10;&#10;Popis byl vytvořen automaticky">
            <a:extLst>
              <a:ext uri="{FF2B5EF4-FFF2-40B4-BE49-F238E27FC236}">
                <a16:creationId xmlns:a16="http://schemas.microsoft.com/office/drawing/2014/main" id="{B3A4224A-9D82-4B49-90C6-170A748D2C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6" r="429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53134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CD46792-32C1-444F-92F2-12E08D062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/>
              <a:t>Program pro arcibiskupství?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F7A8BF-1725-4641-BEE1-D0DEDFDF2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cs-CZ" sz="2000"/>
              <a:t>Podpora kláštera za Vratislava spojena s jeho královskými ambicemi</a:t>
            </a:r>
          </a:p>
          <a:p>
            <a:r>
              <a:rPr lang="cs-CZ" sz="2000"/>
              <a:t>Sázava jako reminiscence na Moravu – arcibiskupství?</a:t>
            </a:r>
          </a:p>
          <a:p>
            <a:r>
              <a:rPr lang="cs-CZ" sz="2000"/>
              <a:t>Božetěch měl korunovat Vratislava</a:t>
            </a:r>
          </a:p>
          <a:p>
            <a:r>
              <a:rPr lang="cs-CZ" sz="2000"/>
              <a:t>Negativně: mnichy vypudí Spytihněv, který se asi pokoušel spíš o spolupráci s papežem a dostal mitru (ale ne korunu)</a:t>
            </a:r>
          </a:p>
        </p:txBody>
      </p:sp>
      <p:pic>
        <p:nvPicPr>
          <p:cNvPr id="5" name="Obrázek 4" descr="Obsah obrázku ozubené kolo&#10;&#10;Popis byl vytvořen automaticky">
            <a:extLst>
              <a:ext uri="{FF2B5EF4-FFF2-40B4-BE49-F238E27FC236}">
                <a16:creationId xmlns:a16="http://schemas.microsoft.com/office/drawing/2014/main" id="{739A53A4-7184-4ABC-9C52-FD4576FE21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8" r="2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83546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2CD4E56-1557-491B-A25D-C5F71A222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Sázavské (dis)kontinuity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2FCA44-4445-4DB9-81CF-7786D1048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653999"/>
            <a:ext cx="7860863" cy="4663674"/>
          </a:xfrm>
        </p:spPr>
        <p:txBody>
          <a:bodyPr anchor="t">
            <a:normAutofit lnSpcReduction="10000"/>
          </a:bodyPr>
          <a:lstStyle/>
          <a:p>
            <a:r>
              <a:rPr lang="cs-CZ" sz="2400" dirty="0"/>
              <a:t>Vyhánění slovanských mnichů velké téma pro příběh „sporu slovanského a latinského křesťanství“</a:t>
            </a:r>
          </a:p>
          <a:p>
            <a:r>
              <a:rPr lang="cs-CZ" sz="2400" dirty="0"/>
              <a:t>Kosmovo mlčení bráno jako důkaz nevraživosti</a:t>
            </a:r>
          </a:p>
          <a:p>
            <a:r>
              <a:rPr lang="cs-CZ" sz="2400" dirty="0"/>
              <a:t>Přitom exil lze chápat jako budování kulturních mostů</a:t>
            </a:r>
            <a:br>
              <a:rPr lang="cs-CZ" sz="2400" dirty="0"/>
            </a:br>
            <a:r>
              <a:rPr lang="cs-CZ" sz="2400" dirty="0"/>
              <a:t>(slovanské a východní vlivy v Uhrách; vazby na Vratislava, poslední kontakty před dopady velkého schizmatu)</a:t>
            </a:r>
          </a:p>
          <a:p>
            <a:r>
              <a:rPr lang="cs-CZ" sz="2400" dirty="0"/>
              <a:t>Likvidace slovanské komunity nutno brát také v kontextu sporu o </a:t>
            </a:r>
            <a:r>
              <a:rPr lang="cs-CZ" sz="2400" dirty="0" err="1"/>
              <a:t>vzdoropapežství</a:t>
            </a:r>
            <a:r>
              <a:rPr lang="cs-CZ" sz="2400" dirty="0"/>
              <a:t> na konci 11. století!!!</a:t>
            </a:r>
          </a:p>
          <a:p>
            <a:r>
              <a:rPr lang="cs-CZ" sz="2400" dirty="0"/>
              <a:t>Sázavský klášter ale pokračuje dál a vytváří i vlastní historickou tradici</a:t>
            </a:r>
          </a:p>
          <a:p>
            <a:pPr lvl="1"/>
            <a:r>
              <a:rPr lang="cs-CZ" dirty="0"/>
              <a:t>Vstřícná vůči slovanské minulosti</a:t>
            </a:r>
          </a:p>
          <a:p>
            <a:pPr lvl="1"/>
            <a:r>
              <a:rPr lang="cs-CZ" dirty="0"/>
              <a:t>Prokop jednoznačně propagován jako světec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625598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exteriér, budova, socha&#10;&#10;Popis byl vytvořen automaticky">
            <a:extLst>
              <a:ext uri="{FF2B5EF4-FFF2-40B4-BE49-F238E27FC236}">
                <a16:creationId xmlns:a16="http://schemas.microsoft.com/office/drawing/2014/main" id="{B397C59A-76E9-4C9A-B53B-FEFD4EF2CD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2" b="362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6E12765-663C-49CE-996E-6E98D4CA0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Moravské slovanské křesťanství…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B816A7-F1E6-4AD4-ADFE-B099C9081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cs-CZ" sz="2400" dirty="0">
                <a:solidFill>
                  <a:srgbClr val="FFFFFF"/>
                </a:solidFill>
              </a:rPr>
              <a:t>Alternativa vzniklá – kriticky viděno – spíše shodou okolností</a:t>
            </a:r>
          </a:p>
          <a:p>
            <a:pPr lvl="1"/>
            <a:r>
              <a:rPr lang="cs-CZ" dirty="0" err="1">
                <a:solidFill>
                  <a:srgbClr val="FFFFFF"/>
                </a:solidFill>
              </a:rPr>
              <a:t>Fotiovo</a:t>
            </a:r>
            <a:r>
              <a:rPr lang="cs-CZ" dirty="0">
                <a:solidFill>
                  <a:srgbClr val="FFFFFF"/>
                </a:solidFill>
              </a:rPr>
              <a:t> schizma</a:t>
            </a:r>
          </a:p>
          <a:p>
            <a:pPr lvl="1"/>
            <a:r>
              <a:rPr lang="cs-CZ" dirty="0">
                <a:solidFill>
                  <a:srgbClr val="FFFFFF"/>
                </a:solidFill>
              </a:rPr>
              <a:t>Christianizace Bulharů</a:t>
            </a:r>
          </a:p>
          <a:p>
            <a:pPr lvl="1"/>
            <a:r>
              <a:rPr lang="cs-CZ" dirty="0">
                <a:solidFill>
                  <a:srgbClr val="FFFFFF"/>
                </a:solidFill>
              </a:rPr>
              <a:t>Komplikované vztahy pozdně karlovské říše s papežstvím</a:t>
            </a:r>
          </a:p>
          <a:p>
            <a:r>
              <a:rPr lang="cs-CZ" sz="2400" dirty="0">
                <a:solidFill>
                  <a:srgbClr val="FFFFFF"/>
                </a:solidFill>
              </a:rPr>
              <a:t>Hodně pramenů poněkud ideově vytíženo (známe z cyrilometodějských legend)</a:t>
            </a:r>
          </a:p>
          <a:p>
            <a:r>
              <a:rPr lang="cs-CZ" sz="2400" dirty="0">
                <a:solidFill>
                  <a:srgbClr val="FFFFFF"/>
                </a:solidFill>
              </a:rPr>
              <a:t>Potíž i v tom, že neznáme skutečnou podobu „moravské církve“</a:t>
            </a:r>
          </a:p>
          <a:p>
            <a:pPr lvl="1"/>
            <a:r>
              <a:rPr lang="cs-CZ" dirty="0">
                <a:solidFill>
                  <a:srgbClr val="FFFFFF"/>
                </a:solidFill>
              </a:rPr>
              <a:t>Krom Nitry neznáme žádné sídlo biskupství (i Velehrad spíš jen tušíme)</a:t>
            </a:r>
          </a:p>
          <a:p>
            <a:pPr lvl="1"/>
            <a:r>
              <a:rPr lang="cs-CZ" dirty="0">
                <a:solidFill>
                  <a:srgbClr val="FFFFFF"/>
                </a:solidFill>
              </a:rPr>
              <a:t>Přesná podoba liturgie je otázkou (řecká/římská/franská)</a:t>
            </a:r>
          </a:p>
          <a:p>
            <a:pPr lvl="1"/>
            <a:r>
              <a:rPr lang="cs-CZ" dirty="0">
                <a:solidFill>
                  <a:srgbClr val="FFFFFF"/>
                </a:solidFill>
              </a:rPr>
              <a:t>Užití slovanského jazyka mohlo mít celou škálu podob (od překladů mimo kostel až po skutečné odříkávání mše), různě bylo papeži povolováno!</a:t>
            </a:r>
          </a:p>
          <a:p>
            <a:r>
              <a:rPr lang="cs-CZ" sz="2400" dirty="0">
                <a:solidFill>
                  <a:srgbClr val="FFFFFF"/>
                </a:solidFill>
              </a:rPr>
              <a:t>Frankové vs. „Slované“ – otázka porozumění nejen při obřadech</a:t>
            </a:r>
          </a:p>
        </p:txBody>
      </p:sp>
    </p:spTree>
    <p:extLst>
      <p:ext uri="{BB962C8B-B14F-4D97-AF65-F5344CB8AC3E}">
        <p14:creationId xmlns:p14="http://schemas.microsoft.com/office/powerpoint/2010/main" val="34872713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B4DC5E4-4DF1-4A36-9FED-A4DE000A8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2479" y="307391"/>
            <a:ext cx="6781800" cy="844902"/>
          </a:xfrm>
        </p:spPr>
        <p:txBody>
          <a:bodyPr>
            <a:normAutofit/>
          </a:bodyPr>
          <a:lstStyle/>
          <a:p>
            <a:r>
              <a:rPr lang="cs-CZ" dirty="0"/>
              <a:t>A exil…?</a:t>
            </a:r>
          </a:p>
        </p:txBody>
      </p:sp>
      <p:pic>
        <p:nvPicPr>
          <p:cNvPr id="5" name="Obrázek 4" descr="Obsah obrázku text, exteriér, staré, malování&#10;&#10;Popis byl vytvořen automaticky">
            <a:extLst>
              <a:ext uri="{FF2B5EF4-FFF2-40B4-BE49-F238E27FC236}">
                <a16:creationId xmlns:a16="http://schemas.microsoft.com/office/drawing/2014/main" id="{DEA6ECE3-26A3-4436-B7F5-357550D5B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8" r="15440" b="-2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22E3C4-7406-40CE-AA2E-F76DE91B4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459684"/>
            <a:ext cx="7315199" cy="5051952"/>
          </a:xfrm>
        </p:spPr>
        <p:txBody>
          <a:bodyPr anchor="t">
            <a:normAutofit/>
          </a:bodyPr>
          <a:lstStyle/>
          <a:p>
            <a:r>
              <a:rPr lang="cs-CZ" sz="2400" dirty="0"/>
              <a:t>V 80. letech po smrti Metoděje konflikt se Svatoplukem</a:t>
            </a:r>
          </a:p>
          <a:p>
            <a:pPr lvl="1"/>
            <a:r>
              <a:rPr lang="cs-CZ" dirty="0"/>
              <a:t>Otázka „uzurpování“ pozice </a:t>
            </a:r>
            <a:r>
              <a:rPr lang="cs-CZ" dirty="0" err="1"/>
              <a:t>Wichingem</a:t>
            </a:r>
            <a:endParaRPr lang="cs-CZ" dirty="0"/>
          </a:p>
          <a:p>
            <a:pPr lvl="1"/>
            <a:r>
              <a:rPr lang="cs-CZ" dirty="0"/>
              <a:t>Kanonické právo moc nefandí Gorazdovi</a:t>
            </a:r>
          </a:p>
          <a:p>
            <a:pPr lvl="1"/>
            <a:r>
              <a:rPr lang="cs-CZ" dirty="0"/>
              <a:t>Exil popsán prakticky jen těmi, co utekli</a:t>
            </a:r>
          </a:p>
          <a:p>
            <a:pPr lvl="1"/>
            <a:r>
              <a:rPr lang="cs-CZ" dirty="0"/>
              <a:t>Bylo by praktické zcela likvidovat fungující část církve? Týkalo se i „běžných“ kněží…</a:t>
            </a:r>
          </a:p>
          <a:p>
            <a:pPr lvl="1"/>
            <a:r>
              <a:rPr lang="cs-CZ" dirty="0"/>
              <a:t>Zdá se, že míří spíš na Balkán (otázka pramenů)</a:t>
            </a:r>
          </a:p>
          <a:p>
            <a:r>
              <a:rPr lang="cs-CZ" sz="2400" dirty="0"/>
              <a:t>V době války na počátku 90. let prchá </a:t>
            </a:r>
            <a:r>
              <a:rPr lang="cs-CZ" sz="2400" dirty="0" err="1"/>
              <a:t>Wiching</a:t>
            </a:r>
            <a:r>
              <a:rPr lang="cs-CZ" sz="2400" dirty="0"/>
              <a:t> –</a:t>
            </a:r>
            <a:br>
              <a:rPr lang="cs-CZ" sz="2400" dirty="0"/>
            </a:br>
            <a:r>
              <a:rPr lang="cs-CZ" sz="2400" dirty="0"/>
              <a:t>jaký byl stav církve poté, netušíme</a:t>
            </a:r>
          </a:p>
          <a:p>
            <a:r>
              <a:rPr lang="cs-CZ" sz="2400" dirty="0"/>
              <a:t>Pokud byl problém Svatopluk, umírá 894</a:t>
            </a:r>
          </a:p>
          <a:p>
            <a:r>
              <a:rPr lang="cs-CZ" sz="2400" dirty="0"/>
              <a:t>Kolem roku 900 obnovena moravská církev – ale jak…?</a:t>
            </a:r>
          </a:p>
          <a:p>
            <a:r>
              <a:rPr lang="cs-CZ" sz="2400" dirty="0"/>
              <a:t>Definitivní exil po vyvrácení říše Maďary</a:t>
            </a:r>
          </a:p>
        </p:txBody>
      </p:sp>
    </p:spTree>
    <p:extLst>
      <p:ext uri="{BB962C8B-B14F-4D97-AF65-F5344CB8AC3E}">
        <p14:creationId xmlns:p14="http://schemas.microsoft.com/office/powerpoint/2010/main" val="4267079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4511829-2149-4EFC-BFE6-3EAAD2B35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3" r="2394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8177C03-FB81-43AD-A4C5-27C1E73E7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034467"/>
          </a:xfrm>
        </p:spPr>
        <p:txBody>
          <a:bodyPr>
            <a:normAutofit/>
          </a:bodyPr>
          <a:lstStyle/>
          <a:p>
            <a:r>
              <a:rPr lang="cs-CZ" sz="4000" dirty="0"/>
              <a:t>Vliv na Čechy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978C5-198E-4982-913E-152285770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4707"/>
            <a:ext cx="5459963" cy="4412256"/>
          </a:xfrm>
        </p:spPr>
        <p:txBody>
          <a:bodyPr>
            <a:normAutofit/>
          </a:bodyPr>
          <a:lstStyle/>
          <a:p>
            <a:r>
              <a:rPr lang="cs-CZ" sz="2400" dirty="0"/>
              <a:t>Křest Bořivoje (dle Kristiánovy legendy)… cca 80. léta</a:t>
            </a:r>
          </a:p>
          <a:p>
            <a:r>
              <a:rPr lang="cs-CZ" sz="2400" dirty="0"/>
              <a:t>V původním příběhu silná role Svatopluka i Metoděje</a:t>
            </a:r>
          </a:p>
          <a:p>
            <a:pPr lvl="1"/>
            <a:r>
              <a:rPr lang="cs-CZ" sz="2000" dirty="0"/>
              <a:t>Jaká tedy byla „misie“, která mířila do Čech?</a:t>
            </a:r>
          </a:p>
          <a:p>
            <a:r>
              <a:rPr lang="cs-CZ" sz="2400" dirty="0"/>
              <a:t>Z obou velkomoravských exilů se jeví jako podstatnější ten „druhý“</a:t>
            </a:r>
            <a:br>
              <a:rPr lang="cs-CZ" sz="2400" dirty="0"/>
            </a:br>
            <a:r>
              <a:rPr lang="cs-CZ" sz="2400" dirty="0"/>
              <a:t>(příchod Maďarů od sebe slovanský Balkán a střední Evropu oddělil)</a:t>
            </a:r>
          </a:p>
          <a:p>
            <a:r>
              <a:rPr lang="cs-CZ" sz="2400" dirty="0"/>
              <a:t>Lze považovat za automatické, že sem přicházela slovanská církev?</a:t>
            </a:r>
          </a:p>
        </p:txBody>
      </p:sp>
    </p:spTree>
    <p:extLst>
      <p:ext uri="{BB962C8B-B14F-4D97-AF65-F5344CB8AC3E}">
        <p14:creationId xmlns:p14="http://schemas.microsoft.com/office/powerpoint/2010/main" val="2926345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E098BEF-FB45-4F5B-9A88-EE6BBAC37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7" y="550208"/>
            <a:ext cx="5269717" cy="935774"/>
          </a:xfrm>
        </p:spPr>
        <p:txBody>
          <a:bodyPr>
            <a:normAutofit/>
          </a:bodyPr>
          <a:lstStyle/>
          <a:p>
            <a:r>
              <a:rPr lang="cs-CZ" dirty="0"/>
              <a:t>Stopy slovanské církve</a:t>
            </a: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72D177A0-C481-4E66-99E6-93468C5050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266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90159A-B12F-4CF3-8683-EBB2F67DB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7" y="2036190"/>
            <a:ext cx="5175450" cy="4619133"/>
          </a:xfrm>
        </p:spPr>
        <p:txBody>
          <a:bodyPr>
            <a:normAutofit/>
          </a:bodyPr>
          <a:lstStyle/>
          <a:p>
            <a:r>
              <a:rPr lang="cs-CZ" sz="2400" dirty="0"/>
              <a:t>Nejprve nic (dle latinských legend první křesťan až Spytihněv)</a:t>
            </a:r>
          </a:p>
          <a:p>
            <a:r>
              <a:rPr lang="cs-CZ" sz="2400" dirty="0"/>
              <a:t>Pak z ničeho nic Staroslověnská legenda o Václavu</a:t>
            </a:r>
          </a:p>
          <a:p>
            <a:r>
              <a:rPr lang="cs-CZ" sz="2400" dirty="0"/>
              <a:t>Pak zase nic</a:t>
            </a:r>
          </a:p>
          <a:p>
            <a:r>
              <a:rPr lang="cs-CZ" sz="2400" dirty="0"/>
              <a:t>Pak Kristiánova legenda zmiňuje  a integruje obě tradice</a:t>
            </a:r>
          </a:p>
          <a:p>
            <a:r>
              <a:rPr lang="cs-CZ" sz="2400" dirty="0"/>
              <a:t>Pak chvíli zase nic</a:t>
            </a:r>
          </a:p>
          <a:p>
            <a:r>
              <a:rPr lang="cs-CZ" sz="2400" dirty="0"/>
              <a:t>Pak přijde Prokop a Sázavský klášter</a:t>
            </a:r>
          </a:p>
        </p:txBody>
      </p:sp>
    </p:spTree>
    <p:extLst>
      <p:ext uri="{BB962C8B-B14F-4D97-AF65-F5344CB8AC3E}">
        <p14:creationId xmlns:p14="http://schemas.microsoft.com/office/powerpoint/2010/main" val="3372809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04484" y="186284"/>
            <a:ext cx="4267200" cy="1351472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Spor o kontinuitu křesťanské církve</a:t>
            </a:r>
          </a:p>
        </p:txBody>
      </p:sp>
      <p:pic>
        <p:nvPicPr>
          <p:cNvPr id="7" name="Obrázek 6" descr="Obsah obrázku muž, osoba, brýle, nošení&#10;&#10;Popis byl vytvořen automaticky">
            <a:extLst>
              <a:ext uri="{FF2B5EF4-FFF2-40B4-BE49-F238E27FC236}">
                <a16:creationId xmlns:a16="http://schemas.microsoft.com/office/drawing/2014/main" id="{2071AAC6-739C-4D13-A2F3-28017E526E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7" r="37167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29511" y="1724040"/>
            <a:ext cx="4566344" cy="4947676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Teze: Christianizace z Moravy (a po jejím zániku) &gt; české křesťanství alespoň</a:t>
            </a:r>
            <a:b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 poloviny „slovanské“, staroslověnská legenda nejstarší (</a:t>
            </a:r>
            <a:r>
              <a:rPr lang="cs-CZ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Konzal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), další literární památky, pravdu má Kristián</a:t>
            </a:r>
          </a:p>
          <a:p>
            <a:pPr lvl="1"/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Zastávali převážně slavisté, Kristián sporný, pachuť „</a:t>
            </a:r>
            <a:r>
              <a:rPr lang="cs-CZ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všeslovanskosti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</a:t>
            </a:r>
          </a:p>
          <a:p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Antiteze: Slovanská christianizace produkt okrajových literárních center,</a:t>
            </a:r>
            <a:b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 Čechách se v praxi (hlavně v liturgii) neprosadila, vše jen na Sázavě</a:t>
            </a:r>
            <a:b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(a i ta spíš import z Rusi a Bulharska)</a:t>
            </a:r>
          </a:p>
          <a:p>
            <a:pPr lvl="1"/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Zejména </a:t>
            </a:r>
            <a:r>
              <a:rPr lang="cs-CZ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Třeštíkovská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linka historiografie, vzal na milost alespoň Kristiána, příchod moravských kněží nepředpokládá</a:t>
            </a:r>
          </a:p>
        </p:txBody>
      </p:sp>
      <p:pic>
        <p:nvPicPr>
          <p:cNvPr id="5" name="Obrázek 4" descr="Obsah obrázku muž, osoba, brýle, pózování&#10;&#10;Popis byl vytvořen automaticky">
            <a:extLst>
              <a:ext uri="{FF2B5EF4-FFF2-40B4-BE49-F238E27FC236}">
                <a16:creationId xmlns:a16="http://schemas.microsoft.com/office/drawing/2014/main" id="{1635C691-19F8-4515-8008-14A5A29BDC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4" r="13448" b="-1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  <p:sp>
        <p:nvSpPr>
          <p:cNvPr id="4" name="Šipka: doprava 3">
            <a:extLst>
              <a:ext uri="{FF2B5EF4-FFF2-40B4-BE49-F238E27FC236}">
                <a16:creationId xmlns:a16="http://schemas.microsoft.com/office/drawing/2014/main" id="{EA1EF4C9-BFFB-2C0B-879D-C441C4154148}"/>
              </a:ext>
            </a:extLst>
          </p:cNvPr>
          <p:cNvSpPr/>
          <p:nvPr/>
        </p:nvSpPr>
        <p:spPr>
          <a:xfrm>
            <a:off x="7106657" y="2636441"/>
            <a:ext cx="1597981" cy="1429305"/>
          </a:xfrm>
          <a:prstGeom prst="rightArrow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168DBAB0-D60A-292D-FFA0-DAD4F43D83A0}"/>
              </a:ext>
            </a:extLst>
          </p:cNvPr>
          <p:cNvSpPr/>
          <p:nvPr/>
        </p:nvSpPr>
        <p:spPr>
          <a:xfrm rot="10800000">
            <a:off x="3662777" y="5098030"/>
            <a:ext cx="1597981" cy="1429305"/>
          </a:xfrm>
          <a:prstGeom prst="rightArrow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577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5400"/>
              <a:t>Pokus o shrnutí fakt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856FB340-65A4-4FC8-9ED9-0F365FD9D5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7458243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2087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982BD7-1D84-436B-B3D5-B1514410B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000"/>
              <a:t>Teorie (vymyslel Izdný, tak to taky berte)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633202-4E19-442C-937C-EC3C2BAD8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471416"/>
          </a:xfrm>
        </p:spPr>
        <p:txBody>
          <a:bodyPr>
            <a:normAutofit/>
          </a:bodyPr>
          <a:lstStyle/>
          <a:p>
            <a:r>
              <a:rPr lang="cs-CZ" sz="2400" dirty="0"/>
              <a:t>Ve zprávách z 10. století náznaky možných vln, které pomohly udržet kontinuitu</a:t>
            </a:r>
          </a:p>
          <a:p>
            <a:pPr lvl="1"/>
            <a:r>
              <a:rPr lang="cs-CZ" dirty="0"/>
              <a:t>Ve 20. letech osoba Drahomíry – slovanská legenda ji líčí jako křesťanku a dobrou panovnici neprávem obviněnou u Václava (z čeho asi?); jen ruské verze Ludmilu zmiňují a snaží se z ní činit učitelku „slovanských knih“</a:t>
            </a:r>
          </a:p>
          <a:p>
            <a:pPr lvl="1"/>
            <a:r>
              <a:rPr lang="cs-CZ" dirty="0"/>
              <a:t>V 40./50. letech možný vznik staroslověnské legendy</a:t>
            </a:r>
          </a:p>
          <a:p>
            <a:pPr lvl="2"/>
            <a:r>
              <a:rPr lang="cs-CZ" sz="2400" dirty="0"/>
              <a:t>Boleslav 14 let válčí s říší, kontinuita latinské církve mohla být narušena</a:t>
            </a:r>
          </a:p>
          <a:p>
            <a:pPr lvl="2"/>
            <a:r>
              <a:rPr lang="cs-CZ" sz="2400" dirty="0"/>
              <a:t>Latinské legendy zdůrazňují strašné pronásledování za Boleslava</a:t>
            </a:r>
          </a:p>
          <a:p>
            <a:pPr lvl="2"/>
            <a:r>
              <a:rPr lang="cs-CZ" sz="2400" dirty="0"/>
              <a:t>Ve stejné době možná Přemyslovci ovládli Moravu (zbytky?)</a:t>
            </a:r>
          </a:p>
          <a:p>
            <a:pPr lvl="1"/>
            <a:r>
              <a:rPr lang="cs-CZ" dirty="0"/>
              <a:t>Velkomoravská kontinuita se mohla hodit i Vojtěchovi (chtěl být arcibiskup?)</a:t>
            </a:r>
          </a:p>
          <a:p>
            <a:r>
              <a:rPr lang="cs-CZ" sz="2400" dirty="0"/>
              <a:t>Slovanský liturgický jazyk se mohl jevit i pragmaticky misijně praktický</a:t>
            </a:r>
          </a:p>
        </p:txBody>
      </p:sp>
    </p:spTree>
    <p:extLst>
      <p:ext uri="{BB962C8B-B14F-4D97-AF65-F5344CB8AC3E}">
        <p14:creationId xmlns:p14="http://schemas.microsoft.com/office/powerpoint/2010/main" val="2172381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ACEA36-440D-41FF-9766-0EF57A72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 dirty="0"/>
              <a:t>Svatý Prokop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155AAA-047B-4760-887A-44DA556B8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cs-CZ" sz="2400" dirty="0"/>
              <a:t>Možná důsledek zmíněné kontinuity</a:t>
            </a:r>
          </a:p>
          <a:p>
            <a:r>
              <a:rPr lang="cs-CZ" sz="2400" dirty="0"/>
              <a:t>Ač „místní“ má řecké jméno – řeholní?</a:t>
            </a:r>
          </a:p>
          <a:p>
            <a:r>
              <a:rPr lang="cs-CZ" sz="2400" dirty="0"/>
              <a:t>Otázka jeho příslušnosti k Břevnovu</a:t>
            </a:r>
            <a:br>
              <a:rPr lang="cs-CZ" sz="2400" dirty="0"/>
            </a:br>
            <a:r>
              <a:rPr lang="cs-CZ" sz="2400" dirty="0"/>
              <a:t>(řecko-římská komunita)</a:t>
            </a:r>
          </a:p>
          <a:p>
            <a:r>
              <a:rPr lang="cs-CZ" sz="2400" dirty="0"/>
              <a:t>V legendě určité náznaky „udržování“ kontinuity osobním školením žáků</a:t>
            </a:r>
          </a:p>
          <a:p>
            <a:r>
              <a:rPr lang="cs-CZ" sz="2400" dirty="0"/>
              <a:t>Zajímavé je, že slovanská hagiografie neexistuje</a:t>
            </a:r>
          </a:p>
          <a:p>
            <a:r>
              <a:rPr lang="cs-CZ" sz="2400" dirty="0"/>
              <a:t>Spor se týká i jeho „kanonizace“ (v dané době už by byla nezbytná, ale příběh zpochybňován)</a:t>
            </a: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0320EE87-3098-4085-B152-2ED4945E32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9" b="606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F4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4282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925</Words>
  <Application>Microsoft Office PowerPoint</Application>
  <PresentationFormat>Širokoúhlá obrazovka</PresentationFormat>
  <Paragraphs>84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Slovanská církev v Čechách </vt:lpstr>
      <vt:lpstr>Moravské slovanské křesťanství…</vt:lpstr>
      <vt:lpstr>A exil…?</vt:lpstr>
      <vt:lpstr>Vliv na Čechy</vt:lpstr>
      <vt:lpstr>Stopy slovanské církve</vt:lpstr>
      <vt:lpstr>Spor o kontinuitu křesťanské církve</vt:lpstr>
      <vt:lpstr>Pokus o shrnutí fakt</vt:lpstr>
      <vt:lpstr>Teorie (vymyslel Izdný, tak to taky berte)</vt:lpstr>
      <vt:lpstr>Svatý Prokop</vt:lpstr>
      <vt:lpstr>Sázavský klášter</vt:lpstr>
      <vt:lpstr>Program pro arcibiskupství?</vt:lpstr>
      <vt:lpstr>Sázavské (dis)kontinuity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Izdný, Jakub</dc:creator>
  <cp:lastModifiedBy>Izdný, Jakub</cp:lastModifiedBy>
  <cp:revision>9</cp:revision>
  <dcterms:created xsi:type="dcterms:W3CDTF">2022-02-27T11:31:10Z</dcterms:created>
  <dcterms:modified xsi:type="dcterms:W3CDTF">2025-02-24T18:33:35Z</dcterms:modified>
</cp:coreProperties>
</file>