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257" r:id="rId3"/>
    <p:sldId id="258" r:id="rId4"/>
    <p:sldId id="277" r:id="rId5"/>
    <p:sldId id="340" r:id="rId6"/>
    <p:sldId id="279" r:id="rId7"/>
    <p:sldId id="280" r:id="rId8"/>
    <p:sldId id="281" r:id="rId9"/>
    <p:sldId id="282" r:id="rId10"/>
    <p:sldId id="341" r:id="rId11"/>
    <p:sldId id="289" r:id="rId12"/>
    <p:sldId id="290" r:id="rId13"/>
    <p:sldId id="291" r:id="rId14"/>
    <p:sldId id="293" r:id="rId15"/>
    <p:sldId id="295" r:id="rId16"/>
    <p:sldId id="296" r:id="rId17"/>
    <p:sldId id="284" r:id="rId18"/>
    <p:sldId id="285" r:id="rId19"/>
    <p:sldId id="288" r:id="rId20"/>
    <p:sldId id="298" r:id="rId21"/>
    <p:sldId id="299" r:id="rId22"/>
    <p:sldId id="264" r:id="rId23"/>
    <p:sldId id="300" r:id="rId24"/>
    <p:sldId id="263" r:id="rId25"/>
    <p:sldId id="301" r:id="rId26"/>
    <p:sldId id="303" r:id="rId27"/>
    <p:sldId id="266" r:id="rId28"/>
    <p:sldId id="275" r:id="rId29"/>
    <p:sldId id="304" r:id="rId30"/>
    <p:sldId id="268" r:id="rId31"/>
    <p:sldId id="302" r:id="rId32"/>
    <p:sldId id="270" r:id="rId33"/>
    <p:sldId id="305" r:id="rId34"/>
    <p:sldId id="272" r:id="rId35"/>
    <p:sldId id="307" r:id="rId36"/>
    <p:sldId id="276" r:id="rId37"/>
    <p:sldId id="308" r:id="rId38"/>
    <p:sldId id="306" r:id="rId39"/>
    <p:sldId id="309" r:id="rId40"/>
    <p:sldId id="311" r:id="rId41"/>
    <p:sldId id="312" r:id="rId42"/>
    <p:sldId id="313" r:id="rId43"/>
    <p:sldId id="283" r:id="rId44"/>
    <p:sldId id="314" r:id="rId45"/>
    <p:sldId id="315" r:id="rId46"/>
    <p:sldId id="286" r:id="rId47"/>
    <p:sldId id="310" r:id="rId48"/>
    <p:sldId id="316" r:id="rId49"/>
    <p:sldId id="317" r:id="rId50"/>
    <p:sldId id="260" r:id="rId51"/>
    <p:sldId id="318" r:id="rId52"/>
    <p:sldId id="262" r:id="rId53"/>
    <p:sldId id="319" r:id="rId54"/>
    <p:sldId id="320" r:id="rId55"/>
    <p:sldId id="322" r:id="rId56"/>
    <p:sldId id="321" r:id="rId57"/>
    <p:sldId id="323" r:id="rId58"/>
    <p:sldId id="325" r:id="rId59"/>
    <p:sldId id="326" r:id="rId60"/>
    <p:sldId id="267" r:id="rId61"/>
    <p:sldId id="327" r:id="rId62"/>
    <p:sldId id="328" r:id="rId63"/>
    <p:sldId id="269" r:id="rId64"/>
    <p:sldId id="329" r:id="rId65"/>
    <p:sldId id="330" r:id="rId66"/>
    <p:sldId id="331" r:id="rId67"/>
    <p:sldId id="332" r:id="rId68"/>
    <p:sldId id="333" r:id="rId69"/>
    <p:sldId id="271" r:id="rId70"/>
    <p:sldId id="273" r:id="rId71"/>
    <p:sldId id="274" r:id="rId72"/>
    <p:sldId id="334" r:id="rId73"/>
    <p:sldId id="278" r:id="rId74"/>
    <p:sldId id="335" r:id="rId75"/>
    <p:sldId id="336" r:id="rId76"/>
    <p:sldId id="337" r:id="rId77"/>
    <p:sldId id="338" r:id="rId78"/>
    <p:sldId id="287" r:id="rId79"/>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2F6AEB08-A2D7-4377-A5EB-8CCE8827AB2E}" type="datetimeFigureOut">
              <a:rPr lang="cs-CZ" smtClean="0"/>
              <a:t>27.04.2020</a:t>
            </a:fld>
            <a:endParaRPr lang="cs-CZ"/>
          </a:p>
        </p:txBody>
      </p:sp>
      <p:sp>
        <p:nvSpPr>
          <p:cNvPr id="4" name="Zástupný symbol pro obrázek snímku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C399B105-A758-49BC-9A8D-1BA826B6682F}" type="slidenum">
              <a:rPr lang="cs-CZ" smtClean="0"/>
              <a:t>‹#›</a:t>
            </a:fld>
            <a:endParaRPr lang="cs-CZ"/>
          </a:p>
        </p:txBody>
      </p:sp>
    </p:spTree>
    <p:extLst>
      <p:ext uri="{BB962C8B-B14F-4D97-AF65-F5344CB8AC3E}">
        <p14:creationId xmlns:p14="http://schemas.microsoft.com/office/powerpoint/2010/main" val="180175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6665350-1DAD-49CA-96B1-2FFC8184AB7C}" type="slidenum">
              <a:rPr lang="ru-RU"/>
              <a:t>74</a:t>
            </a:fld>
            <a:endParaRPr lang="ru-RU"/>
          </a:p>
        </p:txBody>
      </p:sp>
    </p:spTree>
    <p:extLst>
      <p:ext uri="{BB962C8B-B14F-4D97-AF65-F5344CB8AC3E}">
        <p14:creationId xmlns:p14="http://schemas.microsoft.com/office/powerpoint/2010/main" val="22438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061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070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3177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0097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7181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072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4463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75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088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4/27/2020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7806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374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4/27/2020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7091273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D695D-2731-4AA3-A548-860D0B3E8851}"/>
              </a:ext>
            </a:extLst>
          </p:cNvPr>
          <p:cNvPicPr>
            <a:picLocks noChangeAspect="1"/>
          </p:cNvPicPr>
          <p:nvPr/>
        </p:nvPicPr>
        <p:blipFill rotWithShape="1">
          <a:blip r:embed="rId2"/>
          <a:srcRect t="24945" b="19133"/>
          <a:stretch/>
        </p:blipFill>
        <p:spPr>
          <a:xfrm>
            <a:off x="-1" y="8888"/>
            <a:ext cx="12192000" cy="4551026"/>
          </a:xfrm>
          <a:prstGeom prst="rect">
            <a:avLst/>
          </a:prstGeom>
        </p:spPr>
      </p:pic>
      <p:sp>
        <p:nvSpPr>
          <p:cNvPr id="9"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Nadpis 1">
            <a:extLst>
              <a:ext uri="{FF2B5EF4-FFF2-40B4-BE49-F238E27FC236}">
                <a16:creationId xmlns:a16="http://schemas.microsoft.com/office/drawing/2014/main" id="{BCA8A7B7-CEE6-42A0-936B-7DDE89CC27D8}"/>
              </a:ext>
            </a:extLst>
          </p:cNvPr>
          <p:cNvSpPr>
            <a:spLocks noGrp="1"/>
          </p:cNvSpPr>
          <p:nvPr>
            <p:ph type="ctrTitle"/>
          </p:nvPr>
        </p:nvSpPr>
        <p:spPr>
          <a:xfrm>
            <a:off x="372723" y="4956811"/>
            <a:ext cx="11439414" cy="897439"/>
          </a:xfrm>
        </p:spPr>
        <p:txBody>
          <a:bodyPr>
            <a:normAutofit/>
          </a:bodyPr>
          <a:lstStyle/>
          <a:p>
            <a:r>
              <a:rPr lang="cs-CZ" sz="4800" b="1" dirty="0">
                <a:solidFill>
                  <a:srgbClr val="C00000"/>
                </a:solidFill>
              </a:rPr>
              <a:t>Jazyková cvičení VI</a:t>
            </a:r>
            <a:endParaRPr lang="cs-CZ" sz="2800" dirty="0">
              <a:solidFill>
                <a:srgbClr val="C00000"/>
              </a:solidFill>
            </a:endParaRPr>
          </a:p>
        </p:txBody>
      </p:sp>
      <p:sp>
        <p:nvSpPr>
          <p:cNvPr id="3" name="Podnadpis 2">
            <a:extLst>
              <a:ext uri="{FF2B5EF4-FFF2-40B4-BE49-F238E27FC236}">
                <a16:creationId xmlns:a16="http://schemas.microsoft.com/office/drawing/2014/main" id="{F289B250-BBA7-4084-9620-20778846EF36}"/>
              </a:ext>
            </a:extLst>
          </p:cNvPr>
          <p:cNvSpPr>
            <a:spLocks noGrp="1"/>
          </p:cNvSpPr>
          <p:nvPr>
            <p:ph type="subTitle" idx="1"/>
          </p:nvPr>
        </p:nvSpPr>
        <p:spPr>
          <a:xfrm>
            <a:off x="764275" y="5783001"/>
            <a:ext cx="10656310" cy="425961"/>
          </a:xfrm>
        </p:spPr>
        <p:txBody>
          <a:bodyPr>
            <a:normAutofit fontScale="92500" lnSpcReduction="20000"/>
          </a:bodyPr>
          <a:lstStyle/>
          <a:p>
            <a:r>
              <a:rPr lang="ru-RU" sz="2800" b="1" dirty="0">
                <a:solidFill>
                  <a:srgbClr val="FF0000"/>
                </a:solidFill>
              </a:rPr>
              <a:t>ГРАММАТИКА</a:t>
            </a:r>
            <a:endParaRPr lang="cs-CZ" sz="2800" b="1" dirty="0">
              <a:solidFill>
                <a:srgbClr val="FF0000"/>
              </a:solidFill>
            </a:endParaRPr>
          </a:p>
        </p:txBody>
      </p:sp>
    </p:spTree>
    <p:extLst>
      <p:ext uri="{BB962C8B-B14F-4D97-AF65-F5344CB8AC3E}">
        <p14:creationId xmlns:p14="http://schemas.microsoft.com/office/powerpoint/2010/main" val="13955991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2E05DBD-1A1B-465D-A088-30A0F412F20A}"/>
              </a:ext>
            </a:extLst>
          </p:cNvPr>
          <p:cNvPicPr>
            <a:picLocks noChangeAspect="1"/>
          </p:cNvPicPr>
          <p:nvPr/>
        </p:nvPicPr>
        <p:blipFill>
          <a:blip r:embed="rId2"/>
          <a:stretch>
            <a:fillRect/>
          </a:stretch>
        </p:blipFill>
        <p:spPr>
          <a:xfrm>
            <a:off x="1743912" y="0"/>
            <a:ext cx="8704176" cy="6858000"/>
          </a:xfrm>
          <a:prstGeom prst="rect">
            <a:avLst/>
          </a:prstGeom>
        </p:spPr>
      </p:pic>
    </p:spTree>
    <p:extLst>
      <p:ext uri="{BB962C8B-B14F-4D97-AF65-F5344CB8AC3E}">
        <p14:creationId xmlns:p14="http://schemas.microsoft.com/office/powerpoint/2010/main" val="426144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4412" y="0"/>
            <a:ext cx="8735627" cy="6857999"/>
          </a:xfrm>
          <a:prstGeom prst="rect">
            <a:avLst/>
          </a:prstGeom>
          <a:noFill/>
          <a:ln>
            <a:noFill/>
          </a:ln>
        </p:spPr>
      </p:pic>
    </p:spTree>
    <p:extLst>
      <p:ext uri="{BB962C8B-B14F-4D97-AF65-F5344CB8AC3E}">
        <p14:creationId xmlns:p14="http://schemas.microsoft.com/office/powerpoint/2010/main" val="298096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1741DF9-4732-44D1-AB93-64441D76A4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76869" y="1589103"/>
            <a:ext cx="7341833" cy="3870663"/>
          </a:xfrm>
          <a:prstGeom prst="rect">
            <a:avLst/>
          </a:prstGeom>
          <a:noFill/>
          <a:ln>
            <a:noFill/>
          </a:ln>
        </p:spPr>
      </p:pic>
    </p:spTree>
    <p:extLst>
      <p:ext uri="{BB962C8B-B14F-4D97-AF65-F5344CB8AC3E}">
        <p14:creationId xmlns:p14="http://schemas.microsoft.com/office/powerpoint/2010/main" val="348136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3837362-2BC4-41C9-9261-078A06359B3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3390" y="1"/>
            <a:ext cx="8664606" cy="6858000"/>
          </a:xfrm>
          <a:prstGeom prst="rect">
            <a:avLst/>
          </a:prstGeom>
          <a:noFill/>
          <a:ln>
            <a:noFill/>
          </a:ln>
        </p:spPr>
      </p:pic>
    </p:spTree>
    <p:extLst>
      <p:ext uri="{BB962C8B-B14F-4D97-AF65-F5344CB8AC3E}">
        <p14:creationId xmlns:p14="http://schemas.microsoft.com/office/powerpoint/2010/main" val="344921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a:extLst>
              <a:ext uri="{28A0092B-C50C-407E-A947-70E740481C1C}">
                <a14:useLocalDpi xmlns:a14="http://schemas.microsoft.com/office/drawing/2010/main" val="0"/>
              </a:ext>
            </a:extLst>
          </a:blip>
          <a:srcRect/>
          <a:stretch>
            <a:fillRect/>
          </a:stretch>
        </p:blipFill>
        <p:spPr bwMode="auto">
          <a:xfrm>
            <a:off x="2201662" y="419470"/>
            <a:ext cx="7963269" cy="3009530"/>
          </a:xfrm>
          <a:prstGeom prst="rect">
            <a:avLst/>
          </a:prstGeom>
          <a:noFill/>
          <a:ln>
            <a:noFill/>
          </a:ln>
        </p:spPr>
      </p:pic>
      <p:pic>
        <p:nvPicPr>
          <p:cNvPr id="4" name="Obrázek 3"/>
          <p:cNvPicPr/>
          <p:nvPr/>
        </p:nvPicPr>
        <p:blipFill>
          <a:blip r:embed="rId3">
            <a:extLst>
              <a:ext uri="{28A0092B-C50C-407E-A947-70E740481C1C}">
                <a14:useLocalDpi xmlns:a14="http://schemas.microsoft.com/office/drawing/2010/main" val="0"/>
              </a:ext>
            </a:extLst>
          </a:blip>
          <a:srcRect/>
          <a:stretch>
            <a:fillRect/>
          </a:stretch>
        </p:blipFill>
        <p:spPr bwMode="auto">
          <a:xfrm>
            <a:off x="2201662" y="3428999"/>
            <a:ext cx="7963269" cy="1702293"/>
          </a:xfrm>
          <a:prstGeom prst="rect">
            <a:avLst/>
          </a:prstGeom>
          <a:noFill/>
          <a:ln>
            <a:noFill/>
          </a:ln>
        </p:spPr>
      </p:pic>
    </p:spTree>
    <p:extLst>
      <p:ext uri="{BB962C8B-B14F-4D97-AF65-F5344CB8AC3E}">
        <p14:creationId xmlns:p14="http://schemas.microsoft.com/office/powerpoint/2010/main" val="170447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87405" y="1101224"/>
            <a:ext cx="11017189" cy="1631216"/>
          </a:xfrm>
          <a:prstGeom prst="rect">
            <a:avLst/>
          </a:prstGeom>
        </p:spPr>
        <p:txBody>
          <a:bodyPr wrap="square">
            <a:spAutoFit/>
          </a:bodyPr>
          <a:lstStyle/>
          <a:p>
            <a:r>
              <a:rPr lang="ru-RU" sz="2000" dirty="0">
                <a:latin typeface="Arial" panose="020B0604020202020204" pitchFamily="34" charset="0"/>
                <a:ea typeface="Times New Roman"/>
                <a:cs typeface="Arial" panose="020B0604020202020204" pitchFamily="34" charset="0"/>
              </a:rPr>
              <a:t>Формы </a:t>
            </a:r>
            <a:r>
              <a:rPr lang="ru-RU" sz="2000" b="1" u="sng" dirty="0">
                <a:latin typeface="Arial" panose="020B0604020202020204" pitchFamily="34" charset="0"/>
                <a:ea typeface="Times New Roman"/>
                <a:cs typeface="Arial" panose="020B0604020202020204" pitchFamily="34" charset="0"/>
              </a:rPr>
              <a:t>сослагательного наклонения</a:t>
            </a:r>
            <a:r>
              <a:rPr lang="ru-RU" sz="2000" dirty="0">
                <a:latin typeface="Arial" panose="020B0604020202020204" pitchFamily="34" charset="0"/>
                <a:ea typeface="Times New Roman"/>
                <a:cs typeface="Arial" panose="020B0604020202020204" pitchFamily="34" charset="0"/>
              </a:rPr>
              <a:t>, как в русском, так и в чешском языке образуются аналитически. </a:t>
            </a:r>
          </a:p>
          <a:p>
            <a:r>
              <a:rPr lang="ru-RU" sz="2000" dirty="0">
                <a:latin typeface="Arial" panose="020B0604020202020204" pitchFamily="34" charset="0"/>
                <a:ea typeface="Times New Roman"/>
                <a:cs typeface="Arial" panose="020B0604020202020204" pitchFamily="34" charset="0"/>
              </a:rPr>
              <a:t>Основное различие заключается в спрягаемом характере модального компонента форм чешской парадигмы с одной стороны и неизменяемом характере частицы </a:t>
            </a:r>
            <a:r>
              <a:rPr lang="ru-RU" sz="2000" b="1" dirty="0">
                <a:latin typeface="Arial" panose="020B0604020202020204" pitchFamily="34" charset="0"/>
                <a:ea typeface="Times New Roman"/>
                <a:cs typeface="Arial" panose="020B0604020202020204" pitchFamily="34" charset="0"/>
              </a:rPr>
              <a:t>бы</a:t>
            </a:r>
            <a:r>
              <a:rPr lang="ru-RU" sz="2000" dirty="0">
                <a:latin typeface="Arial" panose="020B0604020202020204" pitchFamily="34" charset="0"/>
                <a:ea typeface="Times New Roman"/>
                <a:cs typeface="Arial" panose="020B0604020202020204" pitchFamily="34" charset="0"/>
              </a:rPr>
              <a:t> с другой стороны.</a:t>
            </a:r>
            <a:endParaRPr lang="cs-CZ" sz="2000" dirty="0">
              <a:latin typeface="Arial" panose="020B0604020202020204" pitchFamily="34" charset="0"/>
              <a:cs typeface="Arial" panose="020B0604020202020204" pitchFamily="34" charset="0"/>
            </a:endParaRPr>
          </a:p>
        </p:txBody>
      </p:sp>
      <p:graphicFrame>
        <p:nvGraphicFramePr>
          <p:cNvPr id="5" name="Tabulka 4"/>
          <p:cNvGraphicFramePr>
            <a:graphicFrameLocks noGrp="1"/>
          </p:cNvGraphicFramePr>
          <p:nvPr>
            <p:extLst>
              <p:ext uri="{D42A27DB-BD31-4B8C-83A1-F6EECF244321}">
                <p14:modId xmlns:p14="http://schemas.microsoft.com/office/powerpoint/2010/main" val="1986090763"/>
              </p:ext>
            </p:extLst>
          </p:nvPr>
        </p:nvGraphicFramePr>
        <p:xfrm>
          <a:off x="1819922" y="2805679"/>
          <a:ext cx="8691239" cy="3504346"/>
        </p:xfrm>
        <a:graphic>
          <a:graphicData uri="http://schemas.openxmlformats.org/drawingml/2006/table">
            <a:tbl>
              <a:tblPr firstRow="1" firstCol="1" lastRow="1" lastCol="1" bandRow="1" bandCol="1"/>
              <a:tblGrid>
                <a:gridCol w="748452">
                  <a:extLst>
                    <a:ext uri="{9D8B030D-6E8A-4147-A177-3AD203B41FA5}">
                      <a16:colId xmlns:a16="http://schemas.microsoft.com/office/drawing/2014/main" val="20000"/>
                    </a:ext>
                  </a:extLst>
                </a:gridCol>
                <a:gridCol w="1455325">
                  <a:extLst>
                    <a:ext uri="{9D8B030D-6E8A-4147-A177-3AD203B41FA5}">
                      <a16:colId xmlns:a16="http://schemas.microsoft.com/office/drawing/2014/main" val="20001"/>
                    </a:ext>
                  </a:extLst>
                </a:gridCol>
                <a:gridCol w="1871133">
                  <a:extLst>
                    <a:ext uri="{9D8B030D-6E8A-4147-A177-3AD203B41FA5}">
                      <a16:colId xmlns:a16="http://schemas.microsoft.com/office/drawing/2014/main" val="20002"/>
                    </a:ext>
                  </a:extLst>
                </a:gridCol>
                <a:gridCol w="522936">
                  <a:extLst>
                    <a:ext uri="{9D8B030D-6E8A-4147-A177-3AD203B41FA5}">
                      <a16:colId xmlns:a16="http://schemas.microsoft.com/office/drawing/2014/main" val="20003"/>
                    </a:ext>
                  </a:extLst>
                </a:gridCol>
                <a:gridCol w="2014356">
                  <a:extLst>
                    <a:ext uri="{9D8B030D-6E8A-4147-A177-3AD203B41FA5}">
                      <a16:colId xmlns:a16="http://schemas.microsoft.com/office/drawing/2014/main" val="20004"/>
                    </a:ext>
                  </a:extLst>
                </a:gridCol>
                <a:gridCol w="2079037">
                  <a:extLst>
                    <a:ext uri="{9D8B030D-6E8A-4147-A177-3AD203B41FA5}">
                      <a16:colId xmlns:a16="http://schemas.microsoft.com/office/drawing/2014/main" val="20005"/>
                    </a:ext>
                  </a:extLst>
                </a:gridCol>
              </a:tblGrid>
              <a:tr h="780172">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 </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ед.ч.</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err="1">
                          <a:effectLst/>
                          <a:latin typeface="Arial" panose="020B0604020202020204" pitchFamily="34" charset="0"/>
                          <a:ea typeface="Times New Roman"/>
                          <a:cs typeface="Arial" panose="020B0604020202020204" pitchFamily="34" charset="0"/>
                        </a:rPr>
                        <a:t>мн.ч</a:t>
                      </a:r>
                      <a:r>
                        <a:rPr lang="ru-RU" sz="2000" b="1" dirty="0">
                          <a:effectLst/>
                          <a:latin typeface="Arial" panose="020B0604020202020204" pitchFamily="34" charset="0"/>
                          <a:ea typeface="Times New Roman"/>
                          <a:cs typeface="Arial" panose="020B0604020202020204" pitchFamily="34" charset="0"/>
                        </a:rPr>
                        <a:t>.</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a:lnSpc>
                          <a:spcPct val="107000"/>
                        </a:lnSpc>
                        <a:spcAft>
                          <a:spcPts val="0"/>
                        </a:spcAft>
                      </a:pPr>
                      <a:r>
                        <a:rPr lang="ru-RU" sz="2000" b="1">
                          <a:effectLst/>
                          <a:latin typeface="Arial" panose="020B0604020202020204" pitchFamily="34" charset="0"/>
                          <a:ea typeface="Times New Roman"/>
                          <a:cs typeface="Arial" panose="020B0604020202020204" pitchFamily="34" charset="0"/>
                        </a:rPr>
                        <a:t> </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ед.ч.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мн.ч.</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8058">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1 л.</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napsal bych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napsali bychom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l">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я бы написал</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мы бы написали</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08058">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2 л.</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a:effectLst/>
                          <a:latin typeface="Arial" panose="020B0604020202020204" pitchFamily="34" charset="0"/>
                          <a:ea typeface="Times New Roman"/>
                          <a:cs typeface="Arial" panose="020B0604020202020204" pitchFamily="34" charset="0"/>
                        </a:rPr>
                        <a:t>napsal bys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a:effectLst/>
                          <a:latin typeface="Arial" panose="020B0604020202020204" pitchFamily="34" charset="0"/>
                          <a:ea typeface="Times New Roman"/>
                          <a:cs typeface="Arial" panose="020B0604020202020204" pitchFamily="34" charset="0"/>
                        </a:rPr>
                        <a:t>napsali byste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l">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ты бы написал</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вы бы написали</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8058">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3 л.</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a:effectLst/>
                          <a:latin typeface="Arial" panose="020B0604020202020204" pitchFamily="34" charset="0"/>
                          <a:ea typeface="Times New Roman"/>
                          <a:cs typeface="Arial" panose="020B0604020202020204" pitchFamily="34" charset="0"/>
                        </a:rPr>
                        <a:t>napsal by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cs-CZ" sz="2000" b="1">
                          <a:effectLst/>
                          <a:latin typeface="Arial" panose="020B0604020202020204" pitchFamily="34" charset="0"/>
                          <a:ea typeface="Times New Roman"/>
                          <a:cs typeface="Arial" panose="020B0604020202020204" pitchFamily="34" charset="0"/>
                        </a:rPr>
                        <a:t>napsali by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l">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он бы написал</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они бы написали</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Obdélník 1">
            <a:extLst>
              <a:ext uri="{FF2B5EF4-FFF2-40B4-BE49-F238E27FC236}">
                <a16:creationId xmlns:a16="http://schemas.microsoft.com/office/drawing/2014/main" id="{0831385D-4860-4180-BF6A-0DD4509A426E}"/>
              </a:ext>
            </a:extLst>
          </p:cNvPr>
          <p:cNvSpPr/>
          <p:nvPr/>
        </p:nvSpPr>
        <p:spPr>
          <a:xfrm>
            <a:off x="3622174" y="572727"/>
            <a:ext cx="4536755" cy="400110"/>
          </a:xfrm>
          <a:prstGeom prst="rect">
            <a:avLst/>
          </a:prstGeom>
        </p:spPr>
        <p:txBody>
          <a:bodyPr wrap="none">
            <a:spAutoFit/>
          </a:bodyPr>
          <a:lstStyle/>
          <a:p>
            <a:pPr lvl="0"/>
            <a:r>
              <a:rPr lang="ru-RU" sz="2000" b="1" dirty="0">
                <a:solidFill>
                  <a:srgbClr val="00B050"/>
                </a:solidFill>
                <a:latin typeface="Arial" panose="020B0604020202020204" pitchFamily="34" charset="0"/>
                <a:ea typeface="Times New Roman"/>
                <a:cs typeface="Arial" panose="020B0604020202020204" pitchFamily="34" charset="0"/>
              </a:rPr>
              <a:t>СОСЛАГАТЕЛЬНОЕ НАКЛОНЕНИЕ</a:t>
            </a:r>
            <a:endParaRPr lang="cs-CZ" sz="20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218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6CFDB52-7579-4B45-9561-57C5C0BEF009}"/>
              </a:ext>
            </a:extLst>
          </p:cNvPr>
          <p:cNvSpPr/>
          <p:nvPr/>
        </p:nvSpPr>
        <p:spPr>
          <a:xfrm>
            <a:off x="1226598" y="719378"/>
            <a:ext cx="10218198" cy="5016758"/>
          </a:xfrm>
          <a:prstGeom prst="rect">
            <a:avLst/>
          </a:prstGeom>
        </p:spPr>
        <p:txBody>
          <a:bodyPr wrap="square">
            <a:spAutoFit/>
          </a:bodyPr>
          <a:lstStyle/>
          <a:p>
            <a:pPr marL="285750" indent="-285750">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Кроме того, </a:t>
            </a:r>
            <a:r>
              <a:rPr lang="ru-RU" sz="2000" b="1" dirty="0">
                <a:latin typeface="Arial" panose="020B0604020202020204" pitchFamily="34" charset="0"/>
                <a:ea typeface="Times New Roman"/>
                <a:cs typeface="Arial" panose="020B0604020202020204" pitchFamily="34" charset="0"/>
              </a:rPr>
              <a:t>в ЧЯ приведенным формам противопоставляются маркированные формы (</a:t>
            </a:r>
            <a:r>
              <a:rPr lang="ru-RU" sz="2000" b="1" i="1" dirty="0" err="1">
                <a:latin typeface="Arial" panose="020B0604020202020204" pitchFamily="34" charset="0"/>
                <a:ea typeface="Times New Roman"/>
                <a:cs typeface="Arial" panose="020B0604020202020204" pitchFamily="34" charset="0"/>
              </a:rPr>
              <a:t>byl</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bych</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napsal</a:t>
            </a:r>
            <a:r>
              <a:rPr lang="ru-RU" sz="2000" b="1" dirty="0">
                <a:latin typeface="Arial" panose="020B0604020202020204" pitchFamily="34" charset="0"/>
                <a:ea typeface="Times New Roman"/>
                <a:cs typeface="Arial" panose="020B0604020202020204" pitchFamily="34" charset="0"/>
              </a:rPr>
              <a:t>,</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byl</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bych</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býval</a:t>
            </a:r>
            <a:r>
              <a:rPr lang="ru-RU" sz="2000" b="1" i="1" dirty="0">
                <a:latin typeface="Arial" panose="020B0604020202020204" pitchFamily="34" charset="0"/>
                <a:ea typeface="Times New Roman"/>
                <a:cs typeface="Arial" panose="020B0604020202020204" pitchFamily="34" charset="0"/>
              </a:rPr>
              <a:t> </a:t>
            </a:r>
            <a:r>
              <a:rPr lang="ru-RU" sz="2000" b="1" i="1" dirty="0" err="1">
                <a:latin typeface="Arial" panose="020B0604020202020204" pitchFamily="34" charset="0"/>
                <a:ea typeface="Times New Roman"/>
                <a:cs typeface="Arial" panose="020B0604020202020204" pitchFamily="34" charset="0"/>
              </a:rPr>
              <a:t>napsal</a:t>
            </a:r>
            <a:r>
              <a:rPr lang="ru-RU" sz="2000" b="1" dirty="0">
                <a:latin typeface="Arial" panose="020B0604020202020204" pitchFamily="34" charset="0"/>
                <a:ea typeface="Times New Roman"/>
                <a:cs typeface="Arial" panose="020B0604020202020204" pitchFamily="34" charset="0"/>
              </a:rPr>
              <a:t>), неизвестные РЯ</a:t>
            </a:r>
            <a:r>
              <a:rPr lang="ru-RU" sz="2000" dirty="0">
                <a:latin typeface="Arial" panose="020B0604020202020204" pitchFamily="34" charset="0"/>
                <a:ea typeface="Times New Roman"/>
                <a:cs typeface="Arial" panose="020B0604020202020204" pitchFamily="34" charset="0"/>
              </a:rPr>
              <a:t>.</a:t>
            </a:r>
          </a:p>
          <a:p>
            <a:endParaRPr lang="ru-RU" sz="2000" dirty="0">
              <a:latin typeface="Arial" panose="020B0604020202020204" pitchFamily="34" charset="0"/>
              <a:cs typeface="Arial" panose="020B0604020202020204" pitchFamily="34" charset="0"/>
            </a:endParaRPr>
          </a:p>
          <a:p>
            <a:pPr marL="285750" lvl="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В функциональном отношении различия между обоими языками незначительны, если не принимать во внимание </a:t>
            </a:r>
            <a:r>
              <a:rPr lang="ru-RU" sz="2000" b="1" dirty="0">
                <a:solidFill>
                  <a:srgbClr val="00B050"/>
                </a:solidFill>
                <a:latin typeface="Arial" panose="020B0604020202020204" pitchFamily="34" charset="0"/>
                <a:ea typeface="Times New Roman"/>
                <a:cs typeface="Arial" panose="020B0604020202020204" pitchFamily="34" charset="0"/>
              </a:rPr>
              <a:t>транспозиции</a:t>
            </a:r>
          </a:p>
          <a:p>
            <a:pPr lvl="0" algn="just">
              <a:spcAft>
                <a:spcPts val="0"/>
              </a:spcAft>
            </a:pPr>
            <a:endParaRPr lang="ru-RU" sz="2000" b="1" dirty="0">
              <a:latin typeface="Arial" panose="020B0604020202020204" pitchFamily="34" charset="0"/>
              <a:ea typeface="Times New Roman"/>
              <a:cs typeface="Arial" panose="020B0604020202020204" pitchFamily="34" charset="0"/>
            </a:endParaRPr>
          </a:p>
          <a:p>
            <a:pPr marL="285750" lvl="0" indent="-285750" algn="just">
              <a:spcAft>
                <a:spcPts val="0"/>
              </a:spcAft>
              <a:buFont typeface="Arial" panose="020B0604020202020204" pitchFamily="34" charset="0"/>
              <a:buChar char="•"/>
            </a:pPr>
            <a:r>
              <a:rPr lang="ru-RU" sz="2000" b="1" dirty="0">
                <a:solidFill>
                  <a:srgbClr val="0070C0"/>
                </a:solidFill>
                <a:latin typeface="Arial" panose="020B0604020202020204" pitchFamily="34" charset="0"/>
                <a:ea typeface="Times New Roman"/>
                <a:cs typeface="Arial" panose="020B0604020202020204" pitchFamily="34" charset="0"/>
              </a:rPr>
              <a:t>в индикатив </a:t>
            </a:r>
            <a:r>
              <a:rPr lang="ru-RU" sz="2000" dirty="0">
                <a:latin typeface="Arial" panose="020B0604020202020204" pitchFamily="34" charset="0"/>
                <a:ea typeface="Times New Roman"/>
                <a:cs typeface="Arial" panose="020B0604020202020204" pitchFamily="34" charset="0"/>
              </a:rPr>
              <a:t>(напр.: </a:t>
            </a:r>
            <a:r>
              <a:rPr lang="ru-RU" sz="2000" i="1" dirty="0">
                <a:latin typeface="Arial" panose="020B0604020202020204" pitchFamily="34" charset="0"/>
                <a:ea typeface="Times New Roman"/>
                <a:cs typeface="Arial" panose="020B0604020202020204" pitchFamily="34" charset="0"/>
              </a:rPr>
              <a:t>Не прогулялись бы вы по берегу?; Я бы хотел сказать…</a:t>
            </a:r>
            <a:r>
              <a:rPr lang="ru-RU" sz="2000" dirty="0">
                <a:latin typeface="Arial" panose="020B0604020202020204" pitchFamily="34" charset="0"/>
                <a:ea typeface="Times New Roman"/>
                <a:cs typeface="Arial" panose="020B0604020202020204" pitchFamily="34" charset="0"/>
              </a:rPr>
              <a:t>);</a:t>
            </a:r>
          </a:p>
          <a:p>
            <a:pPr marL="285750" lvl="0" indent="-285750" algn="just">
              <a:spcAft>
                <a:spcPts val="0"/>
              </a:spcAft>
              <a:buFont typeface="Arial" panose="020B0604020202020204" pitchFamily="34" charset="0"/>
              <a:buChar char="•"/>
            </a:pPr>
            <a:r>
              <a:rPr lang="ru-RU" sz="2000" b="1" dirty="0">
                <a:solidFill>
                  <a:srgbClr val="0070C0"/>
                </a:solidFill>
                <a:latin typeface="Arial" panose="020B0604020202020204" pitchFamily="34" charset="0"/>
                <a:ea typeface="Times New Roman"/>
                <a:cs typeface="Arial" panose="020B0604020202020204" pitchFamily="34" charset="0"/>
              </a:rPr>
              <a:t>в императив</a:t>
            </a:r>
            <a:r>
              <a:rPr lang="ru-RU" sz="2000" dirty="0">
                <a:solidFill>
                  <a:srgbClr val="0070C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(напр.: </a:t>
            </a:r>
            <a:r>
              <a:rPr lang="ru-RU" sz="2000" i="1" dirty="0">
                <a:latin typeface="Arial" panose="020B0604020202020204" pitchFamily="34" charset="0"/>
                <a:ea typeface="Times New Roman"/>
                <a:cs typeface="Arial" panose="020B0604020202020204" pitchFamily="34" charset="0"/>
              </a:rPr>
              <a:t>Ты бы прилег!</a:t>
            </a:r>
            <a:r>
              <a:rPr lang="ru-RU" sz="2000" dirty="0">
                <a:latin typeface="Arial" panose="020B0604020202020204" pitchFamily="34" charset="0"/>
                <a:ea typeface="Times New Roman"/>
                <a:cs typeface="Arial" panose="020B0604020202020204" pitchFamily="34" charset="0"/>
              </a:rPr>
              <a:t>), типичные для РЯ</a:t>
            </a:r>
          </a:p>
          <a:p>
            <a:pPr lvl="0" algn="just">
              <a:spcAft>
                <a:spcPts val="0"/>
              </a:spcAft>
            </a:pPr>
            <a:endParaRPr lang="ru-RU" sz="2000" dirty="0">
              <a:latin typeface="Arial" panose="020B0604020202020204" pitchFamily="34" charset="0"/>
              <a:ea typeface="Times New Roman"/>
              <a:cs typeface="Arial" panose="020B0604020202020204" pitchFamily="34" charset="0"/>
            </a:endParaRPr>
          </a:p>
          <a:p>
            <a:pPr marL="285750" lvl="0" indent="-285750" algn="just">
              <a:spcAft>
                <a:spcPts val="0"/>
              </a:spcAft>
              <a:buFont typeface="Wingdings" panose="05000000000000000000" pitchFamily="2" charset="2"/>
              <a:buChar char="§"/>
            </a:pPr>
            <a:endParaRPr lang="ru-RU" sz="2000" dirty="0">
              <a:latin typeface="Arial" panose="020B0604020202020204" pitchFamily="34" charset="0"/>
              <a:ea typeface="Times New Roman"/>
              <a:cs typeface="Arial" panose="020B0604020202020204" pitchFamily="34" charset="0"/>
            </a:endParaRPr>
          </a:p>
          <a:p>
            <a:pPr marL="285750" lvl="0" indent="-28575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В РЯ, напротив, нет параллели чешским конструкциям типа: </a:t>
            </a:r>
            <a:r>
              <a:rPr lang="ru-RU" sz="2000" i="1" dirty="0" err="1">
                <a:latin typeface="Arial" panose="020B0604020202020204" pitchFamily="34" charset="0"/>
                <a:ea typeface="Times New Roman"/>
                <a:cs typeface="Arial" panose="020B0604020202020204" pitchFamily="34" charset="0"/>
              </a:rPr>
              <a:t>Tak</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to</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už</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by</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bylo</a:t>
            </a:r>
            <a:r>
              <a:rPr lang="ru-RU" sz="2000" dirty="0">
                <a:latin typeface="Arial" panose="020B0604020202020204" pitchFamily="34" charset="0"/>
                <a:ea typeface="Times New Roman"/>
                <a:cs typeface="Arial" panose="020B0604020202020204" pitchFamily="34" charset="0"/>
              </a:rPr>
              <a:t>.</a:t>
            </a:r>
          </a:p>
          <a:p>
            <a:pPr lvl="0" algn="just">
              <a:spcAft>
                <a:spcPts val="0"/>
              </a:spcAft>
            </a:pPr>
            <a:endParaRPr lang="cs-CZ"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b="1" dirty="0">
                <a:latin typeface="Arial" panose="020B0604020202020204" pitchFamily="34" charset="0"/>
                <a:ea typeface="Times New Roman"/>
                <a:cs typeface="Arial" panose="020B0604020202020204" pitchFamily="34" charset="0"/>
              </a:rPr>
              <a:t>Русские формы </a:t>
            </a:r>
            <a:r>
              <a:rPr lang="ru-RU" sz="2000" b="1" dirty="0" err="1">
                <a:latin typeface="Arial" panose="020B0604020202020204" pitchFamily="34" charset="0"/>
                <a:ea typeface="Times New Roman"/>
                <a:cs typeface="Arial" panose="020B0604020202020204" pitchFamily="34" charset="0"/>
              </a:rPr>
              <a:t>сосл</a:t>
            </a:r>
            <a:r>
              <a:rPr lang="ru-RU" sz="2000" b="1" dirty="0">
                <a:latin typeface="Arial" panose="020B0604020202020204" pitchFamily="34" charset="0"/>
                <a:ea typeface="Times New Roman"/>
                <a:cs typeface="Arial" panose="020B0604020202020204" pitchFamily="34" charset="0"/>
              </a:rPr>
              <a:t>. накл. используются также в значении побуждения-совета </a:t>
            </a:r>
            <a:r>
              <a:rPr lang="ru-RU" sz="2000" dirty="0">
                <a:latin typeface="Arial" panose="020B0604020202020204" pitchFamily="34" charset="0"/>
                <a:ea typeface="Times New Roman"/>
                <a:cs typeface="Arial" panose="020B0604020202020204" pitchFamily="34" charset="0"/>
              </a:rPr>
              <a:t>и соответствуют чешским конструкциям с модальным глаголом иметь (напр</a:t>
            </a:r>
            <a:r>
              <a:rPr lang="ru-RU" sz="2000" i="1" dirty="0">
                <a:latin typeface="Arial" panose="020B0604020202020204" pitchFamily="34" charset="0"/>
                <a:ea typeface="Times New Roman"/>
                <a:cs typeface="Arial" panose="020B0604020202020204" pitchFamily="34" charset="0"/>
              </a:rPr>
              <a:t>.: Ты бы с женой в кино сходил</a:t>
            </a:r>
            <a:r>
              <a:rPr lang="cs-CZ" sz="2000" i="1" dirty="0">
                <a:latin typeface="Arial" panose="020B0604020202020204" pitchFamily="34" charset="0"/>
                <a:ea typeface="Times New Roman"/>
                <a:cs typeface="Arial" panose="020B0604020202020204" pitchFamily="34" charset="0"/>
              </a:rPr>
              <a:t>.</a:t>
            </a:r>
            <a:r>
              <a:rPr lang="cs-CZ"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Měl bys jít s ženou do kina</a:t>
            </a:r>
            <a:r>
              <a:rPr lang="cs-CZ" sz="2000" dirty="0">
                <a:latin typeface="Arial" panose="020B0604020202020204" pitchFamily="34" charset="0"/>
                <a:ea typeface="Times New Roman"/>
                <a:cs typeface="Arial" panose="020B0604020202020204" pitchFamily="34" charset="0"/>
              </a:rPr>
              <a:t>).</a:t>
            </a:r>
          </a:p>
        </p:txBody>
      </p:sp>
    </p:spTree>
    <p:extLst>
      <p:ext uri="{BB962C8B-B14F-4D97-AF65-F5344CB8AC3E}">
        <p14:creationId xmlns:p14="http://schemas.microsoft.com/office/powerpoint/2010/main" val="2632387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91844" y="723644"/>
            <a:ext cx="11008311" cy="5410712"/>
          </a:xfrm>
          <a:prstGeom prst="rect">
            <a:avLst/>
          </a:prstGeom>
        </p:spPr>
        <p:txBody>
          <a:bodyPr wrap="square">
            <a:spAutoFit/>
          </a:bodyPr>
          <a:lstStyle/>
          <a:p>
            <a:pPr marL="514350" indent="-285750">
              <a:lnSpc>
                <a:spcPct val="107000"/>
              </a:lnSpc>
              <a:spcAft>
                <a:spcPts val="800"/>
              </a:spcAft>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Buď pozdraven! Nekouřit! </a:t>
            </a:r>
            <a:r>
              <a:rPr lang="cs-CZ" sz="2000" dirty="0">
                <a:solidFill>
                  <a:prstClr val="black"/>
                </a:solidFill>
                <a:latin typeface="Arial" panose="020B0604020202020204" pitchFamily="34" charset="0"/>
                <a:ea typeface="MS Mincho"/>
                <a:cs typeface="Arial" panose="020B0604020202020204" pitchFamily="34" charset="0"/>
              </a:rPr>
              <a:t>Jedeš! (rozkaz) Nechal byste nás na pokoji?</a:t>
            </a:r>
            <a:endParaRPr lang="cs-CZ"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Ты себе смотришь ТВ, а я мой посуду и стирай.</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Завтра же ты пойдешь и скажешь ему об этом!</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Пойди принеси воды! + формы: пойди-ка, пойду-ка...</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Смотри не проговорись!</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Вот и верь после этого людям!</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Я отвернулся на минуту, а он возьми да убеги!</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Не будь тебя, некому бы было мне помочь.</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ru-RU" sz="2000" dirty="0">
                <a:solidFill>
                  <a:prstClr val="black"/>
                </a:solidFill>
                <a:latin typeface="Arial" panose="020B0604020202020204" pitchFamily="34" charset="0"/>
                <a:ea typeface="MS Mincho"/>
                <a:cs typeface="Arial" panose="020B0604020202020204" pitchFamily="34" charset="0"/>
              </a:rPr>
              <a:t>Знай я его характер, я бы ему не доверял.</a:t>
            </a: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endParaRPr lang="ru-RU" sz="2000" dirty="0">
              <a:solidFill>
                <a:prstClr val="black"/>
              </a:solidFill>
              <a:latin typeface="Arial" panose="020B0604020202020204" pitchFamily="34" charset="0"/>
              <a:ea typeface="Times New Roman"/>
              <a:cs typeface="Arial" panose="020B0604020202020204" pitchFamily="34" charset="0"/>
            </a:endParaRPr>
          </a:p>
          <a:p>
            <a:pPr marL="514350" indent="-285750">
              <a:buFont typeface="Courier New" panose="02070309020205020404" pitchFamily="49" charset="0"/>
              <a:buChar char="o"/>
            </a:pPr>
            <a:r>
              <a:rPr lang="cs-CZ" sz="2000" dirty="0">
                <a:solidFill>
                  <a:prstClr val="black"/>
                </a:solidFill>
                <a:latin typeface="Arial" panose="020B0604020202020204" pitchFamily="34" charset="0"/>
                <a:ea typeface="MS Mincho"/>
                <a:cs typeface="Arial" panose="020B0604020202020204" pitchFamily="34" charset="0"/>
              </a:rPr>
              <a:t>Pojď se vsadit! Jděte! </a:t>
            </a:r>
            <a:r>
              <a:rPr lang="cs-CZ" sz="2000" dirty="0">
                <a:solidFill>
                  <a:prstClr val="black"/>
                </a:solidFill>
                <a:latin typeface="Arial" panose="020B0604020202020204" pitchFamily="34" charset="0"/>
                <a:ea typeface="Times New Roman"/>
                <a:cs typeface="Arial" panose="020B0604020202020204" pitchFamily="34" charset="0"/>
              </a:rPr>
              <a:t>Pojďte mi všechno odevzdat. Tak mě pojď zmlátit!</a:t>
            </a:r>
          </a:p>
          <a:p>
            <a:pPr marL="514350" indent="-285750">
              <a:lnSpc>
                <a:spcPct val="107000"/>
              </a:lnSpc>
              <a:spcAft>
                <a:spcPts val="800"/>
              </a:spcAft>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běžte říct, běž si sednout, koukej mazat, </a:t>
            </a:r>
            <a:r>
              <a:rPr lang="cs-CZ" sz="2000" dirty="0" err="1">
                <a:solidFill>
                  <a:prstClr val="black"/>
                </a:solidFill>
                <a:latin typeface="Arial" panose="020B0604020202020204" pitchFamily="34" charset="0"/>
                <a:ea typeface="Times New Roman"/>
                <a:cs typeface="Arial" panose="020B0604020202020204" pitchFamily="34" charset="0"/>
              </a:rPr>
              <a:t>прошу</a:t>
            </a:r>
            <a:r>
              <a:rPr lang="cs-CZ" sz="2000" dirty="0">
                <a:solidFill>
                  <a:prstClr val="black"/>
                </a:solidFill>
                <a:latin typeface="Arial" panose="020B0604020202020204" pitchFamily="34" charset="0"/>
                <a:ea typeface="Times New Roman"/>
                <a:cs typeface="Arial" panose="020B0604020202020204" pitchFamily="34" charset="0"/>
              </a:rPr>
              <a:t> </a:t>
            </a:r>
            <a:r>
              <a:rPr lang="cs-CZ" sz="2000" dirty="0" err="1">
                <a:solidFill>
                  <a:prstClr val="black"/>
                </a:solidFill>
                <a:latin typeface="Arial" panose="020B0604020202020204" pitchFamily="34" charset="0"/>
                <a:ea typeface="Times New Roman"/>
                <a:cs typeface="Arial" panose="020B0604020202020204" pitchFamily="34" charset="0"/>
              </a:rPr>
              <a:t>садиться</a:t>
            </a:r>
            <a:endParaRPr lang="cs-CZ" sz="2000" dirty="0">
              <a:solidFill>
                <a:prstClr val="black"/>
              </a:solidFill>
              <a:latin typeface="Arial" panose="020B0604020202020204" pitchFamily="34" charset="0"/>
              <a:ea typeface="Times New Roman"/>
              <a:cs typeface="Arial" panose="020B0604020202020204" pitchFamily="34" charset="0"/>
            </a:endParaRPr>
          </a:p>
          <a:p>
            <a:pPr marL="514350" indent="-285750">
              <a:lnSpc>
                <a:spcPct val="107000"/>
              </a:lnSpc>
              <a:spcAft>
                <a:spcPts val="800"/>
              </a:spcAft>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Jenom mi nesmíte nadávat, jestli nic nevyhrajete! Nesmíte se na mě zlobit. Můžete se podívat. Nesmíte si to tak brát. Musíte s ní mluvit oficiálním tónem. </a:t>
            </a:r>
            <a:r>
              <a:rPr lang="cs-CZ" sz="2000" dirty="0" err="1">
                <a:solidFill>
                  <a:prstClr val="black"/>
                </a:solidFill>
                <a:latin typeface="Arial" panose="020B0604020202020204" pitchFamily="34" charset="0"/>
                <a:ea typeface="Times New Roman"/>
                <a:cs typeface="Arial" panose="020B0604020202020204" pitchFamily="34" charset="0"/>
              </a:rPr>
              <a:t>Нечего</a:t>
            </a:r>
            <a:r>
              <a:rPr lang="cs-CZ" sz="2000" dirty="0">
                <a:solidFill>
                  <a:prstClr val="black"/>
                </a:solidFill>
                <a:latin typeface="Arial" panose="020B0604020202020204" pitchFamily="34" charset="0"/>
                <a:ea typeface="Times New Roman"/>
                <a:cs typeface="Arial" panose="020B0604020202020204" pitchFamily="34" charset="0"/>
              </a:rPr>
              <a:t> </a:t>
            </a:r>
            <a:r>
              <a:rPr lang="cs-CZ" sz="2000" dirty="0" err="1">
                <a:solidFill>
                  <a:prstClr val="black"/>
                </a:solidFill>
                <a:latin typeface="Arial" panose="020B0604020202020204" pitchFamily="34" charset="0"/>
                <a:ea typeface="Times New Roman"/>
                <a:cs typeface="Arial" panose="020B0604020202020204" pitchFamily="34" charset="0"/>
              </a:rPr>
              <a:t>на</a:t>
            </a:r>
            <a:r>
              <a:rPr lang="cs-CZ" sz="2000" dirty="0">
                <a:solidFill>
                  <a:prstClr val="black"/>
                </a:solidFill>
                <a:latin typeface="Arial" panose="020B0604020202020204" pitchFamily="34" charset="0"/>
                <a:ea typeface="Times New Roman"/>
                <a:cs typeface="Arial" panose="020B0604020202020204" pitchFamily="34" charset="0"/>
              </a:rPr>
              <a:t> </a:t>
            </a:r>
            <a:r>
              <a:rPr lang="cs-CZ" sz="2000" dirty="0" err="1">
                <a:solidFill>
                  <a:prstClr val="black"/>
                </a:solidFill>
                <a:latin typeface="Arial" panose="020B0604020202020204" pitchFamily="34" charset="0"/>
                <a:ea typeface="Times New Roman"/>
                <a:cs typeface="Arial" panose="020B0604020202020204" pitchFamily="34" charset="0"/>
              </a:rPr>
              <a:t>меня</a:t>
            </a:r>
            <a:r>
              <a:rPr lang="cs-CZ" sz="2000" dirty="0">
                <a:solidFill>
                  <a:prstClr val="black"/>
                </a:solidFill>
                <a:latin typeface="Arial" panose="020B0604020202020204" pitchFamily="34" charset="0"/>
                <a:ea typeface="Times New Roman"/>
                <a:cs typeface="Arial" panose="020B0604020202020204" pitchFamily="34" charset="0"/>
              </a:rPr>
              <a:t> </a:t>
            </a:r>
            <a:r>
              <a:rPr lang="cs-CZ" sz="2000" dirty="0" err="1">
                <a:solidFill>
                  <a:prstClr val="black"/>
                </a:solidFill>
                <a:latin typeface="Arial" panose="020B0604020202020204" pitchFamily="34" charset="0"/>
                <a:ea typeface="Times New Roman"/>
                <a:cs typeface="Arial" panose="020B0604020202020204" pitchFamily="34" charset="0"/>
              </a:rPr>
              <a:t>орать</a:t>
            </a:r>
            <a:r>
              <a:rPr lang="cs-CZ" sz="2000" dirty="0">
                <a:solidFill>
                  <a:prstClr val="black"/>
                </a:solidFill>
                <a:latin typeface="Arial" panose="020B0604020202020204" pitchFamily="34" charset="0"/>
                <a:ea typeface="Times New Roman"/>
                <a:cs typeface="Arial" panose="020B0604020202020204" pitchFamily="34" charset="0"/>
              </a:rPr>
              <a:t>! </a:t>
            </a:r>
            <a:endParaRPr lang="ru-RU" sz="2000" dirty="0">
              <a:solidFill>
                <a:prstClr val="black"/>
              </a:solidFill>
              <a:latin typeface="Arial" panose="020B0604020202020204" pitchFamily="34" charset="0"/>
              <a:ea typeface="Times New Roman"/>
              <a:cs typeface="Arial" panose="020B0604020202020204" pitchFamily="34" charset="0"/>
            </a:endParaRPr>
          </a:p>
          <a:p>
            <a:pPr marL="285750" indent="-285750">
              <a:buFont typeface="Courier New" panose="02070309020205020404" pitchFamily="49" charset="0"/>
              <a:buChar char="o"/>
            </a:pPr>
            <a:r>
              <a:rPr lang="cs-CZ" sz="2000" dirty="0">
                <a:solidFill>
                  <a:prstClr val="black"/>
                </a:solidFill>
                <a:latin typeface="Arial" panose="020B0604020202020204" pitchFamily="34" charset="0"/>
                <a:ea typeface="Times New Roman"/>
                <a:cs typeface="Arial" panose="020B0604020202020204" pitchFamily="34" charset="0"/>
              </a:rPr>
              <a:t>byli bychom psali, bylo by to dopadlo Co byste si přál? Že bych raději odešel? Co by se mu mohlo stát?</a:t>
            </a:r>
            <a:endParaRPr lang="cs-CZ"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92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621437" y="1196752"/>
            <a:ext cx="10875146" cy="4182363"/>
          </a:xfrm>
          <a:prstGeom prst="rect">
            <a:avLst/>
          </a:prstGeom>
        </p:spPr>
        <p:txBody>
          <a:bodyPr wrap="square">
            <a:spAutoFit/>
          </a:bodyPr>
          <a:lstStyle/>
          <a:p>
            <a:pPr marL="514350" indent="-285750">
              <a:lnSpc>
                <a:spcPct val="107000"/>
              </a:lnSpc>
              <a:spcAft>
                <a:spcPts val="800"/>
              </a:spcAft>
              <a:buFont typeface="Courier New" panose="02070309020205020404" pitchFamily="49" charset="0"/>
              <a:buChar char="o"/>
            </a:pPr>
            <a:r>
              <a:rPr lang="ru-RU" sz="2000" dirty="0">
                <a:latin typeface="Arial" panose="020B0604020202020204" pitchFamily="34" charset="0"/>
                <a:ea typeface="Times New Roman"/>
                <a:cs typeface="Arial" panose="020B0604020202020204" pitchFamily="34" charset="0"/>
              </a:rPr>
              <a:t>Хоть бы пошел дождь! Как бы не опоздать на самолет! Кончилось бы все хорошо!</a:t>
            </a:r>
          </a:p>
          <a:p>
            <a:pPr marL="514350" indent="-285750">
              <a:lnSpc>
                <a:spcPct val="107000"/>
              </a:lnSpc>
              <a:spcAft>
                <a:spcPts val="800"/>
              </a:spcAft>
              <a:buFont typeface="Courier New" panose="02070309020205020404" pitchFamily="49" charset="0"/>
              <a:buChar char="o"/>
            </a:pPr>
            <a:r>
              <a:rPr lang="ru-RU" sz="2000" dirty="0">
                <a:latin typeface="Arial" panose="020B0604020202020204" pitchFamily="34" charset="0"/>
                <a:ea typeface="Times New Roman"/>
                <a:cs typeface="Arial" panose="020B0604020202020204" pitchFamily="34" charset="0"/>
              </a:rPr>
              <a:t>Ты бы выпила таблетку, а? Тебе бы отдохнуть.</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Kdyby pršelo, nepřijedu.</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Něco bych k tomu podotkl. Třeba byste to věděl vy? A co bys řekl, že se stalo?</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Abys na to nezapomněl! Abych se přiznala,.... Abys věděl,....</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Ne abych tě s ním ještě jednou potkal! Ne abys to někomu řekl! – не вздумай.... A já abych seděl celý den doma sám. </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Kdybyste zůstal raději tady! Kdybys raději nemluvil!</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Že by ses nestyděl! Že by se ti chtělo!</a:t>
            </a:r>
          </a:p>
          <a:p>
            <a:pPr marL="514350" indent="-285750">
              <a:lnSpc>
                <a:spcPct val="107000"/>
              </a:lnSpc>
              <a:spcAft>
                <a:spcPts val="800"/>
              </a:spcAft>
              <a:buFont typeface="Courier New" panose="02070309020205020404" pitchFamily="49" charset="0"/>
              <a:buChar char="o"/>
            </a:pPr>
            <a:r>
              <a:rPr lang="cs-CZ" sz="2000" dirty="0">
                <a:latin typeface="Arial" panose="020B0604020202020204" pitchFamily="34" charset="0"/>
                <a:ea typeface="Times New Roman"/>
                <a:cs typeface="Arial" panose="020B0604020202020204" pitchFamily="34" charset="0"/>
              </a:rPr>
              <a:t>Co abys ho pozval? Že bys mu zatelefonoval? Snad abys mu zatelefonoval. </a:t>
            </a:r>
          </a:p>
        </p:txBody>
      </p:sp>
    </p:spTree>
    <p:extLst>
      <p:ext uri="{BB962C8B-B14F-4D97-AF65-F5344CB8AC3E}">
        <p14:creationId xmlns:p14="http://schemas.microsoft.com/office/powerpoint/2010/main" val="393320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5332" y="0"/>
            <a:ext cx="8025413" cy="6857999"/>
          </a:xfrm>
          <a:prstGeom prst="rect">
            <a:avLst/>
          </a:prstGeom>
          <a:noFill/>
          <a:ln>
            <a:noFill/>
          </a:ln>
        </p:spPr>
      </p:pic>
    </p:spTree>
    <p:extLst>
      <p:ext uri="{BB962C8B-B14F-4D97-AF65-F5344CB8AC3E}">
        <p14:creationId xmlns:p14="http://schemas.microsoft.com/office/powerpoint/2010/main" val="2120773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972DE9D6-6ECE-4513-82D7-4723FA935E1F}"/>
              </a:ext>
            </a:extLst>
          </p:cNvPr>
          <p:cNvSpPr/>
          <p:nvPr/>
        </p:nvSpPr>
        <p:spPr>
          <a:xfrm>
            <a:off x="2963663" y="1062690"/>
            <a:ext cx="6264674" cy="4493538"/>
          </a:xfrm>
          <a:prstGeom prst="rect">
            <a:avLst/>
          </a:prstGeom>
        </p:spPr>
        <p:txBody>
          <a:bodyPr wrap="square">
            <a:spAutoFit/>
          </a:bodyPr>
          <a:lstStyle/>
          <a:p>
            <a:pPr algn="ctr"/>
            <a:r>
              <a:rPr lang="ru-RU" sz="2200" b="1" dirty="0">
                <a:solidFill>
                  <a:srgbClr val="FF0000"/>
                </a:solidFill>
                <a:latin typeface="Arial" panose="020B0604020202020204" pitchFamily="34" charset="0"/>
                <a:cs typeface="Arial" panose="020B0604020202020204" pitchFamily="34" charset="0"/>
              </a:rPr>
              <a:t>ФОРМЫ ГЛАГОЛА</a:t>
            </a:r>
            <a:r>
              <a:rPr lang="ru-RU" sz="2200" dirty="0">
                <a:solidFill>
                  <a:srgbClr val="FF0000"/>
                </a:solidFill>
                <a:latin typeface="Arial" panose="020B0604020202020204" pitchFamily="34" charset="0"/>
                <a:cs typeface="Arial" panose="020B0604020202020204" pitchFamily="34" charset="0"/>
              </a:rPr>
              <a:t>: </a:t>
            </a:r>
          </a:p>
          <a:p>
            <a:endParaRPr lang="cs-CZ" sz="2200" dirty="0">
              <a:latin typeface="Arial" panose="020B0604020202020204" pitchFamily="34" charset="0"/>
              <a:cs typeface="Arial" panose="020B0604020202020204" pitchFamily="34" charset="0"/>
            </a:endParaRPr>
          </a:p>
          <a:p>
            <a:r>
              <a:rPr lang="ru-RU" sz="2200" b="1" dirty="0">
                <a:solidFill>
                  <a:srgbClr val="0070C0"/>
                </a:solidFill>
                <a:latin typeface="Arial" panose="020B0604020202020204" pitchFamily="34" charset="0"/>
                <a:cs typeface="Arial" panose="020B0604020202020204" pitchFamily="34" charset="0"/>
              </a:rPr>
              <a:t>личные</a:t>
            </a:r>
            <a:r>
              <a:rPr lang="ru-RU" sz="2200" dirty="0">
                <a:latin typeface="Arial" panose="020B0604020202020204" pitchFamily="34" charset="0"/>
                <a:cs typeface="Arial" panose="020B0604020202020204" pitchFamily="34" charset="0"/>
              </a:rPr>
              <a:t> х </a:t>
            </a:r>
            <a:r>
              <a:rPr lang="ru-RU" sz="2200" b="1" dirty="0">
                <a:solidFill>
                  <a:srgbClr val="00B050"/>
                </a:solidFill>
                <a:latin typeface="Arial" panose="020B0604020202020204" pitchFamily="34" charset="0"/>
                <a:cs typeface="Arial" panose="020B0604020202020204" pitchFamily="34" charset="0"/>
              </a:rPr>
              <a:t>неличные</a:t>
            </a:r>
            <a:r>
              <a:rPr lang="ru-RU" sz="2200" dirty="0">
                <a:solidFill>
                  <a:srgbClr val="00B050"/>
                </a:solidFill>
                <a:latin typeface="Arial" panose="020B0604020202020204" pitchFamily="34" charset="0"/>
                <a:cs typeface="Arial" panose="020B0604020202020204" pitchFamily="34" charset="0"/>
              </a:rPr>
              <a:t> (инфинитив, причастия, деепричастия</a:t>
            </a:r>
            <a:r>
              <a:rPr lang="ru-RU" sz="2200" dirty="0">
                <a:latin typeface="Arial" panose="020B0604020202020204" pitchFamily="34" charset="0"/>
                <a:cs typeface="Arial" panose="020B0604020202020204" pitchFamily="34" charset="0"/>
              </a:rPr>
              <a:t>)</a:t>
            </a:r>
          </a:p>
          <a:p>
            <a:endParaRPr lang="cs-CZ" sz="2200" dirty="0">
              <a:latin typeface="Arial" panose="020B0604020202020204" pitchFamily="34" charset="0"/>
              <a:cs typeface="Arial" panose="020B0604020202020204" pitchFamily="34" charset="0"/>
            </a:endParaRPr>
          </a:p>
          <a:p>
            <a:r>
              <a:rPr lang="ru-RU" sz="2200" b="1" dirty="0">
                <a:latin typeface="Arial" panose="020B0604020202020204" pitchFamily="34" charset="0"/>
                <a:cs typeface="Arial" panose="020B0604020202020204" pitchFamily="34" charset="0"/>
              </a:rPr>
              <a:t>Грамматические категории:</a:t>
            </a:r>
          </a:p>
          <a:p>
            <a:endParaRPr lang="ru-RU" sz="2200" b="1" dirty="0">
              <a:latin typeface="Arial" panose="020B0604020202020204" pitchFamily="34" charset="0"/>
              <a:cs typeface="Arial" panose="020B0604020202020204" pitchFamily="34" charset="0"/>
            </a:endParaRPr>
          </a:p>
          <a:p>
            <a:r>
              <a:rPr lang="ru-RU" sz="2200" b="1" dirty="0">
                <a:solidFill>
                  <a:srgbClr val="0070C0"/>
                </a:solidFill>
                <a:latin typeface="Arial" panose="020B0604020202020204" pitchFamily="34" charset="0"/>
                <a:cs typeface="Arial" panose="020B0604020202020204" pitchFamily="34" charset="0"/>
              </a:rPr>
              <a:t>1.	Лицо</a:t>
            </a:r>
          </a:p>
          <a:p>
            <a:r>
              <a:rPr lang="ru-RU" sz="2200" b="1" dirty="0">
                <a:solidFill>
                  <a:srgbClr val="0070C0"/>
                </a:solidFill>
                <a:latin typeface="Arial" panose="020B0604020202020204" pitchFamily="34" charset="0"/>
                <a:cs typeface="Arial" panose="020B0604020202020204" pitchFamily="34" charset="0"/>
              </a:rPr>
              <a:t>2.	Число</a:t>
            </a:r>
          </a:p>
          <a:p>
            <a:r>
              <a:rPr lang="ru-RU" sz="2200" b="1" dirty="0">
                <a:solidFill>
                  <a:srgbClr val="0070C0"/>
                </a:solidFill>
                <a:latin typeface="Arial" panose="020B0604020202020204" pitchFamily="34" charset="0"/>
                <a:cs typeface="Arial" panose="020B0604020202020204" pitchFamily="34" charset="0"/>
              </a:rPr>
              <a:t>3.	Время</a:t>
            </a:r>
          </a:p>
          <a:p>
            <a:r>
              <a:rPr lang="ru-RU" sz="2200" b="1" dirty="0">
                <a:solidFill>
                  <a:srgbClr val="00B050"/>
                </a:solidFill>
                <a:latin typeface="Arial" panose="020B0604020202020204" pitchFamily="34" charset="0"/>
                <a:cs typeface="Arial" panose="020B0604020202020204" pitchFamily="34" charset="0"/>
              </a:rPr>
              <a:t>4.	Наклонение</a:t>
            </a:r>
          </a:p>
          <a:p>
            <a:r>
              <a:rPr lang="ru-RU" sz="2200" b="1" dirty="0">
                <a:solidFill>
                  <a:srgbClr val="00B050"/>
                </a:solidFill>
                <a:latin typeface="Arial" panose="020B0604020202020204" pitchFamily="34" charset="0"/>
                <a:cs typeface="Arial" panose="020B0604020202020204" pitchFamily="34" charset="0"/>
              </a:rPr>
              <a:t>5.	Залог</a:t>
            </a:r>
          </a:p>
          <a:p>
            <a:r>
              <a:rPr lang="ru-RU" sz="2200" b="1" dirty="0">
                <a:solidFill>
                  <a:srgbClr val="0070C0"/>
                </a:solidFill>
                <a:latin typeface="Arial" panose="020B0604020202020204" pitchFamily="34" charset="0"/>
                <a:cs typeface="Arial" panose="020B0604020202020204" pitchFamily="34" charset="0"/>
              </a:rPr>
              <a:t>6.	Вид</a:t>
            </a:r>
            <a:endParaRPr lang="cs-CZ" sz="2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82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1469" y="452761"/>
            <a:ext cx="10058400" cy="550416"/>
          </a:xfrm>
        </p:spPr>
        <p:txBody>
          <a:bodyPr>
            <a:normAutofit/>
          </a:bodyPr>
          <a:lstStyle/>
          <a:p>
            <a:pPr algn="ctr"/>
            <a:r>
              <a:rPr lang="ru-RU" sz="2400" b="1" dirty="0">
                <a:solidFill>
                  <a:srgbClr val="00B050"/>
                </a:solidFill>
                <a:latin typeface="Arial" panose="020B0604020202020204" pitchFamily="34" charset="0"/>
                <a:cs typeface="Arial" panose="020B0604020202020204" pitchFamily="34" charset="0"/>
              </a:rPr>
              <a:t>КАТЕГОРИЯ СПОСОБОВ ГЛАГОЛЬНОГО ДЕЙСТВИЯ</a:t>
            </a:r>
            <a:endParaRPr lang="cs-CZ" sz="2400" b="1" dirty="0">
              <a:solidFill>
                <a:srgbClr val="00B050"/>
              </a:solidFill>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941032" y="1100832"/>
            <a:ext cx="10894381" cy="5481961"/>
          </a:xfrm>
        </p:spPr>
        <p:txBody>
          <a:bodyPr>
            <a:normAutofit fontScale="92500" lnSpcReduction="20000"/>
          </a:bodyPr>
          <a:lstStyle/>
          <a:p>
            <a:pPr>
              <a:buFont typeface="Wingdings" panose="05000000000000000000" pitchFamily="2" charset="2"/>
              <a:buChar char="§"/>
            </a:pPr>
            <a:r>
              <a:rPr lang="ru-RU" sz="2200" u="sng" dirty="0">
                <a:latin typeface="Arial" panose="020B0604020202020204" pitchFamily="34" charset="0"/>
                <a:ea typeface="Calibri"/>
                <a:cs typeface="Arial" panose="020B0604020202020204" pitchFamily="34" charset="0"/>
              </a:rPr>
              <a:t>Категория вида тесно связана с категорией способов глагольного действия</a:t>
            </a:r>
            <a:r>
              <a:rPr lang="ru-RU" sz="2200" dirty="0">
                <a:latin typeface="Arial" panose="020B0604020202020204" pitchFamily="34" charset="0"/>
                <a:ea typeface="Calibri"/>
                <a:cs typeface="Arial" panose="020B0604020202020204" pitchFamily="34" charset="0"/>
              </a:rPr>
              <a:t>. </a:t>
            </a:r>
          </a:p>
          <a:p>
            <a:pPr>
              <a:buFont typeface="Wingdings" panose="05000000000000000000" pitchFamily="2" charset="2"/>
              <a:buChar char="§"/>
            </a:pPr>
            <a:endParaRPr lang="ru-RU" sz="2200" dirty="0">
              <a:latin typeface="Arial" panose="020B0604020202020204" pitchFamily="34" charset="0"/>
              <a:ea typeface="Calibri"/>
              <a:cs typeface="Arial" panose="020B0604020202020204" pitchFamily="34" charset="0"/>
            </a:endParaRPr>
          </a:p>
          <a:p>
            <a:pPr>
              <a:buFont typeface="Wingdings" panose="05000000000000000000" pitchFamily="2" charset="2"/>
              <a:buChar char="§"/>
            </a:pPr>
            <a:r>
              <a:rPr lang="ru-RU" sz="2200" dirty="0">
                <a:latin typeface="Arial" panose="020B0604020202020204" pitchFamily="34" charset="0"/>
                <a:ea typeface="Calibri"/>
                <a:cs typeface="Arial" panose="020B0604020202020204" pitchFamily="34" charset="0"/>
              </a:rPr>
              <a:t>Как в чешском, так и в русском языке эта категория </a:t>
            </a:r>
            <a:r>
              <a:rPr lang="ru-RU" sz="2200" b="1" dirty="0">
                <a:latin typeface="Arial" panose="020B0604020202020204" pitchFamily="34" charset="0"/>
                <a:ea typeface="Calibri"/>
                <a:cs typeface="Arial" panose="020B0604020202020204" pitchFamily="34" charset="0"/>
              </a:rPr>
              <a:t>отвечает за выражение всевозможных оттенков протекания действия/состояния</a:t>
            </a:r>
            <a:r>
              <a:rPr lang="ru-RU" sz="2200" dirty="0">
                <a:latin typeface="Arial" panose="020B0604020202020204" pitchFamily="34" charset="0"/>
                <a:ea typeface="Calibri"/>
                <a:cs typeface="Arial" panose="020B0604020202020204" pitchFamily="34" charset="0"/>
              </a:rPr>
              <a:t>, выраженного глаголом. </a:t>
            </a:r>
            <a:endParaRPr lang="cs-CZ" sz="2200" dirty="0">
              <a:latin typeface="Arial" panose="020B0604020202020204" pitchFamily="34" charset="0"/>
              <a:ea typeface="Calibri"/>
              <a:cs typeface="Arial" panose="020B0604020202020204" pitchFamily="34" charset="0"/>
            </a:endParaRPr>
          </a:p>
          <a:p>
            <a:r>
              <a:rPr lang="ru-RU" sz="2200" b="1" u="sng" dirty="0">
                <a:latin typeface="Arial" panose="020B0604020202020204" pitchFamily="34" charset="0"/>
                <a:cs typeface="Arial" panose="020B0604020202020204" pitchFamily="34" charset="0"/>
              </a:rPr>
              <a:t>Формальные приемы выражения СГД в ЧЯ и РЯ совпадают:</a:t>
            </a:r>
            <a:endParaRPr lang="ru-RU" sz="2200" dirty="0">
              <a:latin typeface="Arial" panose="020B0604020202020204" pitchFamily="34" charset="0"/>
              <a:cs typeface="Arial" panose="020B0604020202020204" pitchFamily="34" charset="0"/>
            </a:endParaRPr>
          </a:p>
          <a:p>
            <a:r>
              <a:rPr lang="ru-RU" sz="2200" b="1" u="sng" dirty="0">
                <a:latin typeface="Arial" panose="020B0604020202020204" pitchFamily="34" charset="0"/>
                <a:cs typeface="Arial" panose="020B0604020202020204" pitchFamily="34" charset="0"/>
              </a:rPr>
              <a:t>префиксация </a:t>
            </a:r>
          </a:p>
          <a:p>
            <a:r>
              <a:rPr lang="ru-RU" sz="2200" i="1" dirty="0">
                <a:latin typeface="Arial" panose="020B0604020202020204" pitchFamily="34" charset="0"/>
                <a:cs typeface="Arial" panose="020B0604020202020204" pitchFamily="34" charset="0"/>
              </a:rPr>
              <a:t>повыдергивать, надымить; </a:t>
            </a:r>
            <a:r>
              <a:rPr lang="cs-CZ" sz="2200" i="1" dirty="0" err="1">
                <a:latin typeface="Arial" panose="020B0604020202020204" pitchFamily="34" charset="0"/>
                <a:cs typeface="Arial" panose="020B0604020202020204" pitchFamily="34" charset="0"/>
              </a:rPr>
              <a:t>povyhazovat</a:t>
            </a:r>
            <a:r>
              <a:rPr lang="cs-CZ" sz="2200" i="1" dirty="0">
                <a:latin typeface="Arial" panose="020B0604020202020204" pitchFamily="34" charset="0"/>
                <a:cs typeface="Arial" panose="020B0604020202020204" pitchFamily="34" charset="0"/>
              </a:rPr>
              <a:t>, pozamykat</a:t>
            </a:r>
            <a:endParaRPr lang="ru-RU" sz="2200" dirty="0">
              <a:latin typeface="Arial" panose="020B0604020202020204" pitchFamily="34" charset="0"/>
              <a:cs typeface="Arial" panose="020B0604020202020204" pitchFamily="34" charset="0"/>
            </a:endParaRPr>
          </a:p>
          <a:p>
            <a:r>
              <a:rPr lang="ru-RU" sz="2200" b="1" u="sng" dirty="0">
                <a:latin typeface="Arial" panose="020B0604020202020204" pitchFamily="34" charset="0"/>
                <a:cs typeface="Arial" panose="020B0604020202020204" pitchFamily="34" charset="0"/>
              </a:rPr>
              <a:t>суффиксация </a:t>
            </a:r>
          </a:p>
          <a:p>
            <a:r>
              <a:rPr lang="ru-RU" sz="2200" i="1" dirty="0">
                <a:latin typeface="Arial" panose="020B0604020202020204" pitchFamily="34" charset="0"/>
                <a:cs typeface="Arial" panose="020B0604020202020204" pitchFamily="34" charset="0"/>
              </a:rPr>
              <a:t>бывал, видал; </a:t>
            </a:r>
            <a:r>
              <a:rPr lang="cs-CZ" sz="2200" i="1" dirty="0">
                <a:latin typeface="Arial" panose="020B0604020202020204" pitchFamily="34" charset="0"/>
                <a:cs typeface="Arial" panose="020B0604020202020204" pitchFamily="34" charset="0"/>
              </a:rPr>
              <a:t>bafnout, bodnout</a:t>
            </a:r>
            <a:endParaRPr lang="ru-RU" sz="2200" dirty="0">
              <a:latin typeface="Arial" panose="020B0604020202020204" pitchFamily="34" charset="0"/>
              <a:cs typeface="Arial" panose="020B0604020202020204" pitchFamily="34" charset="0"/>
            </a:endParaRPr>
          </a:p>
          <a:p>
            <a:r>
              <a:rPr lang="ru-RU" sz="2200" b="1" u="sng" dirty="0">
                <a:latin typeface="Arial" panose="020B0604020202020204" pitchFamily="34" charset="0"/>
                <a:cs typeface="Arial" panose="020B0604020202020204" pitchFamily="34" charset="0"/>
              </a:rPr>
              <a:t>смешанные </a:t>
            </a:r>
          </a:p>
          <a:p>
            <a:r>
              <a:rPr lang="ru-RU" sz="2200" i="1" dirty="0">
                <a:latin typeface="Arial" panose="020B0604020202020204" pitchFamily="34" charset="0"/>
                <a:cs typeface="Arial" panose="020B0604020202020204" pitchFamily="34" charset="0"/>
              </a:rPr>
              <a:t>приговаривать</a:t>
            </a:r>
            <a:r>
              <a:rPr lang="cs-CZ" sz="2200" i="1" dirty="0">
                <a:latin typeface="Arial" panose="020B0604020202020204" pitchFamily="34" charset="0"/>
                <a:cs typeface="Arial" panose="020B0604020202020204" pitchFamily="34" charset="0"/>
              </a:rPr>
              <a:t>, </a:t>
            </a:r>
            <a:r>
              <a:rPr lang="ru-RU" sz="2200" i="1" dirty="0">
                <a:latin typeface="Arial" panose="020B0604020202020204" pitchFamily="34" charset="0"/>
                <a:cs typeface="Arial" panose="020B0604020202020204" pitchFamily="34" charset="0"/>
              </a:rPr>
              <a:t>поколачивать;</a:t>
            </a:r>
            <a:r>
              <a:rPr lang="cs-CZ" sz="2200" i="1" dirty="0">
                <a:latin typeface="Arial" panose="020B0604020202020204" pitchFamily="34" charset="0"/>
                <a:cs typeface="Arial" panose="020B0604020202020204" pitchFamily="34" charset="0"/>
              </a:rPr>
              <a:t> pospávat, pozpěvovat</a:t>
            </a:r>
            <a:endParaRPr lang="ru-RU" sz="2200" dirty="0">
              <a:latin typeface="Arial" panose="020B0604020202020204" pitchFamily="34" charset="0"/>
              <a:cs typeface="Arial" panose="020B0604020202020204" pitchFamily="34" charset="0"/>
            </a:endParaRPr>
          </a:p>
          <a:p>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постфиксация</a:t>
            </a:r>
            <a:endParaRPr lang="cs-CZ" sz="2200" b="1" dirty="0">
              <a:latin typeface="Arial" panose="020B0604020202020204" pitchFamily="34" charset="0"/>
              <a:cs typeface="Arial" panose="020B0604020202020204" pitchFamily="34" charset="0"/>
            </a:endParaRPr>
          </a:p>
          <a:p>
            <a:r>
              <a:rPr lang="ru-RU" sz="2200" i="1" dirty="0">
                <a:latin typeface="Arial" panose="020B0604020202020204" pitchFamily="34" charset="0"/>
                <a:cs typeface="Arial" panose="020B0604020202020204" pitchFamily="34" charset="0"/>
              </a:rPr>
              <a:t>намучаться, отстреляться</a:t>
            </a:r>
            <a:endParaRPr lang="ru-RU" sz="2200" dirty="0">
              <a:latin typeface="Arial" panose="020B0604020202020204" pitchFamily="34" charset="0"/>
              <a:cs typeface="Arial" panose="020B0604020202020204" pitchFamily="34" charset="0"/>
            </a:endParaRPr>
          </a:p>
          <a:p>
            <a:r>
              <a:rPr lang="cs-CZ" sz="2200" b="1" dirty="0">
                <a:latin typeface="Arial" panose="020B0604020202020204" pitchFamily="34" charset="0"/>
                <a:cs typeface="Arial" panose="020B0604020202020204" pitchFamily="34" charset="0"/>
              </a:rPr>
              <a:t>+ </a:t>
            </a:r>
            <a:r>
              <a:rPr lang="ru-RU" sz="2200" b="1" dirty="0">
                <a:latin typeface="Arial" panose="020B0604020202020204" pitchFamily="34" charset="0"/>
                <a:cs typeface="Arial" panose="020B0604020202020204" pitchFamily="34" charset="0"/>
              </a:rPr>
              <a:t>частицы</a:t>
            </a:r>
            <a:r>
              <a:rPr lang="cs-CZ" sz="2200" b="1" dirty="0">
                <a:latin typeface="Arial" panose="020B0604020202020204" pitchFamily="34" charset="0"/>
                <a:cs typeface="Arial" panose="020B0604020202020204" pitchFamily="34" charset="0"/>
              </a:rPr>
              <a:t> si se</a:t>
            </a:r>
          </a:p>
          <a:p>
            <a:r>
              <a:rPr lang="cs-CZ" sz="2200" i="1" dirty="0">
                <a:latin typeface="Arial" panose="020B0604020202020204" pitchFamily="34" charset="0"/>
                <a:cs typeface="Arial" panose="020B0604020202020204" pitchFamily="34" charset="0"/>
              </a:rPr>
              <a:t>poležet si, vynadívat se</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596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BC466EC-17C7-4731-8A7F-86B8A9F3728C}"/>
              </a:ext>
            </a:extLst>
          </p:cNvPr>
          <p:cNvSpPr/>
          <p:nvPr/>
        </p:nvSpPr>
        <p:spPr>
          <a:xfrm>
            <a:off x="692457" y="770772"/>
            <a:ext cx="10662081" cy="5397055"/>
          </a:xfrm>
          <a:prstGeom prst="rect">
            <a:avLst/>
          </a:prstGeom>
        </p:spPr>
        <p:txBody>
          <a:bodyPr wrap="square">
            <a:spAutoFit/>
          </a:bodyPr>
          <a:lstStyle/>
          <a:p>
            <a:pPr indent="449580" algn="just">
              <a:lnSpc>
                <a:spcPct val="107000"/>
              </a:lnSpc>
              <a:spcAft>
                <a:spcPts val="800"/>
              </a:spcAft>
            </a:pPr>
            <a:r>
              <a:rPr lang="ru-RU" sz="2000" b="1" dirty="0">
                <a:solidFill>
                  <a:srgbClr val="00B050"/>
                </a:solidFill>
                <a:latin typeface="Arial" panose="020B0604020202020204" pitchFamily="34" charset="0"/>
                <a:ea typeface="Calibri"/>
                <a:cs typeface="Arial" panose="020B0604020202020204" pitchFamily="34" charset="0"/>
              </a:rPr>
              <a:t>Соотношение категории СГД и категории вида разное:</a:t>
            </a:r>
          </a:p>
          <a:p>
            <a:pPr marL="342900" lvl="0" indent="-342900" algn="just">
              <a:lnSpc>
                <a:spcPct val="107000"/>
              </a:lnSpc>
              <a:spcAft>
                <a:spcPts val="0"/>
              </a:spcAft>
              <a:buFont typeface="Wingdings" panose="05000000000000000000" pitchFamily="2" charset="2"/>
              <a:buChar char="§"/>
            </a:pPr>
            <a:r>
              <a:rPr lang="ru-RU" sz="2000" b="1" dirty="0">
                <a:latin typeface="Arial" panose="020B0604020202020204" pitchFamily="34" charset="0"/>
                <a:ea typeface="Calibri"/>
                <a:cs typeface="Arial" panose="020B0604020202020204" pitchFamily="34" charset="0"/>
              </a:rPr>
              <a:t>Они сосуществуют </a:t>
            </a:r>
            <a:r>
              <a:rPr lang="ru-RU" sz="2000" b="1" dirty="0">
                <a:solidFill>
                  <a:srgbClr val="00B0F0"/>
                </a:solidFill>
                <a:latin typeface="Arial" panose="020B0604020202020204" pitchFamily="34" charset="0"/>
                <a:ea typeface="Calibri"/>
                <a:cs typeface="Arial" panose="020B0604020202020204" pitchFamily="34" charset="0"/>
              </a:rPr>
              <a:t>во взаимодействии </a:t>
            </a:r>
          </a:p>
          <a:p>
            <a:pPr lvl="0" algn="just">
              <a:lnSpc>
                <a:spcPct val="107000"/>
              </a:lnSpc>
              <a:spcAft>
                <a:spcPts val="0"/>
              </a:spcAft>
            </a:pPr>
            <a:r>
              <a:rPr lang="ru-RU" sz="2000" i="1" dirty="0">
                <a:latin typeface="Arial" panose="020B0604020202020204" pitchFamily="34" charset="0"/>
                <a:ea typeface="Calibri"/>
                <a:cs typeface="Arial" panose="020B0604020202020204" pitchFamily="34" charset="0"/>
              </a:rPr>
              <a:t>писать – дописать</a:t>
            </a:r>
            <a:r>
              <a:rPr lang="ru-RU" sz="2000" dirty="0">
                <a:latin typeface="Arial" panose="020B0604020202020204" pitchFamily="34" charset="0"/>
                <a:ea typeface="Calibri"/>
                <a:cs typeface="Arial" panose="020B0604020202020204" pitchFamily="34" charset="0"/>
              </a:rPr>
              <a:t>: отличаются видом и способом действия</a:t>
            </a:r>
          </a:p>
          <a:p>
            <a:pPr lvl="0" algn="just">
              <a:lnSpc>
                <a:spcPct val="107000"/>
              </a:lnSpc>
              <a:spcAft>
                <a:spcPts val="0"/>
              </a:spcAft>
            </a:pPr>
            <a:r>
              <a:rPr lang="ru-RU" sz="2000"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дописать, дописывать </a:t>
            </a:r>
            <a:r>
              <a:rPr lang="ru-RU" sz="2000" dirty="0">
                <a:latin typeface="Arial" panose="020B0604020202020204" pitchFamily="34" charset="0"/>
                <a:ea typeface="Calibri"/>
                <a:cs typeface="Arial" panose="020B0604020202020204" pitchFamily="34" charset="0"/>
              </a:rPr>
              <a:t>образует чистовидовую пару</a:t>
            </a:r>
          </a:p>
          <a:p>
            <a:pPr marL="342900" lvl="0" indent="-342900" algn="just">
              <a:lnSpc>
                <a:spcPct val="107000"/>
              </a:lnSpc>
              <a:spcAft>
                <a:spcPts val="0"/>
              </a:spcAft>
              <a:buFont typeface="Wingdings" panose="05000000000000000000" pitchFamily="2" charset="2"/>
              <a:buChar char="§"/>
            </a:pPr>
            <a:endParaRPr lang="ru-RU" sz="2000" dirty="0">
              <a:latin typeface="Arial" panose="020B0604020202020204" pitchFamily="34" charset="0"/>
              <a:ea typeface="Calibri"/>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Образование глаголов со значением определенного СГД накладывает </a:t>
            </a:r>
            <a:r>
              <a:rPr lang="ru-RU" sz="2000" b="1" dirty="0">
                <a:solidFill>
                  <a:srgbClr val="00B0F0"/>
                </a:solidFill>
                <a:latin typeface="Arial" panose="020B0604020202020204" pitchFamily="34" charset="0"/>
                <a:ea typeface="Calibri"/>
                <a:cs typeface="Arial" panose="020B0604020202020204" pitchFamily="34" charset="0"/>
              </a:rPr>
              <a:t>ограничения на образование чистовидовых пар</a:t>
            </a:r>
            <a:r>
              <a:rPr lang="ru-RU" sz="2000" b="1" dirty="0">
                <a:latin typeface="Arial" panose="020B0604020202020204" pitchFamily="34" charset="0"/>
                <a:ea typeface="Calibri"/>
                <a:cs typeface="Arial" panose="020B0604020202020204" pitchFamily="34" charset="0"/>
              </a:rPr>
              <a:t>.</a:t>
            </a:r>
          </a:p>
          <a:p>
            <a:pPr lvl="0" algn="just">
              <a:lnSpc>
                <a:spcPct val="107000"/>
              </a:lnSpc>
              <a:spcAft>
                <a:spcPts val="800"/>
              </a:spcAft>
            </a:pPr>
            <a:r>
              <a:rPr lang="ru-RU" sz="2000" i="1" dirty="0">
                <a:latin typeface="Arial" panose="020B0604020202020204" pitchFamily="34" charset="0"/>
                <a:ea typeface="Calibri"/>
                <a:cs typeface="Arial" panose="020B0604020202020204" pitchFamily="34" charset="0"/>
              </a:rPr>
              <a:t>кричать</a:t>
            </a:r>
            <a:r>
              <a:rPr lang="cs-CZ" sz="2000" i="1" dirty="0">
                <a:latin typeface="Arial" panose="020B0604020202020204" pitchFamily="34" charset="0"/>
                <a:ea typeface="Calibri"/>
                <a:cs typeface="Arial" panose="020B0604020202020204" pitchFamily="34" charset="0"/>
              </a:rPr>
              <a:t> →</a:t>
            </a:r>
            <a:r>
              <a:rPr lang="ru-RU" sz="2000" i="1" dirty="0">
                <a:latin typeface="Arial" panose="020B0604020202020204" pitchFamily="34" charset="0"/>
                <a:ea typeface="Calibri"/>
                <a:cs typeface="Arial" panose="020B0604020202020204" pitchFamily="34" charset="0"/>
              </a:rPr>
              <a:t> закричать, прокричать, крикнуть</a:t>
            </a:r>
            <a:endParaRPr lang="cs-CZ" sz="2000" i="1" dirty="0">
              <a:latin typeface="Arial" panose="020B0604020202020204" pitchFamily="34" charset="0"/>
              <a:ea typeface="Calibri"/>
              <a:cs typeface="Arial" panose="020B0604020202020204" pitchFamily="34" charset="0"/>
            </a:endParaRPr>
          </a:p>
          <a:p>
            <a:pPr lvl="0" algn="just">
              <a:lnSpc>
                <a:spcPct val="107000"/>
              </a:lnSpc>
              <a:spcAft>
                <a:spcPts val="800"/>
              </a:spcAft>
            </a:pPr>
            <a:endParaRPr lang="cs-CZ" sz="2000" i="1" dirty="0">
              <a:latin typeface="Arial" panose="020B0604020202020204" pitchFamily="34" charset="0"/>
              <a:cs typeface="Arial" panose="020B0604020202020204" pitchFamily="34" charset="0"/>
            </a:endParaRPr>
          </a:p>
          <a:p>
            <a:pPr lvl="0" algn="just">
              <a:lnSpc>
                <a:spcPct val="107000"/>
              </a:lnSpc>
              <a:spcAft>
                <a:spcPts val="800"/>
              </a:spcAft>
            </a:pPr>
            <a:r>
              <a:rPr lang="ru-RU" sz="2000" b="1" dirty="0">
                <a:latin typeface="Arial" panose="020B0604020202020204" pitchFamily="34" charset="0"/>
                <a:cs typeface="Arial" panose="020B0604020202020204" pitchFamily="34" charset="0"/>
              </a:rPr>
              <a:t>К </a:t>
            </a:r>
            <a:r>
              <a:rPr lang="ru-RU" sz="2000" b="1" dirty="0" err="1">
                <a:latin typeface="Arial" panose="020B0604020202020204" pitchFamily="34" charset="0"/>
                <a:cs typeface="Arial" panose="020B0604020202020204" pitchFamily="34" charset="0"/>
              </a:rPr>
              <a:t>imperfectiva</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tantum</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относятся прежде всего глаголы кратных СГД:</a:t>
            </a:r>
          </a:p>
          <a:p>
            <a:pPr lvl="0" algn="just">
              <a:lnSpc>
                <a:spcPct val="107000"/>
              </a:lnSpc>
              <a:spcAft>
                <a:spcPts val="800"/>
              </a:spcAft>
            </a:pPr>
            <a:r>
              <a:rPr lang="ru-RU" sz="2000" dirty="0">
                <a:latin typeface="Arial" panose="020B0604020202020204" pitchFamily="34" charset="0"/>
                <a:cs typeface="Arial" panose="020B0604020202020204" pitchFamily="34" charset="0"/>
              </a:rPr>
              <a:t>повизгивать, наигрывать.</a:t>
            </a:r>
          </a:p>
          <a:p>
            <a:pPr lvl="0" algn="just">
              <a:lnSpc>
                <a:spcPct val="107000"/>
              </a:lnSpc>
              <a:spcAft>
                <a:spcPts val="800"/>
              </a:spcAft>
            </a:pPr>
            <a:r>
              <a:rPr lang="ru-RU" sz="2000" b="1" dirty="0">
                <a:latin typeface="Arial" panose="020B0604020202020204" pitchFamily="34" charset="0"/>
                <a:cs typeface="Arial" panose="020B0604020202020204" pitchFamily="34" charset="0"/>
              </a:rPr>
              <a:t>К </a:t>
            </a:r>
            <a:r>
              <a:rPr lang="ru-RU" sz="2000" b="1" dirty="0" err="1">
                <a:latin typeface="Arial" panose="020B0604020202020204" pitchFamily="34" charset="0"/>
                <a:cs typeface="Arial" panose="020B0604020202020204" pitchFamily="34" charset="0"/>
              </a:rPr>
              <a:t>perfectiva</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tantum</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относятся глаголы многих СГД:</a:t>
            </a:r>
          </a:p>
          <a:p>
            <a:pPr lvl="0" algn="just">
              <a:lnSpc>
                <a:spcPct val="107000"/>
              </a:lnSpc>
              <a:spcAft>
                <a:spcPts val="800"/>
              </a:spcAft>
            </a:pPr>
            <a:r>
              <a:rPr lang="ru-RU" sz="2000" dirty="0">
                <a:latin typeface="Arial" panose="020B0604020202020204" pitchFamily="34" charset="0"/>
                <a:cs typeface="Arial" panose="020B0604020202020204" pitchFamily="34" charset="0"/>
              </a:rPr>
              <a:t>начинательных (разволноваться), ограничительных (поплакать), однократного (ахнуть), дистрибутивных (перестрелять).</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65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7896" y="1049778"/>
            <a:ext cx="7680183" cy="707886"/>
          </a:xfrm>
          <a:prstGeom prst="rect">
            <a:avLst/>
          </a:prstGeom>
        </p:spPr>
        <p:txBody>
          <a:bodyPr wrap="square">
            <a:spAutoFit/>
          </a:bodyPr>
          <a:lstStyle/>
          <a:p>
            <a:pPr algn="ctr"/>
            <a:r>
              <a:rPr lang="ru-RU" sz="2000" b="1" dirty="0">
                <a:latin typeface="Arial" panose="020B0604020202020204" pitchFamily="34" charset="0"/>
                <a:ea typeface="Calibri"/>
                <a:cs typeface="Arial" panose="020B0604020202020204" pitchFamily="34" charset="0"/>
              </a:rPr>
              <a:t>Случаи симметрии в выражении способов глагольного действия</a:t>
            </a:r>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3964809283"/>
              </p:ext>
            </p:extLst>
          </p:nvPr>
        </p:nvGraphicFramePr>
        <p:xfrm>
          <a:off x="2294872" y="2200221"/>
          <a:ext cx="7533207" cy="2993028"/>
        </p:xfrm>
        <a:graphic>
          <a:graphicData uri="http://schemas.openxmlformats.org/drawingml/2006/table">
            <a:tbl>
              <a:tblPr firstRow="1" firstCol="1" lastRow="1" lastCol="1" bandRow="1" bandCol="1"/>
              <a:tblGrid>
                <a:gridCol w="2737861">
                  <a:extLst>
                    <a:ext uri="{9D8B030D-6E8A-4147-A177-3AD203B41FA5}">
                      <a16:colId xmlns:a16="http://schemas.microsoft.com/office/drawing/2014/main" val="20000"/>
                    </a:ext>
                  </a:extLst>
                </a:gridCol>
                <a:gridCol w="2284004">
                  <a:extLst>
                    <a:ext uri="{9D8B030D-6E8A-4147-A177-3AD203B41FA5}">
                      <a16:colId xmlns:a16="http://schemas.microsoft.com/office/drawing/2014/main" val="20001"/>
                    </a:ext>
                  </a:extLst>
                </a:gridCol>
                <a:gridCol w="2511342">
                  <a:extLst>
                    <a:ext uri="{9D8B030D-6E8A-4147-A177-3AD203B41FA5}">
                      <a16:colId xmlns:a16="http://schemas.microsoft.com/office/drawing/2014/main" val="20002"/>
                    </a:ext>
                  </a:extLst>
                </a:gridCol>
              </a:tblGrid>
              <a:tr h="578618">
                <a:tc>
                  <a:txBody>
                    <a:bodyPr/>
                    <a:lstStyle/>
                    <a:p>
                      <a:pPr algn="just">
                        <a:lnSpc>
                          <a:spcPct val="107000"/>
                        </a:lnSpc>
                        <a:spcAft>
                          <a:spcPts val="800"/>
                        </a:spcAft>
                      </a:pPr>
                      <a:r>
                        <a:rPr lang="ru-RU" sz="2000" dirty="0" err="1">
                          <a:effectLst/>
                          <a:latin typeface="Arial" panose="020B0604020202020204" pitchFamily="34" charset="0"/>
                          <a:ea typeface="Calibri"/>
                          <a:cs typeface="Arial" panose="020B0604020202020204" pitchFamily="34" charset="0"/>
                        </a:rPr>
                        <a:t>Начинательно</a:t>
                      </a:r>
                      <a:r>
                        <a:rPr lang="ru-RU" sz="2000" dirty="0">
                          <a:effectLst/>
                          <a:latin typeface="Arial" panose="020B0604020202020204" pitchFamily="34" charset="0"/>
                          <a:ea typeface="Calibri"/>
                          <a:cs typeface="Arial" panose="020B0604020202020204" pitchFamily="34" charset="0"/>
                        </a:rPr>
                        <a:t>-усилительный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b="1" dirty="0">
                          <a:effectLst/>
                          <a:latin typeface="Arial" panose="020B0604020202020204" pitchFamily="34" charset="0"/>
                          <a:ea typeface="Calibri"/>
                          <a:cs typeface="Arial" panose="020B0604020202020204" pitchFamily="34" charset="0"/>
                        </a:rPr>
                        <a:t>roz</a:t>
                      </a:r>
                      <a:r>
                        <a:rPr lang="cs-CZ" sz="2000" dirty="0">
                          <a:effectLst/>
                          <a:latin typeface="Arial" panose="020B0604020202020204" pitchFamily="34" charset="0"/>
                          <a:ea typeface="Calibri"/>
                          <a:cs typeface="Arial" panose="020B0604020202020204" pitchFamily="34" charset="0"/>
                        </a:rPr>
                        <a:t>křičet 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рас</a:t>
                      </a:r>
                      <a:r>
                        <a:rPr lang="ru-RU" sz="2000" dirty="0">
                          <a:effectLst/>
                          <a:latin typeface="Arial" panose="020B0604020202020204" pitchFamily="34" charset="0"/>
                          <a:ea typeface="Calibri"/>
                          <a:cs typeface="Arial" panose="020B0604020202020204" pitchFamily="34" charset="0"/>
                        </a:rPr>
                        <a:t>кричаться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8618">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Завершительный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de-DE" sz="2000" b="1" dirty="0" err="1">
                          <a:effectLst/>
                          <a:latin typeface="Arial" panose="020B0604020202020204" pitchFamily="34" charset="0"/>
                          <a:ea typeface="Calibri"/>
                          <a:cs typeface="Arial" panose="020B0604020202020204" pitchFamily="34" charset="0"/>
                        </a:rPr>
                        <a:t>do</a:t>
                      </a:r>
                      <a:r>
                        <a:rPr lang="de-DE" sz="2000" dirty="0" err="1">
                          <a:effectLst/>
                          <a:latin typeface="Arial" panose="020B0604020202020204" pitchFamily="34" charset="0"/>
                          <a:ea typeface="Calibri"/>
                          <a:cs typeface="Arial" panose="020B0604020202020204" pitchFamily="34" charset="0"/>
                        </a:rPr>
                        <a:t>hořet</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до</a:t>
                      </a:r>
                      <a:r>
                        <a:rPr lang="ru-RU" sz="2000" dirty="0">
                          <a:effectLst/>
                          <a:latin typeface="Arial" panose="020B0604020202020204" pitchFamily="34" charset="0"/>
                          <a:ea typeface="Calibri"/>
                          <a:cs typeface="Arial" panose="020B0604020202020204" pitchFamily="34" charset="0"/>
                        </a:rPr>
                        <a:t>гореть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8618">
                <a:tc>
                  <a:txBody>
                    <a:bodyPr/>
                    <a:lstStyle/>
                    <a:p>
                      <a:pPr algn="just">
                        <a:lnSpc>
                          <a:spcPct val="107000"/>
                        </a:lnSpc>
                        <a:spcAft>
                          <a:spcPts val="800"/>
                        </a:spcAft>
                      </a:pPr>
                      <a:r>
                        <a:rPr lang="ru-RU" sz="2000">
                          <a:effectLst/>
                          <a:latin typeface="Arial" panose="020B0604020202020204" pitchFamily="34" charset="0"/>
                          <a:ea typeface="Calibri"/>
                          <a:cs typeface="Arial" panose="020B0604020202020204" pitchFamily="34" charset="0"/>
                        </a:rPr>
                        <a:t>Кумулятивный СГД</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na</a:t>
                      </a:r>
                      <a:r>
                        <a:rPr lang="cs-CZ" sz="2000">
                          <a:effectLst/>
                          <a:latin typeface="Arial" panose="020B0604020202020204" pitchFamily="34" charset="0"/>
                          <a:ea typeface="Calibri"/>
                          <a:cs typeface="Arial" panose="020B0604020202020204" pitchFamily="34" charset="0"/>
                        </a:rPr>
                        <a:t>věšet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на</a:t>
                      </a:r>
                      <a:r>
                        <a:rPr lang="ru-RU" sz="2000" dirty="0">
                          <a:effectLst/>
                          <a:latin typeface="Arial" panose="020B0604020202020204" pitchFamily="34" charset="0"/>
                          <a:ea typeface="Calibri"/>
                          <a:cs typeface="Arial" panose="020B0604020202020204" pitchFamily="34" charset="0"/>
                        </a:rPr>
                        <a:t>вешать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8618">
                <a:tc>
                  <a:txBody>
                    <a:bodyPr/>
                    <a:lstStyle/>
                    <a:p>
                      <a:pPr algn="just">
                        <a:lnSpc>
                          <a:spcPct val="107000"/>
                        </a:lnSpc>
                        <a:spcAft>
                          <a:spcPts val="800"/>
                        </a:spcAft>
                      </a:pPr>
                      <a:r>
                        <a:rPr lang="ru-RU" sz="2000">
                          <a:effectLst/>
                          <a:latin typeface="Arial" panose="020B0604020202020204" pitchFamily="34" charset="0"/>
                          <a:ea typeface="Calibri"/>
                          <a:cs typeface="Arial" panose="020B0604020202020204" pitchFamily="34" charset="0"/>
                        </a:rPr>
                        <a:t>Партитивный СГД</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do</a:t>
                      </a:r>
                      <a:r>
                        <a:rPr lang="cs-CZ" sz="2000">
                          <a:effectLst/>
                          <a:latin typeface="Arial" panose="020B0604020202020204" pitchFamily="34" charset="0"/>
                          <a:ea typeface="Calibri"/>
                          <a:cs typeface="Arial" panose="020B0604020202020204" pitchFamily="34" charset="0"/>
                        </a:rPr>
                        <a:t>lít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до</a:t>
                      </a:r>
                      <a:r>
                        <a:rPr lang="ru-RU" sz="2000" dirty="0">
                          <a:effectLst/>
                          <a:latin typeface="Arial" panose="020B0604020202020204" pitchFamily="34" charset="0"/>
                          <a:ea typeface="Calibri"/>
                          <a:cs typeface="Arial" panose="020B0604020202020204" pitchFamily="34" charset="0"/>
                        </a:rPr>
                        <a:t>лить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8618">
                <a:tc>
                  <a:txBody>
                    <a:bodyPr/>
                    <a:lstStyle/>
                    <a:p>
                      <a:pPr algn="just">
                        <a:lnSpc>
                          <a:spcPct val="107000"/>
                        </a:lnSpc>
                        <a:spcAft>
                          <a:spcPts val="800"/>
                        </a:spcAft>
                      </a:pPr>
                      <a:r>
                        <a:rPr lang="ru-RU" sz="2000" dirty="0" err="1">
                          <a:effectLst/>
                          <a:latin typeface="Arial" panose="020B0604020202020204" pitchFamily="34" charset="0"/>
                          <a:ea typeface="Calibri"/>
                          <a:cs typeface="Arial" panose="020B0604020202020204" pitchFamily="34" charset="0"/>
                        </a:rPr>
                        <a:t>Квантификационные</a:t>
                      </a:r>
                      <a:r>
                        <a:rPr lang="ru-RU" sz="2000" dirty="0">
                          <a:effectLst/>
                          <a:latin typeface="Arial" panose="020B0604020202020204" pitchFamily="34" charset="0"/>
                          <a:ea typeface="Calibri"/>
                          <a:cs typeface="Arial" panose="020B0604020202020204" pitchFamily="34" charset="0"/>
                        </a:rPr>
                        <a:t>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na</a:t>
                      </a:r>
                      <a:r>
                        <a:rPr lang="cs-CZ" sz="2000">
                          <a:effectLst/>
                          <a:latin typeface="Arial" panose="020B0604020202020204" pitchFamily="34" charset="0"/>
                          <a:ea typeface="Calibri"/>
                          <a:cs typeface="Arial" panose="020B0604020202020204" pitchFamily="34" charset="0"/>
                        </a:rPr>
                        <a:t>krmit, </a:t>
                      </a:r>
                      <a:r>
                        <a:rPr lang="cs-CZ" sz="2000" b="1">
                          <a:effectLst/>
                          <a:latin typeface="Arial" panose="020B0604020202020204" pitchFamily="34" charset="0"/>
                          <a:ea typeface="Calibri"/>
                          <a:cs typeface="Arial" panose="020B0604020202020204" pitchFamily="34" charset="0"/>
                        </a:rPr>
                        <a:t>nedo</a:t>
                      </a:r>
                      <a:r>
                        <a:rPr lang="cs-CZ" sz="2000">
                          <a:effectLst/>
                          <a:latin typeface="Arial" panose="020B0604020202020204" pitchFamily="34" charset="0"/>
                          <a:ea typeface="Calibri"/>
                          <a:cs typeface="Arial" panose="020B0604020202020204" pitchFamily="34" charset="0"/>
                        </a:rPr>
                        <a:t>krmit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на</a:t>
                      </a:r>
                      <a:r>
                        <a:rPr lang="ru-RU" sz="2000" dirty="0">
                          <a:effectLst/>
                          <a:latin typeface="Arial" panose="020B0604020202020204" pitchFamily="34" charset="0"/>
                          <a:ea typeface="Calibri"/>
                          <a:cs typeface="Arial" panose="020B0604020202020204" pitchFamily="34" charset="0"/>
                        </a:rPr>
                        <a:t>кормить, </a:t>
                      </a:r>
                      <a:r>
                        <a:rPr lang="ru-RU" sz="2000" b="1" dirty="0">
                          <a:effectLst/>
                          <a:latin typeface="Arial" panose="020B0604020202020204" pitchFamily="34" charset="0"/>
                          <a:ea typeface="Calibri"/>
                          <a:cs typeface="Arial" panose="020B0604020202020204" pitchFamily="34" charset="0"/>
                        </a:rPr>
                        <a:t>недо</a:t>
                      </a:r>
                      <a:r>
                        <a:rPr lang="ru-RU" sz="2000" dirty="0">
                          <a:effectLst/>
                          <a:latin typeface="Arial" panose="020B0604020202020204" pitchFamily="34" charset="0"/>
                          <a:ea typeface="Calibri"/>
                          <a:cs typeface="Arial" panose="020B0604020202020204" pitchFamily="34" charset="0"/>
                        </a:rPr>
                        <a:t>кормить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1475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8E67D4B-E1BA-4AA1-B2D4-CAA4FA1E557A}"/>
              </a:ext>
            </a:extLst>
          </p:cNvPr>
          <p:cNvSpPr/>
          <p:nvPr/>
        </p:nvSpPr>
        <p:spPr>
          <a:xfrm>
            <a:off x="1597981" y="1602462"/>
            <a:ext cx="9152878" cy="3170099"/>
          </a:xfrm>
          <a:prstGeom prst="rect">
            <a:avLst/>
          </a:prstGeom>
        </p:spPr>
        <p:txBody>
          <a:bodyPr wrap="square">
            <a:spAutoFit/>
          </a:bodyPr>
          <a:lstStyle/>
          <a:p>
            <a:r>
              <a:rPr lang="ru-RU" sz="2000" b="1" dirty="0">
                <a:solidFill>
                  <a:srgbClr val="00B050"/>
                </a:solidFill>
                <a:latin typeface="Arial" panose="020B0604020202020204" pitchFamily="34" charset="0"/>
                <a:cs typeface="Arial" panose="020B0604020202020204" pitchFamily="34" charset="0"/>
              </a:rPr>
              <a:t>Различия</a:t>
            </a:r>
            <a:r>
              <a:rPr lang="ru-RU" sz="2000" b="1" dirty="0">
                <a:latin typeface="Arial" panose="020B0604020202020204" pitchFamily="34" charset="0"/>
                <a:cs typeface="Arial" panose="020B0604020202020204" pitchFamily="34" charset="0"/>
              </a:rPr>
              <a:t> между языками </a:t>
            </a:r>
            <a:r>
              <a:rPr lang="ru-RU" sz="2000" dirty="0">
                <a:latin typeface="Arial" panose="020B0604020202020204" pitchFamily="34" charset="0"/>
                <a:cs typeface="Arial" panose="020B0604020202020204" pitchFamily="34" charset="0"/>
              </a:rPr>
              <a:t>кроются, прежде всего:</a:t>
            </a:r>
          </a:p>
          <a:p>
            <a:endParaRPr lang="ru-RU"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u="sng" dirty="0">
                <a:solidFill>
                  <a:srgbClr val="00B0F0"/>
                </a:solidFill>
                <a:latin typeface="Arial" panose="020B0604020202020204" pitchFamily="34" charset="0"/>
                <a:cs typeface="Arial" panose="020B0604020202020204" pitchFamily="34" charset="0"/>
              </a:rPr>
              <a:t>в использовании различных приставок </a:t>
            </a:r>
          </a:p>
          <a:p>
            <a:pPr marL="285750" indent="-285750">
              <a:buFont typeface="Arial" panose="020B0604020202020204" pitchFamily="34" charset="0"/>
              <a:buChar char="•"/>
            </a:pPr>
            <a:r>
              <a:rPr lang="ru-RU" sz="2000" u="sng" dirty="0">
                <a:solidFill>
                  <a:srgbClr val="00B0F0"/>
                </a:solidFill>
                <a:latin typeface="Arial" panose="020B0604020202020204" pitchFamily="34" charset="0"/>
                <a:cs typeface="Arial" panose="020B0604020202020204" pitchFamily="34" charset="0"/>
              </a:rPr>
              <a:t>в значении и возможностях применения того же префикса</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области фазисных способов глагольного действия </a:t>
            </a:r>
            <a:r>
              <a:rPr lang="ru-RU" sz="2000" b="1" dirty="0">
                <a:latin typeface="Arial" panose="020B0604020202020204" pitchFamily="34" charset="0"/>
                <a:cs typeface="Arial" panose="020B0604020202020204" pitchFamily="34" charset="0"/>
              </a:rPr>
              <a:t>наиболее значительным отличием является значение приставки за-/</a:t>
            </a:r>
            <a:r>
              <a:rPr lang="ru-RU" sz="2000" b="1" dirty="0" err="1">
                <a:latin typeface="Arial" panose="020B0604020202020204" pitchFamily="34" charset="0"/>
                <a:cs typeface="Arial" panose="020B0604020202020204" pitchFamily="34" charset="0"/>
              </a:rPr>
              <a:t>za</a:t>
            </a:r>
            <a:r>
              <a:rPr lang="ru-RU" sz="2000" b="1"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Для РЯ характерен начинательный оттенок (напр.: </a:t>
            </a:r>
            <a:r>
              <a:rPr lang="ru-RU" sz="2000" i="1" dirty="0">
                <a:latin typeface="Arial" panose="020B0604020202020204" pitchFamily="34" charset="0"/>
                <a:cs typeface="Arial" panose="020B0604020202020204" pitchFamily="34" charset="0"/>
              </a:rPr>
              <a:t>закричать</a:t>
            </a:r>
            <a:r>
              <a:rPr lang="ru-RU" sz="2000" dirty="0">
                <a:latin typeface="Arial" panose="020B0604020202020204" pitchFamily="34" charset="0"/>
                <a:cs typeface="Arial" panose="020B0604020202020204" pitchFamily="34" charset="0"/>
              </a:rPr>
              <a:t> х </a:t>
            </a:r>
            <a:r>
              <a:rPr lang="ru-RU" sz="2000" i="1" dirty="0" err="1">
                <a:latin typeface="Arial" panose="020B0604020202020204" pitchFamily="34" charset="0"/>
                <a:cs typeface="Arial" panose="020B0604020202020204" pitchFamily="34" charset="0"/>
              </a:rPr>
              <a:t>začít</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křičet</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для ЧЯ - оттенок манифестации действия (напр.: </a:t>
            </a:r>
            <a:r>
              <a:rPr lang="ru-RU" sz="2000" i="1" dirty="0" err="1">
                <a:latin typeface="Arial" panose="020B0604020202020204" pitchFamily="34" charset="0"/>
                <a:cs typeface="Arial" panose="020B0604020202020204" pitchFamily="34" charset="0"/>
              </a:rPr>
              <a:t>zakřičet</a:t>
            </a:r>
            <a:r>
              <a:rPr lang="ru-RU" sz="2000" dirty="0">
                <a:latin typeface="Arial" panose="020B0604020202020204" pitchFamily="34" charset="0"/>
                <a:cs typeface="Arial" panose="020B0604020202020204" pitchFamily="34" charset="0"/>
              </a:rPr>
              <a:t> x </a:t>
            </a:r>
            <a:r>
              <a:rPr lang="ru-RU" sz="2000" i="1" dirty="0">
                <a:latin typeface="Arial" panose="020B0604020202020204" pitchFamily="34" charset="0"/>
                <a:cs typeface="Arial" panose="020B0604020202020204" pitchFamily="34" charset="0"/>
              </a:rPr>
              <a:t>прокричать</a:t>
            </a:r>
            <a:r>
              <a:rPr lang="ru-RU"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3503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51584" y="1124744"/>
            <a:ext cx="7056784" cy="707886"/>
          </a:xfrm>
          <a:prstGeom prst="rect">
            <a:avLst/>
          </a:prstGeom>
        </p:spPr>
        <p:txBody>
          <a:bodyPr wrap="square">
            <a:spAutoFit/>
          </a:bodyPr>
          <a:lstStyle/>
          <a:p>
            <a:pPr lvl="0" algn="ctr"/>
            <a:r>
              <a:rPr lang="ru-RU" sz="2000" b="1" dirty="0">
                <a:solidFill>
                  <a:prstClr val="black"/>
                </a:solidFill>
                <a:latin typeface="Arial" panose="020B0604020202020204" pitchFamily="34" charset="0"/>
                <a:ea typeface="Calibri"/>
                <a:cs typeface="Arial" panose="020B0604020202020204" pitchFamily="34" charset="0"/>
              </a:rPr>
              <a:t>Случаи асимметрии в выражении способов глагольного действия</a:t>
            </a:r>
          </a:p>
        </p:txBody>
      </p:sp>
      <p:graphicFrame>
        <p:nvGraphicFramePr>
          <p:cNvPr id="3" name="Tabulka 2"/>
          <p:cNvGraphicFramePr>
            <a:graphicFrameLocks noGrp="1"/>
          </p:cNvGraphicFramePr>
          <p:nvPr>
            <p:extLst>
              <p:ext uri="{D42A27DB-BD31-4B8C-83A1-F6EECF244321}">
                <p14:modId xmlns:p14="http://schemas.microsoft.com/office/powerpoint/2010/main" val="2634796026"/>
              </p:ext>
            </p:extLst>
          </p:nvPr>
        </p:nvGraphicFramePr>
        <p:xfrm>
          <a:off x="1065320" y="2132856"/>
          <a:ext cx="9800949" cy="3514043"/>
        </p:xfrm>
        <a:graphic>
          <a:graphicData uri="http://schemas.openxmlformats.org/drawingml/2006/table">
            <a:tbl>
              <a:tblPr firstRow="1" firstCol="1" lastRow="1" lastCol="1" bandRow="1" bandCol="1"/>
              <a:tblGrid>
                <a:gridCol w="3266273">
                  <a:extLst>
                    <a:ext uri="{9D8B030D-6E8A-4147-A177-3AD203B41FA5}">
                      <a16:colId xmlns:a16="http://schemas.microsoft.com/office/drawing/2014/main" val="20000"/>
                    </a:ext>
                  </a:extLst>
                </a:gridCol>
                <a:gridCol w="3267338">
                  <a:extLst>
                    <a:ext uri="{9D8B030D-6E8A-4147-A177-3AD203B41FA5}">
                      <a16:colId xmlns:a16="http://schemas.microsoft.com/office/drawing/2014/main" val="20001"/>
                    </a:ext>
                  </a:extLst>
                </a:gridCol>
                <a:gridCol w="3267338">
                  <a:extLst>
                    <a:ext uri="{9D8B030D-6E8A-4147-A177-3AD203B41FA5}">
                      <a16:colId xmlns:a16="http://schemas.microsoft.com/office/drawing/2014/main" val="20002"/>
                    </a:ext>
                  </a:extLst>
                </a:gridCol>
              </a:tblGrid>
              <a:tr h="400182">
                <a:tc>
                  <a:txBody>
                    <a:bodyPr/>
                    <a:lstStyle/>
                    <a:p>
                      <a:pPr algn="just">
                        <a:lnSpc>
                          <a:spcPct val="107000"/>
                        </a:lnSpc>
                        <a:spcAft>
                          <a:spcPts val="800"/>
                        </a:spcAft>
                      </a:pPr>
                      <a:r>
                        <a:rPr lang="ru-RU" sz="2000" dirty="0" err="1">
                          <a:effectLst/>
                          <a:latin typeface="Arial" panose="020B0604020202020204" pitchFamily="34" charset="0"/>
                          <a:ea typeface="Calibri"/>
                          <a:cs typeface="Arial" panose="020B0604020202020204" pitchFamily="34" charset="0"/>
                        </a:rPr>
                        <a:t>Ингрессивный</a:t>
                      </a:r>
                      <a:r>
                        <a:rPr lang="ru-RU" sz="2000" dirty="0">
                          <a:effectLst/>
                          <a:latin typeface="Arial" panose="020B0604020202020204" pitchFamily="34" charset="0"/>
                          <a:ea typeface="Calibri"/>
                          <a:cs typeface="Arial" panose="020B0604020202020204" pitchFamily="34" charset="0"/>
                        </a:rPr>
                        <a:t> СГД </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dirty="0">
                          <a:effectLst/>
                          <a:latin typeface="Arial" panose="020B0604020202020204" pitchFamily="34" charset="0"/>
                          <a:ea typeface="Calibri"/>
                          <a:cs typeface="Arial" panose="020B0604020202020204" pitchFamily="34" charset="0"/>
                        </a:rPr>
                        <a:t>vydat se na cestu, šel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по</a:t>
                      </a:r>
                      <a:r>
                        <a:rPr lang="ru-RU" sz="2000" dirty="0">
                          <a:effectLst/>
                          <a:latin typeface="Arial" panose="020B0604020202020204" pitchFamily="34" charset="0"/>
                          <a:ea typeface="Calibri"/>
                          <a:cs typeface="Arial" panose="020B0604020202020204" pitchFamily="34" charset="0"/>
                        </a:rPr>
                        <a:t>йти</a:t>
                      </a:r>
                      <a:r>
                        <a:rPr lang="cs-CZ" sz="2000" dirty="0">
                          <a:effectLst/>
                          <a:latin typeface="Arial" panose="020B0604020202020204" pitchFamily="34" charset="0"/>
                          <a:ea typeface="Calibri"/>
                          <a:cs typeface="Arial" panose="020B0604020202020204" pitchFamily="34" charset="0"/>
                        </a:rPr>
                        <a:t>, </a:t>
                      </a:r>
                      <a:r>
                        <a:rPr lang="ru-RU" sz="2000" b="1" dirty="0">
                          <a:effectLst/>
                          <a:latin typeface="Arial" panose="020B0604020202020204" pitchFamily="34" charset="0"/>
                          <a:ea typeface="Calibri"/>
                          <a:cs typeface="Arial" panose="020B0604020202020204" pitchFamily="34" charset="0"/>
                        </a:rPr>
                        <a:t>по</a:t>
                      </a:r>
                      <a:r>
                        <a:rPr lang="ru-RU" sz="2000" dirty="0">
                          <a:effectLst/>
                          <a:latin typeface="Arial" panose="020B0604020202020204" pitchFamily="34" charset="0"/>
                          <a:ea typeface="Calibri"/>
                          <a:cs typeface="Arial" panose="020B0604020202020204" pitchFamily="34" charset="0"/>
                        </a:rPr>
                        <a:t>шел</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0182">
                <a:tc>
                  <a:txBody>
                    <a:bodyPr/>
                    <a:lstStyle/>
                    <a:p>
                      <a:pPr algn="just">
                        <a:lnSpc>
                          <a:spcPct val="107000"/>
                        </a:lnSpc>
                        <a:spcAft>
                          <a:spcPts val="800"/>
                        </a:spcAft>
                      </a:pPr>
                      <a:r>
                        <a:rPr lang="ru-RU" sz="2000">
                          <a:effectLst/>
                          <a:latin typeface="Arial" panose="020B0604020202020204" pitchFamily="34" charset="0"/>
                          <a:ea typeface="Calibri"/>
                          <a:cs typeface="Arial" panose="020B0604020202020204" pitchFamily="34" charset="0"/>
                        </a:rPr>
                        <a:t>Ограничительный СГД</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b="1" noProof="0" dirty="0">
                          <a:effectLst/>
                          <a:latin typeface="Arial" panose="020B0604020202020204" pitchFamily="34" charset="0"/>
                          <a:ea typeface="Calibri"/>
                          <a:cs typeface="Arial" panose="020B0604020202020204" pitchFamily="34" charset="0"/>
                        </a:rPr>
                        <a:t>po</a:t>
                      </a:r>
                      <a:r>
                        <a:rPr lang="cs-CZ" sz="2000" noProof="0" dirty="0">
                          <a:effectLst/>
                          <a:latin typeface="Arial" panose="020B0604020202020204" pitchFamily="34" charset="0"/>
                          <a:ea typeface="Calibri"/>
                          <a:cs typeface="Arial" panose="020B0604020202020204" pitchFamily="34" charset="0"/>
                        </a:rPr>
                        <a:t>sedět, </a:t>
                      </a:r>
                      <a:r>
                        <a:rPr lang="cs-CZ" sz="2000" b="1" noProof="0" dirty="0">
                          <a:effectLst/>
                          <a:latin typeface="Arial" panose="020B0604020202020204" pitchFamily="34" charset="0"/>
                          <a:ea typeface="Calibri"/>
                          <a:cs typeface="Arial" panose="020B0604020202020204" pitchFamily="34" charset="0"/>
                        </a:rPr>
                        <a:t>za</a:t>
                      </a:r>
                      <a:r>
                        <a:rPr lang="cs-CZ" sz="2000" noProof="0" dirty="0">
                          <a:effectLst/>
                          <a:latin typeface="Arial" panose="020B0604020202020204" pitchFamily="34" charset="0"/>
                          <a:ea typeface="Calibri"/>
                          <a:cs typeface="Arial" panose="020B0604020202020204" pitchFamily="34" charset="0"/>
                        </a:rPr>
                        <a:t>běhat 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по</a:t>
                      </a:r>
                      <a:r>
                        <a:rPr lang="ru-RU" sz="2000" dirty="0">
                          <a:effectLst/>
                          <a:latin typeface="Arial" panose="020B0604020202020204" pitchFamily="34" charset="0"/>
                          <a:ea typeface="Calibri"/>
                          <a:cs typeface="Arial" panose="020B0604020202020204" pitchFamily="34" charset="0"/>
                        </a:rPr>
                        <a:t>сидеть</a:t>
                      </a:r>
                      <a:r>
                        <a:rPr lang="cs-CZ" sz="2000" dirty="0">
                          <a:effectLst/>
                          <a:latin typeface="Arial" panose="020B0604020202020204" pitchFamily="34" charset="0"/>
                          <a:ea typeface="Calibri"/>
                          <a:cs typeface="Arial" panose="020B0604020202020204" pitchFamily="34" charset="0"/>
                        </a:rPr>
                        <a:t>, </a:t>
                      </a:r>
                      <a:r>
                        <a:rPr lang="ru-RU" sz="2000" b="1" dirty="0">
                          <a:effectLst/>
                          <a:latin typeface="Arial" panose="020B0604020202020204" pitchFamily="34" charset="0"/>
                          <a:ea typeface="Calibri"/>
                          <a:cs typeface="Arial" panose="020B0604020202020204" pitchFamily="34" charset="0"/>
                        </a:rPr>
                        <a:t>по</a:t>
                      </a:r>
                      <a:r>
                        <a:rPr lang="ru-RU" sz="2000" dirty="0">
                          <a:effectLst/>
                          <a:latin typeface="Arial" panose="020B0604020202020204" pitchFamily="34" charset="0"/>
                          <a:ea typeface="Calibri"/>
                          <a:cs typeface="Arial" panose="020B0604020202020204" pitchFamily="34" charset="0"/>
                        </a:rPr>
                        <a:t>бегать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0182">
                <a:tc>
                  <a:txBody>
                    <a:bodyPr/>
                    <a:lstStyle/>
                    <a:p>
                      <a:pPr algn="just">
                        <a:lnSpc>
                          <a:spcPct val="107000"/>
                        </a:lnSpc>
                        <a:spcAft>
                          <a:spcPts val="800"/>
                        </a:spcAft>
                      </a:pPr>
                      <a:r>
                        <a:rPr lang="ru-RU" sz="2000" dirty="0" err="1">
                          <a:effectLst/>
                          <a:latin typeface="Arial" panose="020B0604020202020204" pitchFamily="34" charset="0"/>
                          <a:ea typeface="Calibri"/>
                          <a:cs typeface="Arial" panose="020B0604020202020204" pitchFamily="34" charset="0"/>
                        </a:rPr>
                        <a:t>Финитивный</a:t>
                      </a:r>
                      <a:r>
                        <a:rPr lang="ru-RU" sz="2000" dirty="0">
                          <a:effectLst/>
                          <a:latin typeface="Arial" panose="020B0604020202020204" pitchFamily="34" charset="0"/>
                          <a:ea typeface="Calibri"/>
                          <a:cs typeface="Arial" panose="020B0604020202020204" pitchFamily="34" charset="0"/>
                        </a:rPr>
                        <a:t>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b="1">
                          <a:effectLst/>
                          <a:latin typeface="Arial" panose="020B0604020202020204" pitchFamily="34" charset="0"/>
                          <a:ea typeface="Calibri"/>
                          <a:cs typeface="Arial" panose="020B0604020202020204" pitchFamily="34" charset="0"/>
                        </a:rPr>
                        <a:t>od</a:t>
                      </a:r>
                      <a:r>
                        <a:rPr lang="cs-CZ" sz="2000">
                          <a:effectLst/>
                          <a:latin typeface="Arial" panose="020B0604020202020204" pitchFamily="34" charset="0"/>
                          <a:ea typeface="Calibri"/>
                          <a:cs typeface="Arial" panose="020B0604020202020204" pitchFamily="34" charset="0"/>
                        </a:rPr>
                        <a:t>kvést, </a:t>
                      </a:r>
                      <a:r>
                        <a:rPr lang="cs-CZ" sz="2000" b="1">
                          <a:effectLst/>
                          <a:latin typeface="Arial" panose="020B0604020202020204" pitchFamily="34" charset="0"/>
                          <a:ea typeface="Calibri"/>
                          <a:cs typeface="Arial" panose="020B0604020202020204" pitchFamily="34" charset="0"/>
                        </a:rPr>
                        <a:t>do</a:t>
                      </a:r>
                      <a:r>
                        <a:rPr lang="cs-CZ" sz="2000">
                          <a:effectLst/>
                          <a:latin typeface="Arial" panose="020B0604020202020204" pitchFamily="34" charset="0"/>
                          <a:ea typeface="Calibri"/>
                          <a:cs typeface="Arial" panose="020B0604020202020204" pitchFamily="34" charset="0"/>
                        </a:rPr>
                        <a:t>večeřet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от</a:t>
                      </a:r>
                      <a:r>
                        <a:rPr lang="ru-RU" sz="2000" dirty="0">
                          <a:effectLst/>
                          <a:latin typeface="Arial" panose="020B0604020202020204" pitchFamily="34" charset="0"/>
                          <a:ea typeface="Calibri"/>
                          <a:cs typeface="Arial" panose="020B0604020202020204" pitchFamily="34" charset="0"/>
                        </a:rPr>
                        <a:t>цвести</a:t>
                      </a:r>
                      <a:r>
                        <a:rPr lang="cs-CZ" sz="2000" dirty="0">
                          <a:effectLst/>
                          <a:latin typeface="Arial" panose="020B0604020202020204" pitchFamily="34" charset="0"/>
                          <a:ea typeface="Calibri"/>
                          <a:cs typeface="Arial" panose="020B0604020202020204" pitchFamily="34" charset="0"/>
                        </a:rPr>
                        <a:t>, </a:t>
                      </a:r>
                      <a:r>
                        <a:rPr lang="ru-RU" sz="2000" b="1" dirty="0">
                          <a:effectLst/>
                          <a:latin typeface="Arial" panose="020B0604020202020204" pitchFamily="34" charset="0"/>
                          <a:ea typeface="Calibri"/>
                          <a:cs typeface="Arial" panose="020B0604020202020204" pitchFamily="34" charset="0"/>
                        </a:rPr>
                        <a:t>от</a:t>
                      </a:r>
                      <a:r>
                        <a:rPr lang="ru-RU" sz="2000" dirty="0">
                          <a:effectLst/>
                          <a:latin typeface="Arial" panose="020B0604020202020204" pitchFamily="34" charset="0"/>
                          <a:ea typeface="Calibri"/>
                          <a:cs typeface="Arial" panose="020B0604020202020204" pitchFamily="34" charset="0"/>
                        </a:rPr>
                        <a:t>ужинать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182">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Результативный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b="1">
                          <a:effectLst/>
                          <a:latin typeface="Arial" panose="020B0604020202020204" pitchFamily="34" charset="0"/>
                          <a:ea typeface="Calibri"/>
                          <a:cs typeface="Arial" panose="020B0604020202020204" pitchFamily="34" charset="0"/>
                        </a:rPr>
                        <a:t>z</a:t>
                      </a:r>
                      <a:r>
                        <a:rPr lang="cs-CZ" sz="2000">
                          <a:effectLst/>
                          <a:latin typeface="Arial" panose="020B0604020202020204" pitchFamily="34" charset="0"/>
                          <a:ea typeface="Calibri"/>
                          <a:cs typeface="Arial" panose="020B0604020202020204" pitchFamily="34" charset="0"/>
                        </a:rPr>
                        <a:t>chátrat, </a:t>
                      </a:r>
                      <a:r>
                        <a:rPr lang="cs-CZ" sz="2000" b="1">
                          <a:effectLst/>
                          <a:latin typeface="Arial" panose="020B0604020202020204" pitchFamily="34" charset="0"/>
                          <a:ea typeface="Calibri"/>
                          <a:cs typeface="Arial" panose="020B0604020202020204" pitchFamily="34" charset="0"/>
                        </a:rPr>
                        <a:t>ze</a:t>
                      </a:r>
                      <a:r>
                        <a:rPr lang="cs-CZ" sz="2000">
                          <a:effectLst/>
                          <a:latin typeface="Arial" panose="020B0604020202020204" pitchFamily="34" charset="0"/>
                          <a:ea typeface="Calibri"/>
                          <a:cs typeface="Arial" panose="020B0604020202020204" pitchFamily="34" charset="0"/>
                        </a:rPr>
                        <a:t>starnout, </a:t>
                      </a:r>
                      <a:r>
                        <a:rPr lang="cs-CZ" sz="2000" b="1">
                          <a:effectLst/>
                          <a:latin typeface="Arial" panose="020B0604020202020204" pitchFamily="34" charset="0"/>
                          <a:ea typeface="Calibri"/>
                          <a:cs typeface="Arial" panose="020B0604020202020204" pitchFamily="34" charset="0"/>
                        </a:rPr>
                        <a:t>z</a:t>
                      </a:r>
                      <a:r>
                        <a:rPr lang="cs-CZ" sz="2000">
                          <a:effectLst/>
                          <a:latin typeface="Arial" panose="020B0604020202020204" pitchFamily="34" charset="0"/>
                          <a:ea typeface="Calibri"/>
                          <a:cs typeface="Arial" panose="020B0604020202020204" pitchFamily="34" charset="0"/>
                        </a:rPr>
                        <a:t>hubnout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об</a:t>
                      </a:r>
                      <a:r>
                        <a:rPr lang="ru-RU" sz="2000" dirty="0">
                          <a:effectLst/>
                          <a:latin typeface="Arial" panose="020B0604020202020204" pitchFamily="34" charset="0"/>
                          <a:ea typeface="Calibri"/>
                          <a:cs typeface="Arial" panose="020B0604020202020204" pitchFamily="34" charset="0"/>
                        </a:rPr>
                        <a:t>ветшать, </a:t>
                      </a:r>
                      <a:r>
                        <a:rPr lang="ru-RU" sz="2000" b="1" dirty="0">
                          <a:effectLst/>
                          <a:latin typeface="Arial" panose="020B0604020202020204" pitchFamily="34" charset="0"/>
                          <a:ea typeface="Calibri"/>
                          <a:cs typeface="Arial" panose="020B0604020202020204" pitchFamily="34" charset="0"/>
                        </a:rPr>
                        <a:t>по</a:t>
                      </a:r>
                      <a:r>
                        <a:rPr lang="ru-RU" sz="2000" dirty="0">
                          <a:effectLst/>
                          <a:latin typeface="Arial" panose="020B0604020202020204" pitchFamily="34" charset="0"/>
                          <a:ea typeface="Calibri"/>
                          <a:cs typeface="Arial" panose="020B0604020202020204" pitchFamily="34" charset="0"/>
                        </a:rPr>
                        <a:t>стареть, </a:t>
                      </a:r>
                      <a:r>
                        <a:rPr lang="ru-RU" sz="2000" b="1" dirty="0">
                          <a:effectLst/>
                          <a:latin typeface="Arial" panose="020B0604020202020204" pitchFamily="34" charset="0"/>
                          <a:ea typeface="Calibri"/>
                          <a:cs typeface="Arial" panose="020B0604020202020204" pitchFamily="34" charset="0"/>
                        </a:rPr>
                        <a:t>ис</a:t>
                      </a:r>
                      <a:r>
                        <a:rPr lang="ru-RU" sz="2000" dirty="0">
                          <a:effectLst/>
                          <a:latin typeface="Arial" panose="020B0604020202020204" pitchFamily="34" charset="0"/>
                          <a:ea typeface="Calibri"/>
                          <a:cs typeface="Arial" panose="020B0604020202020204" pitchFamily="34" charset="0"/>
                        </a:rPr>
                        <a:t>худать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0182">
                <a:tc>
                  <a:txBody>
                    <a:bodyPr/>
                    <a:lstStyle/>
                    <a:p>
                      <a:pPr algn="just">
                        <a:lnSpc>
                          <a:spcPct val="107000"/>
                        </a:lnSpc>
                        <a:spcAft>
                          <a:spcPts val="800"/>
                        </a:spcAft>
                      </a:pPr>
                      <a:r>
                        <a:rPr lang="ru-RU" sz="2000">
                          <a:effectLst/>
                          <a:latin typeface="Arial" panose="020B0604020202020204" pitchFamily="34" charset="0"/>
                          <a:ea typeface="Calibri"/>
                          <a:cs typeface="Arial" panose="020B0604020202020204" pitchFamily="34" charset="0"/>
                        </a:rPr>
                        <a:t>Квантификационные СГД </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a:effectLst/>
                          <a:latin typeface="Arial" panose="020B0604020202020204" pitchFamily="34" charset="0"/>
                          <a:ea typeface="Calibri"/>
                          <a:cs typeface="Arial" panose="020B0604020202020204" pitchFamily="34" charset="0"/>
                        </a:rPr>
                        <a:t>odpočinout </a:t>
                      </a:r>
                      <a:r>
                        <a:rPr lang="cs-CZ" sz="2000" b="1">
                          <a:effectLst/>
                          <a:latin typeface="Arial" panose="020B0604020202020204" pitchFamily="34" charset="0"/>
                          <a:ea typeface="Calibri"/>
                          <a:cs typeface="Arial" panose="020B0604020202020204" pitchFamily="34" charset="0"/>
                        </a:rPr>
                        <a:t>si</a:t>
                      </a:r>
                      <a:r>
                        <a:rPr lang="cs-CZ" sz="2000">
                          <a:effectLst/>
                          <a:latin typeface="Arial" panose="020B0604020202020204" pitchFamily="34" charset="0"/>
                          <a:ea typeface="Calibri"/>
                          <a:cs typeface="Arial" panose="020B0604020202020204" pitchFamily="34" charset="0"/>
                        </a:rPr>
                        <a:t>, zvyknout </a:t>
                      </a:r>
                      <a:r>
                        <a:rPr lang="cs-CZ" sz="2000" b="1">
                          <a:effectLst/>
                          <a:latin typeface="Arial" panose="020B0604020202020204" pitchFamily="34" charset="0"/>
                          <a:ea typeface="Calibri"/>
                          <a:cs typeface="Arial" panose="020B0604020202020204" pitchFamily="34" charset="0"/>
                        </a:rPr>
                        <a:t>si</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вы</a:t>
                      </a:r>
                      <a:r>
                        <a:rPr lang="ru-RU" sz="2000" dirty="0">
                          <a:effectLst/>
                          <a:latin typeface="Arial" panose="020B0604020202020204" pitchFamily="34" charset="0"/>
                          <a:ea typeface="Calibri"/>
                          <a:cs typeface="Arial" panose="020B0604020202020204" pitchFamily="34" charset="0"/>
                        </a:rPr>
                        <a:t>лежаться, </a:t>
                      </a:r>
                      <a:r>
                        <a:rPr lang="ru-RU" sz="2000" b="1" dirty="0">
                          <a:effectLst/>
                          <a:latin typeface="Arial" panose="020B0604020202020204" pitchFamily="34" charset="0"/>
                          <a:ea typeface="Calibri"/>
                          <a:cs typeface="Arial" panose="020B0604020202020204" pitchFamily="34" charset="0"/>
                        </a:rPr>
                        <a:t>при</a:t>
                      </a:r>
                      <a:r>
                        <a:rPr lang="ru-RU" sz="2000" dirty="0">
                          <a:effectLst/>
                          <a:latin typeface="Arial" panose="020B0604020202020204" pitchFamily="34" charset="0"/>
                          <a:ea typeface="Calibri"/>
                          <a:cs typeface="Arial" panose="020B0604020202020204" pitchFamily="34" charset="0"/>
                        </a:rPr>
                        <a:t>терпеться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3384">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Кратные СГД</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2000">
                          <a:effectLst/>
                          <a:latin typeface="Arial" panose="020B0604020202020204" pitchFamily="34" charset="0"/>
                          <a:ea typeface="Calibri"/>
                          <a:cs typeface="Arial" panose="020B0604020202020204" pitchFamily="34" charset="0"/>
                        </a:rPr>
                        <a:t>udělat hloupost, </a:t>
                      </a:r>
                      <a:r>
                        <a:rPr lang="cs-CZ" sz="2000" b="1">
                          <a:effectLst/>
                          <a:latin typeface="Arial" panose="020B0604020202020204" pitchFamily="34" charset="0"/>
                          <a:ea typeface="Calibri"/>
                          <a:cs typeface="Arial" panose="020B0604020202020204" pitchFamily="34" charset="0"/>
                        </a:rPr>
                        <a:t>za</a:t>
                      </a:r>
                      <a:r>
                        <a:rPr lang="cs-CZ" sz="2000">
                          <a:effectLst/>
                          <a:latin typeface="Arial" panose="020B0604020202020204" pitchFamily="34" charset="0"/>
                          <a:ea typeface="Calibri"/>
                          <a:cs typeface="Arial" panose="020B0604020202020204" pitchFamily="34" charset="0"/>
                        </a:rPr>
                        <a:t>hřmít, </a:t>
                      </a:r>
                      <a:r>
                        <a:rPr lang="cs-CZ" sz="2000" b="1">
                          <a:effectLst/>
                          <a:latin typeface="Arial" panose="020B0604020202020204" pitchFamily="34" charset="0"/>
                          <a:ea typeface="Calibri"/>
                          <a:cs typeface="Arial" panose="020B0604020202020204" pitchFamily="34" charset="0"/>
                        </a:rPr>
                        <a:t>za</a:t>
                      </a:r>
                      <a:r>
                        <a:rPr lang="cs-CZ" sz="2000">
                          <a:effectLst/>
                          <a:latin typeface="Arial" panose="020B0604020202020204" pitchFamily="34" charset="0"/>
                          <a:ea typeface="Calibri"/>
                          <a:cs typeface="Arial" panose="020B0604020202020204" pitchFamily="34" charset="0"/>
                        </a:rPr>
                        <a:t>bručet</a:t>
                      </a:r>
                    </a:p>
                    <a:p>
                      <a:pPr algn="l">
                        <a:lnSpc>
                          <a:spcPct val="107000"/>
                        </a:lnSpc>
                        <a:spcAft>
                          <a:spcPts val="800"/>
                        </a:spcAft>
                      </a:pPr>
                      <a:r>
                        <a:rPr lang="cs-CZ" sz="2000">
                          <a:effectLst/>
                          <a:latin typeface="Arial" panose="020B0604020202020204" pitchFamily="34" charset="0"/>
                          <a:ea typeface="Calibri"/>
                          <a:cs typeface="Arial" panose="020B0604020202020204" pitchFamily="34" charset="0"/>
                        </a:rPr>
                        <a:t>chod</a:t>
                      </a:r>
                      <a:r>
                        <a:rPr lang="cs-CZ" sz="2000" b="1">
                          <a:effectLst/>
                          <a:latin typeface="Arial" panose="020B0604020202020204" pitchFamily="34" charset="0"/>
                          <a:ea typeface="Calibri"/>
                          <a:cs typeface="Arial" panose="020B0604020202020204" pitchFamily="34" charset="0"/>
                        </a:rPr>
                        <a:t>ívat</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с</a:t>
                      </a:r>
                      <a:r>
                        <a:rPr lang="ru-RU" sz="2000" dirty="0">
                          <a:effectLst/>
                          <a:latin typeface="Arial" panose="020B0604020202020204" pitchFamily="34" charset="0"/>
                          <a:ea typeface="Calibri"/>
                          <a:cs typeface="Arial" panose="020B0604020202020204" pitchFamily="34" charset="0"/>
                        </a:rPr>
                        <a:t>глупить, </a:t>
                      </a:r>
                      <a:r>
                        <a:rPr lang="ru-RU" sz="2000" b="1" dirty="0">
                          <a:effectLst/>
                          <a:latin typeface="Arial" panose="020B0604020202020204" pitchFamily="34" charset="0"/>
                          <a:ea typeface="Calibri"/>
                          <a:cs typeface="Arial" panose="020B0604020202020204" pitchFamily="34" charset="0"/>
                        </a:rPr>
                        <a:t>про</a:t>
                      </a:r>
                      <a:r>
                        <a:rPr lang="ru-RU" sz="2000" dirty="0">
                          <a:effectLst/>
                          <a:latin typeface="Arial" panose="020B0604020202020204" pitchFamily="34" charset="0"/>
                          <a:ea typeface="Calibri"/>
                          <a:cs typeface="Arial" panose="020B0604020202020204" pitchFamily="34" charset="0"/>
                        </a:rPr>
                        <a:t>греметь, бурк</a:t>
                      </a:r>
                      <a:r>
                        <a:rPr lang="ru-RU" sz="2000" b="1" dirty="0">
                          <a:effectLst/>
                          <a:latin typeface="Arial" panose="020B0604020202020204" pitchFamily="34" charset="0"/>
                          <a:ea typeface="Calibri"/>
                          <a:cs typeface="Arial" panose="020B0604020202020204" pitchFamily="34" charset="0"/>
                        </a:rPr>
                        <a:t>ну</a:t>
                      </a:r>
                      <a:r>
                        <a:rPr lang="ru-RU" sz="2000" dirty="0">
                          <a:effectLst/>
                          <a:latin typeface="Arial" panose="020B0604020202020204" pitchFamily="34" charset="0"/>
                          <a:ea typeface="Calibri"/>
                          <a:cs typeface="Arial" panose="020B0604020202020204" pitchFamily="34" charset="0"/>
                        </a:rPr>
                        <a:t>ть</a:t>
                      </a:r>
                      <a:endParaRPr lang="cs-CZ" sz="2000" dirty="0">
                        <a:effectLst/>
                        <a:latin typeface="Arial" panose="020B0604020202020204" pitchFamily="34" charset="0"/>
                        <a:ea typeface="Calibri"/>
                        <a:cs typeface="Arial" panose="020B0604020202020204" pitchFamily="34" charset="0"/>
                      </a:endParaRPr>
                    </a:p>
                    <a:p>
                      <a:pPr algn="l">
                        <a:lnSpc>
                          <a:spcPct val="107000"/>
                        </a:lnSpc>
                        <a:spcAft>
                          <a:spcPts val="800"/>
                        </a:spcAft>
                      </a:pPr>
                      <a:r>
                        <a:rPr lang="ru-RU" sz="2000" dirty="0">
                          <a:effectLst/>
                          <a:latin typeface="Arial" panose="020B0604020202020204" pitchFamily="34" charset="0"/>
                          <a:ea typeface="Calibri"/>
                          <a:cs typeface="Arial" panose="020B0604020202020204" pitchFamily="34" charset="0"/>
                        </a:rPr>
                        <a:t>хаж</a:t>
                      </a:r>
                      <a:r>
                        <a:rPr lang="ru-RU" sz="2000" b="1" dirty="0">
                          <a:effectLst/>
                          <a:latin typeface="Arial" panose="020B0604020202020204" pitchFamily="34" charset="0"/>
                          <a:ea typeface="Calibri"/>
                          <a:cs typeface="Arial" panose="020B0604020202020204" pitchFamily="34" charset="0"/>
                        </a:rPr>
                        <a:t>ивать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5641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0DB1262-A787-4A24-B300-CD75F9C3FA9D}"/>
              </a:ext>
            </a:extLst>
          </p:cNvPr>
          <p:cNvSpPr/>
          <p:nvPr/>
        </p:nvSpPr>
        <p:spPr>
          <a:xfrm>
            <a:off x="1198485" y="1155420"/>
            <a:ext cx="10218198" cy="4273670"/>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Он и сам понял, что сглупил, но было уже поздно. </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Третий сходил за стаканами, и всем нам было налито.</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Оказалось, что он прихрамывает и у него палочка!</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 Долго вас ждать приходится, – недовольно буркнул он.</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Самое поразительное, деды молчат как партизаны, только перемигиваются.</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Лора помогала ей и всё приговаривала: ― Осторожней, ему же больно.</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Кто-то с той стороны испуганно вскрикнул, но было поздно.</a:t>
            </a:r>
          </a:p>
          <a:p>
            <a:pPr marL="285750" indent="-285750">
              <a:lnSpc>
                <a:spcPct val="115000"/>
              </a:lnSpc>
              <a:spcAft>
                <a:spcPts val="1000"/>
              </a:spcAft>
              <a:buFont typeface="Courier New" panose="02070309020205020404" pitchFamily="49" charset="0"/>
              <a:buChar char="o"/>
            </a:pPr>
            <a:r>
              <a:rPr lang="ru-RU" sz="2000" dirty="0" err="1">
                <a:latin typeface="Arial" panose="020B0604020202020204" pitchFamily="34" charset="0"/>
                <a:ea typeface="Calibri"/>
                <a:cs typeface="Arial" panose="020B0604020202020204" pitchFamily="34" charset="0"/>
              </a:rPr>
              <a:t>Замучали</a:t>
            </a:r>
            <a:r>
              <a:rPr lang="ru-RU" sz="2000" dirty="0">
                <a:latin typeface="Arial" panose="020B0604020202020204" pitchFamily="34" charset="0"/>
                <a:ea typeface="Calibri"/>
                <a:cs typeface="Arial" panose="020B0604020202020204" pitchFamily="34" charset="0"/>
              </a:rPr>
              <a:t> собаку: если меня или Серафима нет, некому пса вывести во двор.</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Она приоткрыла дверь, и я увидел её взволнованное лицо.</a:t>
            </a:r>
          </a:p>
        </p:txBody>
      </p:sp>
    </p:spTree>
    <p:extLst>
      <p:ext uri="{BB962C8B-B14F-4D97-AF65-F5344CB8AC3E}">
        <p14:creationId xmlns:p14="http://schemas.microsoft.com/office/powerpoint/2010/main" val="4154605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86901" y="697130"/>
            <a:ext cx="10218198" cy="5463740"/>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Motor zavyl jako předpotopní nestvůra a vyplivl do vzduchu tmavá oblaka výfukových plynů.</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 Která z vás je manželka? “ zahřměl hlas velitele hlídky, nebo co to bylo.</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Zakašlala jsem abych na sebe upoutala pozornost.</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 Támhle jsou, “ zaskřehotal Mutant a ukázal na igelitovou tašku na stole.</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Pořezal zápěstí střepy z rozbitého okna a nakonec se zkoušel bodnout dýkou.</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V bezesných nocích hledíval profesor z okna.</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Jemně poprchávalo a auta neohazovala kolemjdoucí jako ve filmech.</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Během noci se proměňoval v mužného kovboje, když vyhrával na housle apalačské melodie.</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Vstal a zase zpřevracel věci na stole. Tang postupně zotevíral všechny truhly.</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Před polednem vítr prudce zesílí a přimísí se do něj sníh.</a:t>
            </a:r>
          </a:p>
        </p:txBody>
      </p:sp>
    </p:spTree>
    <p:extLst>
      <p:ext uri="{BB962C8B-B14F-4D97-AF65-F5344CB8AC3E}">
        <p14:creationId xmlns:p14="http://schemas.microsoft.com/office/powerpoint/2010/main" val="167851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642594"/>
            <a:ext cx="10058400" cy="511503"/>
          </a:xfrm>
        </p:spPr>
        <p:txBody>
          <a:bodyPr>
            <a:normAutofit/>
          </a:bodyPr>
          <a:lstStyle/>
          <a:p>
            <a:pPr algn="ctr"/>
            <a:r>
              <a:rPr lang="ru-RU" sz="2200" b="1" dirty="0">
                <a:solidFill>
                  <a:srgbClr val="00B050"/>
                </a:solidFill>
                <a:latin typeface="Arial" panose="020B0604020202020204" pitchFamily="34" charset="0"/>
                <a:cs typeface="Arial" panose="020B0604020202020204" pitchFamily="34" charset="0"/>
              </a:rPr>
              <a:t>КАТЕГОРИЯ ЗАЛОГА</a:t>
            </a:r>
            <a:endParaRPr lang="cs-CZ" sz="2200" b="1" dirty="0">
              <a:solidFill>
                <a:srgbClr val="00B050"/>
              </a:solidFill>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1128944" y="1739135"/>
            <a:ext cx="10058400" cy="3849624"/>
          </a:xfrm>
        </p:spPr>
        <p:txBody>
          <a:bodyPr>
            <a:normAutofit lnSpcReduction="10000"/>
          </a:bodyPr>
          <a:lstStyle/>
          <a:p>
            <a:pPr>
              <a:buFont typeface="Wingdings" panose="05000000000000000000" pitchFamily="2" charset="2"/>
              <a:buChar char="Ø"/>
            </a:pPr>
            <a:r>
              <a:rPr lang="ru-RU" sz="2000" b="1" dirty="0">
                <a:latin typeface="Arial" panose="020B0604020202020204" pitchFamily="34" charset="0"/>
                <a:cs typeface="Arial" panose="020B0604020202020204" pitchFamily="34" charset="0"/>
              </a:rPr>
              <a:t>Категория залога отображает соотношение действия и основных, принимающих в нем участие </a:t>
            </a:r>
            <a:r>
              <a:rPr lang="ru-RU" sz="2000" b="1" dirty="0" err="1">
                <a:latin typeface="Arial" panose="020B0604020202020204" pitchFamily="34" charset="0"/>
                <a:cs typeface="Arial" panose="020B0604020202020204" pitchFamily="34" charset="0"/>
              </a:rPr>
              <a:t>приглагольных</a:t>
            </a:r>
            <a:r>
              <a:rPr lang="ru-RU" sz="2000" b="1" dirty="0">
                <a:latin typeface="Arial" panose="020B0604020202020204" pitchFamily="34" charset="0"/>
                <a:cs typeface="Arial" panose="020B0604020202020204" pitchFamily="34" charset="0"/>
              </a:rPr>
              <a:t> членов.</a:t>
            </a:r>
          </a:p>
          <a:p>
            <a:pPr marL="0" indent="0">
              <a:buNone/>
            </a:pPr>
            <a:r>
              <a:rPr lang="ru-RU" sz="2000" b="1" dirty="0">
                <a:latin typeface="Arial" panose="020B0604020202020204" pitchFamily="34" charset="0"/>
                <a:cs typeface="Arial" panose="020B0604020202020204" pitchFamily="34" charset="0"/>
              </a:rPr>
              <a:t>Т.е. выражает отношение между субъектом и объектом действия.</a:t>
            </a:r>
          </a:p>
          <a:p>
            <a:pPr marL="0" indent="0">
              <a:buNone/>
            </a:pPr>
            <a:endParaRPr lang="ru-RU" sz="2000" dirty="0">
              <a:latin typeface="Arial" panose="020B0604020202020204" pitchFamily="34" charset="0"/>
              <a:cs typeface="Arial" panose="020B0604020202020204" pitchFamily="34" charset="0"/>
            </a:endParaRPr>
          </a:p>
          <a:p>
            <a:pPr marL="0" indent="0">
              <a:buNone/>
            </a:pPr>
            <a:r>
              <a:rPr lang="ru-RU" sz="2000" b="1" dirty="0">
                <a:latin typeface="Arial" panose="020B0604020202020204" pitchFamily="34" charset="0"/>
                <a:cs typeface="Arial" panose="020B0604020202020204" pitchFamily="34" charset="0"/>
              </a:rPr>
              <a:t>Не имеют форм залога:</a:t>
            </a:r>
          </a:p>
          <a:p>
            <a:pPr marL="0" indent="0">
              <a:buNone/>
            </a:pPr>
            <a:endParaRPr lang="ru-RU" sz="2000" dirty="0">
              <a:latin typeface="Arial" panose="020B0604020202020204" pitchFamily="34" charset="0"/>
              <a:cs typeface="Arial" panose="020B0604020202020204" pitchFamily="34" charset="0"/>
            </a:endParaRPr>
          </a:p>
          <a:p>
            <a:pPr>
              <a:buFont typeface="Wingdings" panose="05000000000000000000" pitchFamily="2" charset="2"/>
              <a:buChar char="§"/>
            </a:pPr>
            <a:r>
              <a:rPr lang="ru-RU" sz="2000" dirty="0">
                <a:latin typeface="Arial" panose="020B0604020202020204" pitchFamily="34" charset="0"/>
                <a:cs typeface="Arial" panose="020B0604020202020204" pitchFamily="34" charset="0"/>
              </a:rPr>
              <a:t>Все непереходные глаголы (</a:t>
            </a:r>
            <a:r>
              <a:rPr lang="ru-RU" sz="2000" i="1" dirty="0">
                <a:latin typeface="Arial" panose="020B0604020202020204" pitchFamily="34" charset="0"/>
                <a:cs typeface="Arial" panose="020B0604020202020204" pitchFamily="34" charset="0"/>
              </a:rPr>
              <a:t>идти, бежать</a:t>
            </a:r>
            <a:r>
              <a:rPr lang="ru-RU" sz="20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2000" dirty="0">
                <a:latin typeface="Arial" panose="020B0604020202020204" pitchFamily="34" charset="0"/>
                <a:cs typeface="Arial" panose="020B0604020202020204" pitchFamily="34" charset="0"/>
              </a:rPr>
              <a:t>Глаголы с постфиксом -</a:t>
            </a:r>
            <a:r>
              <a:rPr lang="ru-RU" sz="2000" dirty="0" err="1">
                <a:latin typeface="Arial" panose="020B0604020202020204" pitchFamily="34" charset="0"/>
                <a:cs typeface="Arial" panose="020B0604020202020204" pitchFamily="34" charset="0"/>
              </a:rPr>
              <a:t>ся</a:t>
            </a:r>
            <a:r>
              <a:rPr lang="ru-RU" sz="2000" dirty="0">
                <a:latin typeface="Arial" panose="020B0604020202020204" pitchFamily="34" charset="0"/>
                <a:cs typeface="Arial" panose="020B0604020202020204" pitchFamily="34" charset="0"/>
              </a:rPr>
              <a:t>, не имеющие пары без этого постфикса (</a:t>
            </a:r>
            <a:r>
              <a:rPr lang="ru-RU" sz="2000" i="1" dirty="0">
                <a:latin typeface="Arial" panose="020B0604020202020204" pitchFamily="34" charset="0"/>
                <a:cs typeface="Arial" panose="020B0604020202020204" pitchFamily="34" charset="0"/>
              </a:rPr>
              <a:t>бояться, проснуться</a:t>
            </a:r>
            <a:r>
              <a:rPr lang="ru-RU" sz="20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2000" dirty="0">
                <a:latin typeface="Arial" panose="020B0604020202020204" pitchFamily="34" charset="0"/>
                <a:cs typeface="Arial" panose="020B0604020202020204" pitchFamily="34" charset="0"/>
              </a:rPr>
              <a:t>Личные глаголы в безличном значении с постфиксом –</a:t>
            </a:r>
            <a:r>
              <a:rPr lang="ru-RU" sz="2000" dirty="0" err="1">
                <a:latin typeface="Arial" panose="020B0604020202020204" pitchFamily="34" charset="0"/>
                <a:cs typeface="Arial" panose="020B0604020202020204" pitchFamily="34" charset="0"/>
              </a:rPr>
              <a:t>ся</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спалось, дышится</a:t>
            </a:r>
            <a:r>
              <a:rPr lang="ru-RU" sz="2000" dirty="0">
                <a:latin typeface="Arial" panose="020B0604020202020204" pitchFamily="34" charset="0"/>
                <a:cs typeface="Arial" panose="020B0604020202020204" pitchFamily="34" charset="0"/>
              </a:rPr>
              <a:t>)</a:t>
            </a:r>
          </a:p>
          <a:p>
            <a:pPr marL="0" indent="0">
              <a:buNone/>
            </a:pPr>
            <a:endParaRPr lang="ru-RU" sz="2000" dirty="0">
              <a:latin typeface="Arial" panose="020B060402020202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2831074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25117" y="982176"/>
            <a:ext cx="9969623" cy="4893647"/>
          </a:xfrm>
          <a:prstGeom prst="rect">
            <a:avLst/>
          </a:prstGeom>
        </p:spPr>
        <p:txBody>
          <a:bodyPr wrap="square">
            <a:spAutoFit/>
          </a:bodyPr>
          <a:lstStyle/>
          <a:p>
            <a:pPr lvl="0">
              <a:spcBef>
                <a:spcPct val="20000"/>
              </a:spcBef>
              <a:buClr>
                <a:srgbClr val="A7EA52"/>
              </a:buClr>
              <a:buSzPct val="95000"/>
            </a:pPr>
            <a:r>
              <a:rPr lang="ru-RU" sz="2000" b="1" dirty="0">
                <a:solidFill>
                  <a:prstClr val="black"/>
                </a:solidFill>
                <a:latin typeface="Arial" panose="020B0604020202020204" pitchFamily="34" charset="0"/>
                <a:cs typeface="Arial" panose="020B0604020202020204" pitchFamily="34" charset="0"/>
              </a:rPr>
              <a:t>Распределение по оппозициям </a:t>
            </a:r>
            <a:r>
              <a:rPr lang="ru-RU" sz="2000" b="1" u="sng" dirty="0">
                <a:solidFill>
                  <a:prstClr val="black"/>
                </a:solidFill>
                <a:latin typeface="Arial" panose="020B0604020202020204" pitchFamily="34" charset="0"/>
                <a:cs typeface="Arial" panose="020B0604020202020204" pitchFamily="34" charset="0"/>
              </a:rPr>
              <a:t>пассив / </a:t>
            </a:r>
            <a:r>
              <a:rPr lang="ru-RU" sz="2000" b="1" u="sng" dirty="0" err="1">
                <a:solidFill>
                  <a:prstClr val="black"/>
                </a:solidFill>
                <a:latin typeface="Arial" panose="020B0604020202020204" pitchFamily="34" charset="0"/>
                <a:cs typeface="Arial" panose="020B0604020202020204" pitchFamily="34" charset="0"/>
              </a:rPr>
              <a:t>непассив</a:t>
            </a:r>
            <a:r>
              <a:rPr lang="ru-RU" sz="2000" b="1" u="sng" dirty="0">
                <a:solidFill>
                  <a:prstClr val="black"/>
                </a:solidFill>
                <a:latin typeface="Arial" panose="020B0604020202020204" pitchFamily="34" charset="0"/>
                <a:cs typeface="Arial" panose="020B0604020202020204" pitchFamily="34" charset="0"/>
              </a:rPr>
              <a:t>, </a:t>
            </a:r>
            <a:r>
              <a:rPr lang="ru-RU" sz="2000" b="1" u="sng" dirty="0" err="1">
                <a:solidFill>
                  <a:prstClr val="black"/>
                </a:solidFill>
                <a:latin typeface="Arial" panose="020B0604020202020204" pitchFamily="34" charset="0"/>
                <a:cs typeface="Arial" panose="020B0604020202020204" pitchFamily="34" charset="0"/>
              </a:rPr>
              <a:t>рефлексив</a:t>
            </a:r>
            <a:r>
              <a:rPr lang="ru-RU" sz="2000" b="1" u="sng" dirty="0">
                <a:solidFill>
                  <a:prstClr val="black"/>
                </a:solidFill>
                <a:latin typeface="Arial" panose="020B0604020202020204" pitchFamily="34" charset="0"/>
                <a:cs typeface="Arial" panose="020B0604020202020204" pitchFamily="34" charset="0"/>
              </a:rPr>
              <a:t> / </a:t>
            </a:r>
            <a:r>
              <a:rPr lang="ru-RU" sz="2000" b="1" u="sng" dirty="0" err="1">
                <a:solidFill>
                  <a:prstClr val="black"/>
                </a:solidFill>
                <a:latin typeface="Arial" panose="020B0604020202020204" pitchFamily="34" charset="0"/>
                <a:cs typeface="Arial" panose="020B0604020202020204" pitchFamily="34" charset="0"/>
              </a:rPr>
              <a:t>нерефлексив</a:t>
            </a:r>
            <a:r>
              <a:rPr lang="ru-RU" sz="2000" b="1" u="sng"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 семантическая структура залоговой области в ЧЯ и РЯ в общих чертах совпадает.</a:t>
            </a:r>
            <a:endParaRPr lang="cs-CZ" sz="2000" b="1" dirty="0">
              <a:solidFill>
                <a:prstClr val="black"/>
              </a:solidFill>
              <a:latin typeface="Arial" panose="020B0604020202020204" pitchFamily="34" charset="0"/>
              <a:cs typeface="Arial" panose="020B0604020202020204" pitchFamily="34" charset="0"/>
            </a:endParaRPr>
          </a:p>
          <a:p>
            <a:pPr lvl="0">
              <a:spcBef>
                <a:spcPct val="20000"/>
              </a:spcBef>
              <a:buClr>
                <a:srgbClr val="A7EA52"/>
              </a:buClr>
              <a:buSzPct val="95000"/>
            </a:pPr>
            <a:endParaRPr lang="cs-CZ" sz="2000" b="1" dirty="0">
              <a:solidFill>
                <a:prstClr val="black"/>
              </a:solidFill>
              <a:latin typeface="Arial" panose="020B0604020202020204" pitchFamily="34" charset="0"/>
              <a:cs typeface="Arial" panose="020B0604020202020204" pitchFamily="34" charset="0"/>
            </a:endParaRPr>
          </a:p>
          <a:p>
            <a:pPr>
              <a:spcBef>
                <a:spcPct val="20000"/>
              </a:spcBef>
              <a:buClr>
                <a:srgbClr val="A7EA52"/>
              </a:buClr>
              <a:buSzPct val="95000"/>
            </a:pPr>
            <a:r>
              <a:rPr lang="ru-RU" sz="2000" b="1" dirty="0">
                <a:solidFill>
                  <a:prstClr val="black"/>
                </a:solidFill>
                <a:latin typeface="Arial" panose="020B0604020202020204" pitchFamily="34" charset="0"/>
                <a:cs typeface="Arial" panose="020B0604020202020204" pitchFamily="34" charset="0"/>
              </a:rPr>
              <a:t>Действительный залог</a:t>
            </a:r>
            <a:r>
              <a:rPr lang="ru-RU" sz="2000" dirty="0">
                <a:solidFill>
                  <a:prstClr val="black"/>
                </a:solidFill>
                <a:latin typeface="Arial" panose="020B0604020202020204" pitchFamily="34" charset="0"/>
                <a:cs typeface="Arial" panose="020B0604020202020204" pitchFamily="34" charset="0"/>
              </a:rPr>
              <a:t> указывает, что подлежащее называет </a:t>
            </a:r>
            <a:r>
              <a:rPr lang="ru-RU" sz="2000" b="1" dirty="0">
                <a:solidFill>
                  <a:prstClr val="black"/>
                </a:solidFill>
                <a:latin typeface="Arial" panose="020B0604020202020204" pitchFamily="34" charset="0"/>
                <a:cs typeface="Arial" panose="020B0604020202020204" pitchFamily="34" charset="0"/>
              </a:rPr>
              <a:t>субъект, который сам выполняет действие</a:t>
            </a:r>
            <a:r>
              <a:rPr lang="ru-RU" sz="2000" dirty="0">
                <a:solidFill>
                  <a:prstClr val="black"/>
                </a:solidFill>
                <a:latin typeface="Arial" panose="020B0604020202020204" pitchFamily="34" charset="0"/>
                <a:cs typeface="Arial" panose="020B0604020202020204" pitchFamily="34" charset="0"/>
              </a:rPr>
              <a:t>.</a:t>
            </a:r>
          </a:p>
          <a:p>
            <a:pPr lvl="0">
              <a:spcBef>
                <a:spcPct val="20000"/>
              </a:spcBef>
              <a:buClr>
                <a:srgbClr val="A7EA52"/>
              </a:buClr>
              <a:buSzPct val="95000"/>
            </a:pPr>
            <a:endParaRPr lang="ru-RU" sz="2000" dirty="0">
              <a:solidFill>
                <a:prstClr val="black"/>
              </a:solidFill>
              <a:latin typeface="Arial" panose="020B0604020202020204" pitchFamily="34" charset="0"/>
              <a:cs typeface="Arial" panose="020B0604020202020204" pitchFamily="34" charset="0"/>
            </a:endParaRPr>
          </a:p>
          <a:p>
            <a:pPr lvl="0">
              <a:spcBef>
                <a:spcPct val="20000"/>
              </a:spcBef>
              <a:buClr>
                <a:srgbClr val="A7EA52"/>
              </a:buClr>
              <a:buSzPct val="95000"/>
            </a:pPr>
            <a:r>
              <a:rPr lang="ru-RU" sz="2000" i="1" dirty="0">
                <a:solidFill>
                  <a:prstClr val="black"/>
                </a:solidFill>
                <a:latin typeface="Arial" panose="020B0604020202020204" pitchFamily="34" charset="0"/>
                <a:cs typeface="Arial" panose="020B0604020202020204" pitchFamily="34" charset="0"/>
              </a:rPr>
              <a:t>Я пишу книгу. </a:t>
            </a:r>
            <a:r>
              <a:rPr lang="cs-CZ" sz="2000" i="1" dirty="0">
                <a:solidFill>
                  <a:prstClr val="black"/>
                </a:solidFill>
                <a:latin typeface="Arial" panose="020B0604020202020204" pitchFamily="34" charset="0"/>
                <a:cs typeface="Arial" panose="020B0604020202020204" pitchFamily="34" charset="0"/>
              </a:rPr>
              <a:t>Píšu knihu.</a:t>
            </a:r>
            <a:endParaRPr lang="ru-RU" sz="2000" i="1" dirty="0">
              <a:solidFill>
                <a:prstClr val="black"/>
              </a:solidFill>
              <a:latin typeface="Arial" panose="020B0604020202020204" pitchFamily="34" charset="0"/>
              <a:cs typeface="Arial" panose="020B0604020202020204" pitchFamily="34" charset="0"/>
            </a:endParaRPr>
          </a:p>
          <a:p>
            <a:pPr lvl="0">
              <a:spcBef>
                <a:spcPct val="20000"/>
              </a:spcBef>
              <a:buClr>
                <a:srgbClr val="A7EA52"/>
              </a:buClr>
              <a:buSzPct val="95000"/>
            </a:pPr>
            <a:endParaRPr lang="ru-RU" sz="2000" i="1" dirty="0">
              <a:solidFill>
                <a:prstClr val="black"/>
              </a:solidFill>
              <a:latin typeface="Arial" panose="020B0604020202020204" pitchFamily="34" charset="0"/>
              <a:cs typeface="Arial" panose="020B0604020202020204" pitchFamily="34" charset="0"/>
            </a:endParaRPr>
          </a:p>
          <a:p>
            <a:pPr>
              <a:spcBef>
                <a:spcPct val="20000"/>
              </a:spcBef>
              <a:buClr>
                <a:srgbClr val="A7EA52"/>
              </a:buClr>
              <a:buSzPct val="95000"/>
            </a:pPr>
            <a:r>
              <a:rPr lang="ru-RU" sz="2000" b="1" dirty="0">
                <a:solidFill>
                  <a:prstClr val="black"/>
                </a:solidFill>
                <a:latin typeface="Arial" panose="020B0604020202020204" pitchFamily="34" charset="0"/>
                <a:cs typeface="Arial" panose="020B0604020202020204" pitchFamily="34" charset="0"/>
              </a:rPr>
              <a:t>Страдательный залог </a:t>
            </a:r>
            <a:r>
              <a:rPr lang="ru-RU" sz="2000" dirty="0">
                <a:solidFill>
                  <a:prstClr val="black"/>
                </a:solidFill>
                <a:latin typeface="Arial" panose="020B0604020202020204" pitchFamily="34" charset="0"/>
                <a:cs typeface="Arial" panose="020B0604020202020204" pitchFamily="34" charset="0"/>
              </a:rPr>
              <a:t>указывает, что подлежащее называет </a:t>
            </a:r>
            <a:r>
              <a:rPr lang="ru-RU" sz="2000" b="1" dirty="0">
                <a:solidFill>
                  <a:prstClr val="black"/>
                </a:solidFill>
                <a:latin typeface="Arial" panose="020B0604020202020204" pitchFamily="34" charset="0"/>
                <a:cs typeface="Arial" panose="020B0604020202020204" pitchFamily="34" charset="0"/>
              </a:rPr>
              <a:t>субъект, который подвергается действию</a:t>
            </a:r>
            <a:r>
              <a:rPr lang="ru-RU" sz="2000" dirty="0">
                <a:solidFill>
                  <a:prstClr val="black"/>
                </a:solidFill>
                <a:latin typeface="Arial" panose="020B0604020202020204" pitchFamily="34" charset="0"/>
                <a:cs typeface="Arial" panose="020B0604020202020204" pitchFamily="34" charset="0"/>
              </a:rPr>
              <a:t>.</a:t>
            </a:r>
          </a:p>
          <a:p>
            <a:pPr lvl="0">
              <a:spcBef>
                <a:spcPct val="20000"/>
              </a:spcBef>
              <a:buClr>
                <a:srgbClr val="A7EA52"/>
              </a:buClr>
              <a:buSzPct val="95000"/>
            </a:pPr>
            <a:endParaRPr lang="cs-CZ" sz="2000" dirty="0">
              <a:solidFill>
                <a:prstClr val="black"/>
              </a:solidFill>
              <a:latin typeface="Arial" panose="020B0604020202020204" pitchFamily="34" charset="0"/>
              <a:cs typeface="Arial" panose="020B0604020202020204" pitchFamily="34" charset="0"/>
            </a:endParaRPr>
          </a:p>
          <a:p>
            <a:pPr lvl="0">
              <a:spcBef>
                <a:spcPct val="20000"/>
              </a:spcBef>
              <a:buClr>
                <a:srgbClr val="A7EA52"/>
              </a:buClr>
              <a:buSzPct val="95000"/>
            </a:pPr>
            <a:r>
              <a:rPr lang="ru-RU" sz="2000" i="1" dirty="0">
                <a:solidFill>
                  <a:prstClr val="black"/>
                </a:solidFill>
                <a:latin typeface="Arial" panose="020B0604020202020204" pitchFamily="34" charset="0"/>
                <a:cs typeface="Arial" panose="020B0604020202020204" pitchFamily="34" charset="0"/>
              </a:rPr>
              <a:t>Книга пишется / писалась / будет писаться. Книга (была / будет) написана. </a:t>
            </a:r>
            <a:r>
              <a:rPr lang="cs-CZ" sz="2000" i="1" dirty="0">
                <a:solidFill>
                  <a:prstClr val="black"/>
                </a:solidFill>
                <a:latin typeface="Arial" panose="020B0604020202020204" pitchFamily="34" charset="0"/>
                <a:cs typeface="Arial" panose="020B0604020202020204" pitchFamily="34" charset="0"/>
              </a:rPr>
              <a:t>Kniha se píše. Kniha se napíše. Kniha je / byla / bude psána / napsána. </a:t>
            </a:r>
          </a:p>
        </p:txBody>
      </p:sp>
    </p:spTree>
    <p:extLst>
      <p:ext uri="{BB962C8B-B14F-4D97-AF65-F5344CB8AC3E}">
        <p14:creationId xmlns:p14="http://schemas.microsoft.com/office/powerpoint/2010/main" val="3096518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71137FA-3574-41F4-99EA-31F7D83992DE}"/>
              </a:ext>
            </a:extLst>
          </p:cNvPr>
          <p:cNvSpPr/>
          <p:nvPr/>
        </p:nvSpPr>
        <p:spPr>
          <a:xfrm>
            <a:off x="790113" y="1155269"/>
            <a:ext cx="10484528" cy="3977179"/>
          </a:xfrm>
          <a:prstGeom prst="rect">
            <a:avLst/>
          </a:prstGeom>
        </p:spPr>
        <p:txBody>
          <a:bodyPr wrap="square">
            <a:spAutoFit/>
          </a:bodyPr>
          <a:lstStyle/>
          <a:p>
            <a:pPr lvl="0" algn="just">
              <a:lnSpc>
                <a:spcPct val="107000"/>
              </a:lnSpc>
              <a:spcAft>
                <a:spcPts val="800"/>
              </a:spcAft>
            </a:pPr>
            <a:r>
              <a:rPr lang="ru-RU" sz="2000" b="1" dirty="0">
                <a:latin typeface="Arial" panose="020B0604020202020204" pitchFamily="34" charset="0"/>
                <a:ea typeface="Calibri"/>
                <a:cs typeface="Arial" panose="020B0604020202020204" pitchFamily="34" charset="0"/>
              </a:rPr>
              <a:t>1. Направленность действия на субъект действия</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r>
              <a:rPr lang="ru-RU" sz="2000" u="sng" dirty="0">
                <a:latin typeface="Arial" panose="020B0604020202020204" pitchFamily="34" charset="0"/>
                <a:ea typeface="Calibri"/>
                <a:cs typeface="Arial" panose="020B0604020202020204" pitchFamily="34" charset="0"/>
              </a:rPr>
              <a:t>Залог в узком, грамматическом смысле слова</a:t>
            </a:r>
            <a:endParaRPr lang="cs-CZ" sz="2000" dirty="0">
              <a:latin typeface="Arial" panose="020B0604020202020204" pitchFamily="34" charset="0"/>
              <a:ea typeface="Calibri"/>
              <a:cs typeface="Arial" panose="020B0604020202020204" pitchFamily="34" charset="0"/>
            </a:endParaRPr>
          </a:p>
          <a:p>
            <a:pPr marL="735330" indent="-285750" algn="just">
              <a:lnSpc>
                <a:spcPct val="107000"/>
              </a:lnSpc>
              <a:spcAft>
                <a:spcPts val="800"/>
              </a:spcAft>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Категория находит свое выражение в </a:t>
            </a:r>
            <a:r>
              <a:rPr lang="ru-RU" sz="2000" b="1" dirty="0">
                <a:latin typeface="Arial" panose="020B0604020202020204" pitchFamily="34" charset="0"/>
                <a:ea typeface="Calibri"/>
                <a:cs typeface="Arial" panose="020B0604020202020204" pitchFamily="34" charset="0"/>
              </a:rPr>
              <a:t>противопоставлении пассива х </a:t>
            </a:r>
            <a:r>
              <a:rPr lang="ru-RU" sz="2000" b="1" dirty="0" err="1">
                <a:latin typeface="Arial" panose="020B0604020202020204" pitchFamily="34" charset="0"/>
                <a:ea typeface="Calibri"/>
                <a:cs typeface="Arial" panose="020B0604020202020204" pitchFamily="34" charset="0"/>
              </a:rPr>
              <a:t>непассива</a:t>
            </a:r>
            <a:r>
              <a:rPr lang="ru-RU" sz="2000" dirty="0">
                <a:latin typeface="Arial" panose="020B0604020202020204" pitchFamily="34" charset="0"/>
                <a:ea typeface="Calibri"/>
                <a:cs typeface="Arial" panose="020B0604020202020204" pitchFamily="34" charset="0"/>
              </a:rPr>
              <a:t>. </a:t>
            </a:r>
          </a:p>
          <a:p>
            <a:pPr marL="735330" indent="-285750" algn="just">
              <a:lnSpc>
                <a:spcPct val="107000"/>
              </a:lnSpc>
              <a:spcAft>
                <a:spcPts val="800"/>
              </a:spcAft>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В квантитативном отношении </a:t>
            </a:r>
            <a:r>
              <a:rPr lang="ru-RU" sz="2000" b="1" dirty="0">
                <a:latin typeface="Arial" panose="020B0604020202020204" pitchFamily="34" charset="0"/>
                <a:ea typeface="Calibri"/>
                <a:cs typeface="Arial" panose="020B0604020202020204" pitchFamily="34" charset="0"/>
              </a:rPr>
              <a:t>объем пар, членов оппозиции лексически ограничен</a:t>
            </a:r>
            <a:r>
              <a:rPr lang="ru-RU" sz="2000" dirty="0">
                <a:latin typeface="Arial" panose="020B0604020202020204" pitchFamily="34" charset="0"/>
                <a:ea typeface="Calibri"/>
                <a:cs typeface="Arial" panose="020B0604020202020204" pitchFamily="34" charset="0"/>
              </a:rPr>
              <a:t> (в отличие от других глагольных категорий) </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 наличие многочисленных </a:t>
            </a:r>
            <a:r>
              <a:rPr lang="ru-RU" sz="2000" dirty="0" err="1">
                <a:latin typeface="Arial" panose="020B0604020202020204" pitchFamily="34" charset="0"/>
                <a:ea typeface="Calibri"/>
                <a:cs typeface="Arial" panose="020B0604020202020204" pitchFamily="34" charset="0"/>
              </a:rPr>
              <a:t>однозалоговых</a:t>
            </a:r>
            <a:r>
              <a:rPr lang="ru-RU" sz="2000" dirty="0">
                <a:latin typeface="Arial" panose="020B0604020202020204" pitchFamily="34" charset="0"/>
                <a:ea typeface="Calibri"/>
                <a:cs typeface="Arial" panose="020B0604020202020204" pitchFamily="34" charset="0"/>
              </a:rPr>
              <a:t> лексем.</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r>
              <a:rPr lang="ru-RU" sz="2000" u="sng" dirty="0">
                <a:latin typeface="Arial" panose="020B0604020202020204" pitchFamily="34" charset="0"/>
                <a:ea typeface="Calibri"/>
                <a:cs typeface="Arial" panose="020B0604020202020204" pitchFamily="34" charset="0"/>
              </a:rPr>
              <a:t>Связь с категорией переходности Х непереходности (</a:t>
            </a:r>
            <a:r>
              <a:rPr lang="ru-RU" sz="2000" u="sng" dirty="0" err="1">
                <a:latin typeface="Arial" panose="020B0604020202020204" pitchFamily="34" charset="0"/>
                <a:ea typeface="Calibri"/>
                <a:cs typeface="Arial" panose="020B0604020202020204" pitchFamily="34" charset="0"/>
              </a:rPr>
              <a:t>транзитива</a:t>
            </a:r>
            <a:r>
              <a:rPr lang="ru-RU" sz="2000" u="sng" dirty="0">
                <a:latin typeface="Arial" panose="020B0604020202020204" pitchFamily="34" charset="0"/>
                <a:ea typeface="Calibri"/>
                <a:cs typeface="Arial" panose="020B0604020202020204" pitchFamily="34" charset="0"/>
              </a:rPr>
              <a:t> х </a:t>
            </a:r>
            <a:r>
              <a:rPr lang="ru-RU" sz="2000" u="sng" dirty="0" err="1">
                <a:latin typeface="Arial" panose="020B0604020202020204" pitchFamily="34" charset="0"/>
                <a:ea typeface="Calibri"/>
                <a:cs typeface="Arial" panose="020B0604020202020204" pitchFamily="34" charset="0"/>
              </a:rPr>
              <a:t>интранзитива</a:t>
            </a:r>
            <a:r>
              <a:rPr lang="ru-RU" sz="2000" u="sng"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Лексическим объемом переходных глаголов дан объем собственно попарно упорядоченных залоговых оппозиций. </a:t>
            </a:r>
          </a:p>
        </p:txBody>
      </p:sp>
    </p:spTree>
    <p:extLst>
      <p:ext uri="{BB962C8B-B14F-4D97-AF65-F5344CB8AC3E}">
        <p14:creationId xmlns:p14="http://schemas.microsoft.com/office/powerpoint/2010/main" val="423313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95B791-014B-447C-ACD8-AB998C1363F3}"/>
              </a:ext>
            </a:extLst>
          </p:cNvPr>
          <p:cNvSpPr/>
          <p:nvPr/>
        </p:nvSpPr>
        <p:spPr>
          <a:xfrm>
            <a:off x="3659628" y="865118"/>
            <a:ext cx="4872744" cy="461665"/>
          </a:xfrm>
          <a:prstGeom prst="rect">
            <a:avLst/>
          </a:prstGeom>
        </p:spPr>
        <p:txBody>
          <a:bodyPr wrap="none">
            <a:spAutoFit/>
          </a:bodyPr>
          <a:lstStyle/>
          <a:p>
            <a:r>
              <a:rPr lang="ru-RU" sz="2400" b="1" dirty="0">
                <a:solidFill>
                  <a:srgbClr val="00B050"/>
                </a:solidFill>
                <a:latin typeface="Arial" panose="020B0604020202020204" pitchFamily="34" charset="0"/>
                <a:cs typeface="Arial" panose="020B0604020202020204" pitchFamily="34" charset="0"/>
              </a:rPr>
              <a:t>Категория наклонения глагола</a:t>
            </a:r>
            <a:endParaRPr lang="cs-CZ" sz="2400" b="1" dirty="0">
              <a:solidFill>
                <a:srgbClr val="00B050"/>
              </a:solidFill>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A3C3FE7C-D155-4B13-9707-07D2F80B3229}"/>
              </a:ext>
            </a:extLst>
          </p:cNvPr>
          <p:cNvSpPr/>
          <p:nvPr/>
        </p:nvSpPr>
        <p:spPr>
          <a:xfrm>
            <a:off x="1535837" y="1770562"/>
            <a:ext cx="9525740" cy="3816429"/>
          </a:xfrm>
          <a:prstGeom prst="rect">
            <a:avLst/>
          </a:prstGeom>
        </p:spPr>
        <p:txBody>
          <a:bodyPr wrap="square">
            <a:spAutoFit/>
          </a:bodyPr>
          <a:lstStyle/>
          <a:p>
            <a:pPr indent="0" algn="just">
              <a:spcAft>
                <a:spcPts val="0"/>
              </a:spcAft>
              <a:buNone/>
            </a:pPr>
            <a:r>
              <a:rPr lang="ru-RU" sz="2200" b="1" dirty="0">
                <a:latin typeface="Arial" panose="020B0604020202020204" pitchFamily="34" charset="0"/>
                <a:ea typeface="Times New Roman"/>
                <a:cs typeface="Arial" panose="020B0604020202020204" pitchFamily="34" charset="0"/>
              </a:rPr>
              <a:t>Категория наклонения выражает отношение действия к действительности.</a:t>
            </a:r>
            <a:endParaRPr lang="cs-CZ" sz="2200" b="1" dirty="0">
              <a:latin typeface="Arial" panose="020B0604020202020204" pitchFamily="34" charset="0"/>
              <a:ea typeface="Times New Roman"/>
              <a:cs typeface="Arial" panose="020B0604020202020204" pitchFamily="34" charset="0"/>
            </a:endParaRPr>
          </a:p>
          <a:p>
            <a:pPr indent="0" algn="just">
              <a:spcAft>
                <a:spcPts val="0"/>
              </a:spcAft>
              <a:buNone/>
            </a:pPr>
            <a:endParaRPr lang="cs-CZ" sz="2200" b="1" dirty="0">
              <a:latin typeface="Arial" panose="020B0604020202020204" pitchFamily="34" charset="0"/>
              <a:ea typeface="Times New Roman"/>
              <a:cs typeface="Arial" panose="020B0604020202020204" pitchFamily="34" charset="0"/>
            </a:endParaRPr>
          </a:p>
          <a:p>
            <a:pPr indent="0" algn="just">
              <a:spcAft>
                <a:spcPts val="0"/>
              </a:spcAft>
              <a:buNone/>
            </a:pPr>
            <a:r>
              <a:rPr lang="ru-RU" sz="2200" b="1" dirty="0">
                <a:solidFill>
                  <a:srgbClr val="0070C0"/>
                </a:solidFill>
                <a:latin typeface="Arial" panose="020B0604020202020204" pitchFamily="34" charset="0"/>
                <a:ea typeface="Times New Roman"/>
                <a:cs typeface="Arial" panose="020B0604020202020204" pitchFamily="34" charset="0"/>
              </a:rPr>
              <a:t>Изъявительное</a:t>
            </a:r>
            <a:r>
              <a:rPr lang="ru-RU" sz="2200" dirty="0">
                <a:latin typeface="Arial" panose="020B0604020202020204" pitchFamily="34" charset="0"/>
                <a:ea typeface="Times New Roman"/>
                <a:cs typeface="Arial" panose="020B0604020202020204" pitchFamily="34" charset="0"/>
              </a:rPr>
              <a:t> наклонение – реальное действие</a:t>
            </a:r>
            <a:r>
              <a:rPr lang="cs-CZ" sz="2200" dirty="0">
                <a:latin typeface="Arial" panose="020B0604020202020204" pitchFamily="34" charset="0"/>
                <a:ea typeface="Times New Roman"/>
                <a:cs typeface="Arial" panose="020B0604020202020204" pitchFamily="34" charset="0"/>
              </a:rPr>
              <a:t> </a:t>
            </a:r>
          </a:p>
          <a:p>
            <a:pPr indent="0" algn="just">
              <a:spcAft>
                <a:spcPts val="0"/>
              </a:spcAft>
              <a:buNone/>
            </a:pPr>
            <a:endParaRPr lang="cs-CZ" sz="2200" dirty="0">
              <a:latin typeface="Arial" panose="020B0604020202020204" pitchFamily="34" charset="0"/>
              <a:ea typeface="Times New Roman"/>
              <a:cs typeface="Arial" panose="020B0604020202020204" pitchFamily="34" charset="0"/>
            </a:endParaRPr>
          </a:p>
          <a:p>
            <a:pPr indent="0" algn="just">
              <a:spcAft>
                <a:spcPts val="0"/>
              </a:spcAft>
              <a:buNone/>
            </a:pPr>
            <a:r>
              <a:rPr lang="ru-RU" sz="2200" b="1" dirty="0">
                <a:solidFill>
                  <a:srgbClr val="0070C0"/>
                </a:solidFill>
                <a:latin typeface="Arial" panose="020B0604020202020204" pitchFamily="34" charset="0"/>
                <a:ea typeface="Times New Roman"/>
                <a:cs typeface="Arial" panose="020B0604020202020204" pitchFamily="34" charset="0"/>
              </a:rPr>
              <a:t>Сослагательное</a:t>
            </a:r>
            <a:r>
              <a:rPr lang="ru-RU" sz="2200" dirty="0">
                <a:latin typeface="Arial" panose="020B0604020202020204" pitchFamily="34" charset="0"/>
                <a:ea typeface="Times New Roman"/>
                <a:cs typeface="Arial" panose="020B0604020202020204" pitchFamily="34" charset="0"/>
              </a:rPr>
              <a:t> наклонение – ирреальное действие, которое может произойти при определенных условиях (возможное, желательное, предполагаемое действие)</a:t>
            </a:r>
            <a:r>
              <a:rPr lang="cs-CZ" sz="2200" dirty="0">
                <a:latin typeface="Arial" panose="020B0604020202020204" pitchFamily="34" charset="0"/>
                <a:ea typeface="Times New Roman"/>
                <a:cs typeface="Arial" panose="020B0604020202020204" pitchFamily="34" charset="0"/>
              </a:rPr>
              <a:t> </a:t>
            </a:r>
          </a:p>
          <a:p>
            <a:pPr indent="0" algn="just">
              <a:spcAft>
                <a:spcPts val="0"/>
              </a:spcAft>
              <a:buNone/>
            </a:pPr>
            <a:endParaRPr lang="cs-CZ" sz="2200" dirty="0">
              <a:latin typeface="Arial" panose="020B0604020202020204" pitchFamily="34" charset="0"/>
              <a:ea typeface="Times New Roman"/>
              <a:cs typeface="Arial" panose="020B0604020202020204" pitchFamily="34" charset="0"/>
            </a:endParaRPr>
          </a:p>
          <a:p>
            <a:pPr indent="0" algn="just">
              <a:spcAft>
                <a:spcPts val="0"/>
              </a:spcAft>
              <a:buNone/>
            </a:pPr>
            <a:r>
              <a:rPr lang="ru-RU" sz="2200" b="1" dirty="0">
                <a:solidFill>
                  <a:srgbClr val="0070C0"/>
                </a:solidFill>
                <a:latin typeface="Arial" panose="020B0604020202020204" pitchFamily="34" charset="0"/>
                <a:ea typeface="Times New Roman"/>
                <a:cs typeface="Arial" panose="020B0604020202020204" pitchFamily="34" charset="0"/>
              </a:rPr>
              <a:t>Повелительное</a:t>
            </a:r>
            <a:r>
              <a:rPr lang="ru-RU" sz="2200" dirty="0">
                <a:latin typeface="Arial" panose="020B0604020202020204" pitchFamily="34" charset="0"/>
                <a:ea typeface="Times New Roman"/>
                <a:cs typeface="Arial" panose="020B0604020202020204" pitchFamily="34" charset="0"/>
              </a:rPr>
              <a:t> наклонение – долженствование, волеизъявление (просьба, пожелание, приказ)</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0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74702" y="525288"/>
            <a:ext cx="10715347" cy="5807424"/>
          </a:xfrm>
          <a:prstGeom prst="rect">
            <a:avLst/>
          </a:prstGeom>
        </p:spPr>
        <p:txBody>
          <a:bodyPr wrap="square">
            <a:spAutoFit/>
          </a:bodyPr>
          <a:lstStyle/>
          <a:p>
            <a:pPr algn="just">
              <a:lnSpc>
                <a:spcPct val="107000"/>
              </a:lnSpc>
              <a:spcAft>
                <a:spcPts val="800"/>
              </a:spcAft>
            </a:pPr>
            <a:r>
              <a:rPr lang="ru-RU" sz="2000" b="1" dirty="0">
                <a:latin typeface="Arial" panose="020B0604020202020204" pitchFamily="34" charset="0"/>
                <a:ea typeface="Calibri"/>
                <a:cs typeface="Arial" panose="020B0604020202020204" pitchFamily="34" charset="0"/>
              </a:rPr>
              <a:t>2. Ограничение направленности действия и связанное с ним изменение ролей </a:t>
            </a:r>
            <a:r>
              <a:rPr lang="ru-RU" sz="2000" b="1" dirty="0" err="1">
                <a:latin typeface="Arial" panose="020B0604020202020204" pitchFamily="34" charset="0"/>
                <a:ea typeface="Calibri"/>
                <a:cs typeface="Arial" panose="020B0604020202020204" pitchFamily="34" charset="0"/>
              </a:rPr>
              <a:t>приглагольных</a:t>
            </a:r>
            <a:r>
              <a:rPr lang="ru-RU" sz="2000" b="1" dirty="0">
                <a:latin typeface="Arial" panose="020B0604020202020204" pitchFamily="34" charset="0"/>
                <a:ea typeface="Calibri"/>
                <a:cs typeface="Arial" panose="020B0604020202020204" pitchFamily="34" charset="0"/>
              </a:rPr>
              <a:t> членов.</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r>
              <a:rPr lang="ru-RU" sz="2000" u="sng" dirty="0">
                <a:latin typeface="Arial" panose="020B0604020202020204" pitchFamily="34" charset="0"/>
                <a:ea typeface="Calibri"/>
                <a:cs typeface="Arial" panose="020B0604020202020204" pitchFamily="34" charset="0"/>
              </a:rPr>
              <a:t>Залог в более широком смысле слова</a:t>
            </a:r>
            <a:r>
              <a:rPr lang="ru-RU" sz="2000" dirty="0">
                <a:latin typeface="Arial" panose="020B0604020202020204" pitchFamily="34" charset="0"/>
                <a:ea typeface="Calibri"/>
                <a:cs typeface="Arial" panose="020B0604020202020204" pitchFamily="34" charset="0"/>
              </a:rPr>
              <a:t>, категория находит свое выражение </a:t>
            </a:r>
            <a:r>
              <a:rPr lang="ru-RU" sz="2000" b="1" dirty="0">
                <a:latin typeface="Arial" panose="020B0604020202020204" pitchFamily="34" charset="0"/>
                <a:ea typeface="Calibri"/>
                <a:cs typeface="Arial" panose="020B0604020202020204" pitchFamily="34" charset="0"/>
              </a:rPr>
              <a:t>в противопоставлении </a:t>
            </a:r>
            <a:r>
              <a:rPr lang="ru-RU" sz="2000" b="1" dirty="0" err="1">
                <a:latin typeface="Arial" panose="020B0604020202020204" pitchFamily="34" charset="0"/>
                <a:ea typeface="Calibri"/>
                <a:cs typeface="Arial" panose="020B0604020202020204" pitchFamily="34" charset="0"/>
              </a:rPr>
              <a:t>рефлексива</a:t>
            </a:r>
            <a:r>
              <a:rPr lang="ru-RU" sz="2000" b="1" dirty="0">
                <a:latin typeface="Arial" panose="020B0604020202020204" pitchFamily="34" charset="0"/>
                <a:ea typeface="Calibri"/>
                <a:cs typeface="Arial" panose="020B0604020202020204" pitchFamily="34" charset="0"/>
              </a:rPr>
              <a:t> Х </a:t>
            </a:r>
            <a:r>
              <a:rPr lang="ru-RU" sz="2000" b="1" dirty="0" err="1">
                <a:latin typeface="Arial" panose="020B0604020202020204" pitchFamily="34" charset="0"/>
                <a:ea typeface="Calibri"/>
                <a:cs typeface="Arial" panose="020B0604020202020204" pitchFamily="34" charset="0"/>
              </a:rPr>
              <a:t>нерефлексива</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735330" indent="-285750" algn="just">
              <a:lnSpc>
                <a:spcPct val="107000"/>
              </a:lnSpc>
              <a:spcAft>
                <a:spcPts val="8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Попробуйте объяснить значение каждого немаркированного члена оппозиции.</a:t>
            </a:r>
            <a:endParaRPr lang="cs-CZ" sz="2000" dirty="0">
              <a:latin typeface="Arial" panose="020B0604020202020204" pitchFamily="34" charset="0"/>
              <a:ea typeface="Calibri"/>
              <a:cs typeface="Arial" panose="020B0604020202020204"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val="533323280"/>
              </p:ext>
            </p:extLst>
          </p:nvPr>
        </p:nvGraphicFramePr>
        <p:xfrm>
          <a:off x="2792015" y="2362691"/>
          <a:ext cx="6480720" cy="3097431"/>
        </p:xfrm>
        <a:graphic>
          <a:graphicData uri="http://schemas.openxmlformats.org/drawingml/2006/table">
            <a:tbl>
              <a:tblPr firstRow="1" firstCol="1" bandRow="1"/>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411474">
                <a:tc>
                  <a:txBody>
                    <a:bodyPr/>
                    <a:lstStyle/>
                    <a:p>
                      <a:pPr algn="ctr">
                        <a:lnSpc>
                          <a:spcPct val="107000"/>
                        </a:lnSpc>
                        <a:spcAft>
                          <a:spcPts val="0"/>
                        </a:spcAft>
                      </a:pPr>
                      <a:r>
                        <a:rPr lang="ru-RU" sz="2000" b="1" dirty="0">
                          <a:effectLst/>
                          <a:latin typeface="Arial" panose="020B0604020202020204" pitchFamily="34" charset="0"/>
                          <a:ea typeface="Calibri"/>
                          <a:cs typeface="Arial" panose="020B0604020202020204" pitchFamily="34" charset="0"/>
                        </a:rPr>
                        <a:t>Маркированный член - </a:t>
                      </a:r>
                      <a:r>
                        <a:rPr lang="ru-RU" sz="2000" b="1" dirty="0" err="1">
                          <a:effectLst/>
                          <a:latin typeface="Arial" panose="020B0604020202020204" pitchFamily="34" charset="0"/>
                          <a:ea typeface="Calibri"/>
                          <a:cs typeface="Arial" panose="020B0604020202020204" pitchFamily="34" charset="0"/>
                        </a:rPr>
                        <a:t>рефлексив</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b="1" dirty="0">
                          <a:effectLst/>
                          <a:latin typeface="Arial" panose="020B0604020202020204" pitchFamily="34" charset="0"/>
                          <a:ea typeface="Calibri"/>
                          <a:cs typeface="Arial" panose="020B0604020202020204" pitchFamily="34" charset="0"/>
                        </a:rPr>
                        <a:t>Немаркированный член - </a:t>
                      </a:r>
                      <a:r>
                        <a:rPr lang="ru-RU" sz="2000" b="1" dirty="0" err="1">
                          <a:effectLst/>
                          <a:latin typeface="Arial" panose="020B0604020202020204" pitchFamily="34" charset="0"/>
                          <a:ea typeface="Calibri"/>
                          <a:cs typeface="Arial" panose="020B0604020202020204" pitchFamily="34" charset="0"/>
                        </a:rPr>
                        <a:t>нерефлексив</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1474">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умывается (кем)</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умывает</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1474">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моется (сам себя)</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моет</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1474">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бьется (с кем)</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бьет</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74">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веселится</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веселит</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1474">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кусается</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кусает</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1474">
                <a:tc>
                  <a:txBody>
                    <a:bodyPr/>
                    <a:lstStyle/>
                    <a:p>
                      <a:pPr algn="just">
                        <a:lnSpc>
                          <a:spcPct val="107000"/>
                        </a:lnSpc>
                        <a:spcAft>
                          <a:spcPts val="0"/>
                        </a:spcAft>
                      </a:pPr>
                      <a:r>
                        <a:rPr lang="ru-RU" sz="2000" b="1">
                          <a:effectLst/>
                          <a:latin typeface="Arial" panose="020B0604020202020204" pitchFamily="34" charset="0"/>
                          <a:ea typeface="Calibri"/>
                          <a:cs typeface="Arial" panose="020B0604020202020204" pitchFamily="34" charset="0"/>
                        </a:rPr>
                        <a:t>спится</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Calibri"/>
                          <a:cs typeface="Arial" panose="020B0604020202020204" pitchFamily="34" charset="0"/>
                        </a:rPr>
                        <a:t>спит</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29850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79C920C-5C10-4C4D-8C34-FAB76B09F9FA}"/>
              </a:ext>
            </a:extLst>
          </p:cNvPr>
          <p:cNvSpPr/>
          <p:nvPr/>
        </p:nvSpPr>
        <p:spPr>
          <a:xfrm>
            <a:off x="1429305" y="1206511"/>
            <a:ext cx="9712171" cy="4093428"/>
          </a:xfrm>
          <a:prstGeom prst="rect">
            <a:avLst/>
          </a:prstGeom>
        </p:spPr>
        <p:txBody>
          <a:bodyPr wrap="square">
            <a:spAutoFit/>
          </a:bodyPr>
          <a:lstStyle/>
          <a:p>
            <a:pPr algn="ctr"/>
            <a:r>
              <a:rPr lang="ru-RU" sz="2000" b="1" u="sng" dirty="0">
                <a:solidFill>
                  <a:prstClr val="black"/>
                </a:solidFill>
                <a:latin typeface="Arial" panose="020B0604020202020204" pitchFamily="34" charset="0"/>
                <a:ea typeface="Calibri"/>
                <a:cs typeface="Arial" panose="020B0604020202020204" pitchFamily="34" charset="0"/>
              </a:rPr>
              <a:t>Залог в узком, грамматическом смысле слова</a:t>
            </a:r>
          </a:p>
          <a:p>
            <a:endParaRPr lang="ru-RU" sz="2000" u="sng" dirty="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В чешском и русском языках можно выделить два залога в узком смысле слова: </a:t>
            </a:r>
            <a:r>
              <a:rPr lang="ru-RU" sz="2000" b="1" dirty="0">
                <a:latin typeface="Arial" panose="020B0604020202020204" pitchFamily="34" charset="0"/>
                <a:cs typeface="Arial" panose="020B0604020202020204" pitchFamily="34" charset="0"/>
              </a:rPr>
              <a:t>пассивный и активный</a:t>
            </a:r>
            <a:r>
              <a:rPr lang="ru-RU" sz="20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dirty="0">
                <a:latin typeface="Arial" panose="020B0604020202020204" pitchFamily="34" charset="0"/>
                <a:cs typeface="Arial" panose="020B0604020202020204" pitchFamily="34" charset="0"/>
              </a:rPr>
              <a:t>Их противопоставление осуществляется по признаку </a:t>
            </a:r>
            <a:r>
              <a:rPr lang="ru-RU" sz="2000" b="1" dirty="0">
                <a:latin typeface="Arial" panose="020B0604020202020204" pitchFamily="34" charset="0"/>
                <a:cs typeface="Arial" panose="020B0604020202020204" pitchFamily="34" charset="0"/>
              </a:rPr>
              <a:t>направленности х </a:t>
            </a:r>
            <a:r>
              <a:rPr lang="ru-RU" sz="2000" b="1" dirty="0" err="1">
                <a:latin typeface="Arial" panose="020B0604020202020204" pitchFamily="34" charset="0"/>
                <a:cs typeface="Arial" panose="020B0604020202020204" pitchFamily="34" charset="0"/>
              </a:rPr>
              <a:t>ненаправленности</a:t>
            </a:r>
            <a:r>
              <a:rPr lang="ru-RU" sz="2000" b="1" dirty="0">
                <a:latin typeface="Arial" panose="020B0604020202020204" pitchFamily="34" charset="0"/>
                <a:cs typeface="Arial" panose="020B0604020202020204" pitchFamily="34" charset="0"/>
              </a:rPr>
              <a:t> действия на субъект</a:t>
            </a:r>
            <a:r>
              <a:rPr lang="ru-RU" sz="20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b="1" dirty="0">
                <a:latin typeface="Arial" panose="020B0604020202020204" pitchFamily="34" charset="0"/>
                <a:cs typeface="Arial" panose="020B0604020202020204" pitchFamily="34" charset="0"/>
              </a:rPr>
              <a:t>Маркированный член – пассив, немаркированный – </a:t>
            </a:r>
            <a:r>
              <a:rPr lang="ru-RU" sz="2000" b="1" dirty="0" err="1">
                <a:latin typeface="Arial" panose="020B0604020202020204" pitchFamily="34" charset="0"/>
                <a:cs typeface="Arial" panose="020B0604020202020204" pitchFamily="34" charset="0"/>
              </a:rPr>
              <a:t>непассив</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(не располагает формантом пассивности).</a:t>
            </a:r>
          </a:p>
          <a:p>
            <a:pPr marL="285750" indent="-285750">
              <a:buFont typeface="Wingdings" panose="05000000000000000000" pitchFamily="2" charset="2"/>
              <a:buChar char="Ø"/>
            </a:pPr>
            <a:endParaRPr lang="ru-RU"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000" b="1" dirty="0">
                <a:latin typeface="Arial" panose="020B0604020202020204" pitchFamily="34" charset="0"/>
                <a:cs typeface="Arial" panose="020B0604020202020204" pitchFamily="34" charset="0"/>
              </a:rPr>
              <a:t>Аналитические формы выражают как </a:t>
            </a:r>
            <a:r>
              <a:rPr lang="ru-RU" sz="2000" b="1" dirty="0" err="1">
                <a:latin typeface="Arial" panose="020B0604020202020204" pitchFamily="34" charset="0"/>
                <a:cs typeface="Arial" panose="020B0604020202020204" pitchFamily="34" charset="0"/>
              </a:rPr>
              <a:t>статальный</a:t>
            </a:r>
            <a:r>
              <a:rPr lang="ru-RU" sz="2000" b="1" dirty="0">
                <a:latin typeface="Arial" panose="020B0604020202020204" pitchFamily="34" charset="0"/>
                <a:cs typeface="Arial" panose="020B0604020202020204" pitchFamily="34" charset="0"/>
              </a:rPr>
              <a:t> так и процессуальный пассив</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88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4365" y="5742742"/>
            <a:ext cx="10847629" cy="557449"/>
          </a:xfrm>
        </p:spPr>
        <p:txBody>
          <a:bodyPr>
            <a:normAutofit fontScale="90000"/>
          </a:bodyPr>
          <a:lstStyle/>
          <a:p>
            <a:br>
              <a:rPr lang="ru-RU" sz="2400" dirty="0"/>
            </a:br>
            <a:br>
              <a:rPr lang="ru-RU" sz="2400" dirty="0"/>
            </a:br>
            <a:br>
              <a:rPr lang="ru-RU" sz="2400" dirty="0"/>
            </a:br>
            <a:br>
              <a:rPr lang="ru-RU" sz="2400" dirty="0"/>
            </a:br>
            <a:br>
              <a:rPr lang="ru-RU" sz="2400" dirty="0"/>
            </a:br>
            <a:r>
              <a:rPr lang="ru-RU" sz="2200" dirty="0">
                <a:latin typeface="Arial" panose="020B0604020202020204" pitchFamily="34" charset="0"/>
                <a:cs typeface="Arial" panose="020B0604020202020204" pitchFamily="34" charset="0"/>
              </a:rPr>
              <a:t>+ в РЯ транспозиционные формы деепричастия (</a:t>
            </a:r>
            <a:r>
              <a:rPr lang="ru-RU" sz="2200" i="1" dirty="0">
                <a:latin typeface="Arial" panose="020B0604020202020204" pitchFamily="34" charset="0"/>
                <a:cs typeface="Arial" panose="020B0604020202020204" pitchFamily="34" charset="0"/>
              </a:rPr>
              <a:t>будучи ранен, критикуем</a:t>
            </a:r>
            <a:r>
              <a:rPr lang="ru-RU" sz="2200" dirty="0">
                <a:latin typeface="Arial" panose="020B0604020202020204" pitchFamily="34" charset="0"/>
                <a:cs typeface="Arial" panose="020B0604020202020204" pitchFamily="34" charset="0"/>
              </a:rPr>
              <a:t>), инфинитива (</a:t>
            </a:r>
            <a:r>
              <a:rPr lang="ru-RU" sz="2200" i="1" dirty="0">
                <a:latin typeface="Arial" panose="020B0604020202020204" pitchFamily="34" charset="0"/>
                <a:cs typeface="Arial" panose="020B0604020202020204" pitchFamily="34" charset="0"/>
              </a:rPr>
              <a:t>быть раненым, критикуемым</a:t>
            </a:r>
            <a:r>
              <a:rPr lang="ru-RU" sz="2200" dirty="0">
                <a:latin typeface="Arial" panose="020B0604020202020204" pitchFamily="34" charset="0"/>
                <a:cs typeface="Arial" panose="020B0604020202020204" pitchFamily="34" charset="0"/>
              </a:rPr>
              <a:t>)</a:t>
            </a:r>
            <a:br>
              <a:rPr lang="ru-RU" sz="2800" dirty="0"/>
            </a:br>
            <a:br>
              <a:rPr lang="ru-RU" sz="2400" dirty="0"/>
            </a:br>
            <a:br>
              <a:rPr lang="ru-RU" sz="2400" dirty="0"/>
            </a:br>
            <a:br>
              <a:rPr lang="ru-RU" sz="2400" dirty="0"/>
            </a:br>
            <a:br>
              <a:rPr lang="ru-RU" sz="2400" dirty="0"/>
            </a:br>
            <a:endParaRPr lang="cs-CZ" sz="2400" dirty="0"/>
          </a:p>
        </p:txBody>
      </p:sp>
      <p:graphicFrame>
        <p:nvGraphicFramePr>
          <p:cNvPr id="5" name="Zástupný symbol pro obsah 4"/>
          <p:cNvGraphicFramePr>
            <a:graphicFrameLocks noGrp="1"/>
          </p:cNvGraphicFramePr>
          <p:nvPr>
            <p:ph sz="half" idx="1"/>
            <p:extLst>
              <p:ext uri="{D42A27DB-BD31-4B8C-83A1-F6EECF244321}">
                <p14:modId xmlns:p14="http://schemas.microsoft.com/office/powerpoint/2010/main" val="3108979518"/>
              </p:ext>
            </p:extLst>
          </p:nvPr>
        </p:nvGraphicFramePr>
        <p:xfrm>
          <a:off x="372863" y="1419681"/>
          <a:ext cx="5488950" cy="4169075"/>
        </p:xfrm>
        <a:graphic>
          <a:graphicData uri="http://schemas.openxmlformats.org/drawingml/2006/table">
            <a:tbl>
              <a:tblPr firstRow="1" firstCol="1" lastRow="1" lastCol="1" bandRow="1" bandCol="1"/>
              <a:tblGrid>
                <a:gridCol w="1793288">
                  <a:extLst>
                    <a:ext uri="{9D8B030D-6E8A-4147-A177-3AD203B41FA5}">
                      <a16:colId xmlns:a16="http://schemas.microsoft.com/office/drawing/2014/main" val="20000"/>
                    </a:ext>
                  </a:extLst>
                </a:gridCol>
                <a:gridCol w="1562470">
                  <a:extLst>
                    <a:ext uri="{9D8B030D-6E8A-4147-A177-3AD203B41FA5}">
                      <a16:colId xmlns:a16="http://schemas.microsoft.com/office/drawing/2014/main" val="20001"/>
                    </a:ext>
                  </a:extLst>
                </a:gridCol>
                <a:gridCol w="2133192">
                  <a:extLst>
                    <a:ext uri="{9D8B030D-6E8A-4147-A177-3AD203B41FA5}">
                      <a16:colId xmlns:a16="http://schemas.microsoft.com/office/drawing/2014/main" val="20002"/>
                    </a:ext>
                  </a:extLst>
                </a:gridCol>
              </a:tblGrid>
              <a:tr h="283255">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 </a:t>
                      </a:r>
                      <a:endParaRPr lang="cs-CZ" sz="18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НСВ</a:t>
                      </a:r>
                      <a:endParaRPr lang="cs-CZ" sz="18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800" b="1">
                          <a:effectLst/>
                          <a:latin typeface="Arial" panose="020B0604020202020204" pitchFamily="34" charset="0"/>
                          <a:ea typeface="Calibri"/>
                          <a:cs typeface="Arial" panose="020B0604020202020204" pitchFamily="34" charset="0"/>
                        </a:rPr>
                        <a:t>СВ</a:t>
                      </a:r>
                      <a:endParaRPr lang="cs-CZ" sz="1800" b="1">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02728">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Возвратный пассив</a:t>
                      </a:r>
                      <a:endParaRPr lang="cs-CZ" sz="18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připravuje</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připravovalo</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bude připravovat</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připraví</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připravilo</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jídlo se připraví</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8355">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Аналитический пассив</a:t>
                      </a:r>
                      <a:endParaRPr lang="cs-CZ" sz="18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jsou čteny</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byly čteny</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budou čteny</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jsou přečteny</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byly přečteny</a:t>
                      </a:r>
                    </a:p>
                    <a:p>
                      <a:pPr algn="l">
                        <a:lnSpc>
                          <a:spcPct val="107000"/>
                        </a:lnSpc>
                        <a:spcAft>
                          <a:spcPts val="800"/>
                        </a:spcAft>
                      </a:pPr>
                      <a:r>
                        <a:rPr lang="cs-CZ" sz="1800" b="1" dirty="0">
                          <a:effectLst/>
                          <a:latin typeface="Arial" panose="020B0604020202020204" pitchFamily="34" charset="0"/>
                          <a:ea typeface="Calibri"/>
                          <a:cs typeface="Arial" panose="020B0604020202020204" pitchFamily="34" charset="0"/>
                        </a:rPr>
                        <a:t>jeho romány budou přečteny</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Zástupný symbol pro obsah 5"/>
          <p:cNvGraphicFramePr>
            <a:graphicFrameLocks noGrp="1"/>
          </p:cNvGraphicFramePr>
          <p:nvPr>
            <p:ph sz="half" idx="2"/>
            <p:extLst>
              <p:ext uri="{D42A27DB-BD31-4B8C-83A1-F6EECF244321}">
                <p14:modId xmlns:p14="http://schemas.microsoft.com/office/powerpoint/2010/main" val="929779962"/>
              </p:ext>
            </p:extLst>
          </p:nvPr>
        </p:nvGraphicFramePr>
        <p:xfrm>
          <a:off x="5983550" y="1419681"/>
          <a:ext cx="5835587" cy="4127755"/>
        </p:xfrm>
        <a:graphic>
          <a:graphicData uri="http://schemas.openxmlformats.org/drawingml/2006/table">
            <a:tbl>
              <a:tblPr firstRow="1" firstCol="1" lastRow="1" lastCol="1" bandRow="1" bandCol="1"/>
              <a:tblGrid>
                <a:gridCol w="1868411">
                  <a:extLst>
                    <a:ext uri="{9D8B030D-6E8A-4147-A177-3AD203B41FA5}">
                      <a16:colId xmlns:a16="http://schemas.microsoft.com/office/drawing/2014/main" val="20000"/>
                    </a:ext>
                  </a:extLst>
                </a:gridCol>
                <a:gridCol w="1999229">
                  <a:extLst>
                    <a:ext uri="{9D8B030D-6E8A-4147-A177-3AD203B41FA5}">
                      <a16:colId xmlns:a16="http://schemas.microsoft.com/office/drawing/2014/main" val="20001"/>
                    </a:ext>
                  </a:extLst>
                </a:gridCol>
                <a:gridCol w="1967947">
                  <a:extLst>
                    <a:ext uri="{9D8B030D-6E8A-4147-A177-3AD203B41FA5}">
                      <a16:colId xmlns:a16="http://schemas.microsoft.com/office/drawing/2014/main" val="20002"/>
                    </a:ext>
                  </a:extLst>
                </a:gridCol>
              </a:tblGrid>
              <a:tr h="239000">
                <a:tc>
                  <a:txBody>
                    <a:bodyPr/>
                    <a:lstStyle/>
                    <a:p>
                      <a:pPr algn="ctr">
                        <a:lnSpc>
                          <a:spcPct val="107000"/>
                        </a:lnSpc>
                        <a:spcAft>
                          <a:spcPts val="800"/>
                        </a:spcAft>
                      </a:pPr>
                      <a:r>
                        <a:rPr lang="ru-RU" sz="1600" b="1" dirty="0">
                          <a:effectLst/>
                          <a:latin typeface="Arial" panose="020B0604020202020204" pitchFamily="34" charset="0"/>
                          <a:ea typeface="Calibri"/>
                          <a:cs typeface="Arial" panose="020B0604020202020204" pitchFamily="34" charset="0"/>
                        </a:rPr>
                        <a:t> </a:t>
                      </a:r>
                      <a:endParaRPr lang="cs-CZ" sz="16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b="1" dirty="0">
                          <a:effectLst/>
                          <a:latin typeface="Arial" panose="020B0604020202020204" pitchFamily="34" charset="0"/>
                          <a:ea typeface="Calibri"/>
                          <a:cs typeface="Arial" panose="020B0604020202020204" pitchFamily="34" charset="0"/>
                        </a:rPr>
                        <a:t>НСВ</a:t>
                      </a:r>
                      <a:endParaRPr lang="cs-CZ" sz="16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b="1" dirty="0">
                          <a:effectLst/>
                          <a:latin typeface="Arial" panose="020B0604020202020204" pitchFamily="34" charset="0"/>
                          <a:ea typeface="Calibri"/>
                          <a:cs typeface="Arial" panose="020B0604020202020204" pitchFamily="34" charset="0"/>
                        </a:rPr>
                        <a:t>СВ</a:t>
                      </a:r>
                      <a:endParaRPr lang="cs-CZ" sz="16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92668">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Постфикс -</a:t>
                      </a:r>
                      <a:r>
                        <a:rPr lang="ru-RU" sz="1800" b="1" dirty="0" err="1">
                          <a:effectLst/>
                          <a:latin typeface="Arial" panose="020B0604020202020204" pitchFamily="34" charset="0"/>
                          <a:ea typeface="Calibri"/>
                          <a:cs typeface="Arial" panose="020B0604020202020204" pitchFamily="34" charset="0"/>
                        </a:rPr>
                        <a:t>ся</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изготовляются</a:t>
                      </a:r>
                      <a:endParaRPr lang="cs-CZ" sz="18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изготовлялись</a:t>
                      </a:r>
                      <a:endParaRPr lang="cs-CZ" sz="18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будут изготовляться</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 </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2668">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Страдательное причастие прошедшего времени</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 </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изготовлены</a:t>
                      </a:r>
                      <a:endParaRPr lang="cs-CZ" sz="18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были изготовлены</a:t>
                      </a:r>
                      <a:endParaRPr lang="cs-CZ" sz="18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1800" b="1" dirty="0">
                          <a:effectLst/>
                          <a:latin typeface="Arial" panose="020B0604020202020204" pitchFamily="34" charset="0"/>
                          <a:ea typeface="Calibri"/>
                          <a:cs typeface="Arial" panose="020B0604020202020204" pitchFamily="34" charset="0"/>
                        </a:rPr>
                        <a:t>машины будут изготовлены</a:t>
                      </a:r>
                      <a:endParaRPr lang="cs-CZ" sz="18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Obdélník 2">
            <a:extLst>
              <a:ext uri="{FF2B5EF4-FFF2-40B4-BE49-F238E27FC236}">
                <a16:creationId xmlns:a16="http://schemas.microsoft.com/office/drawing/2014/main" id="{E42FCE1B-2734-4885-A490-7419A689BCC7}"/>
              </a:ext>
            </a:extLst>
          </p:cNvPr>
          <p:cNvSpPr/>
          <p:nvPr/>
        </p:nvSpPr>
        <p:spPr>
          <a:xfrm>
            <a:off x="1611960" y="557808"/>
            <a:ext cx="10310750" cy="707886"/>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Распределение </a:t>
            </a:r>
            <a:r>
              <a:rPr lang="ru-RU" sz="2000" b="1" dirty="0">
                <a:latin typeface="Arial" panose="020B0604020202020204" pitchFamily="34" charset="0"/>
                <a:cs typeface="Arial" panose="020B0604020202020204" pitchFamily="34" charset="0"/>
              </a:rPr>
              <a:t>формальных средств </a:t>
            </a:r>
            <a:r>
              <a:rPr lang="ru-RU" sz="2000" dirty="0">
                <a:latin typeface="Arial" panose="020B0604020202020204" pitchFamily="34" charset="0"/>
                <a:cs typeface="Arial" panose="020B0604020202020204" pitchFamily="34" charset="0"/>
              </a:rPr>
              <a:t>для выражения пассива и их функционирование </a:t>
            </a:r>
            <a:r>
              <a:rPr lang="ru-RU" sz="2000" b="1" dirty="0">
                <a:latin typeface="Arial" panose="020B0604020202020204" pitchFamily="34" charset="0"/>
                <a:cs typeface="Arial" panose="020B0604020202020204" pitchFamily="34" charset="0"/>
              </a:rPr>
              <a:t>в РЯ и ЧЯ существенно отличаются</a:t>
            </a:r>
            <a:r>
              <a:rPr lang="ru-RU"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752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C41503C-8EE3-4F14-BD21-DE9054F6A1E5}"/>
              </a:ext>
            </a:extLst>
          </p:cNvPr>
          <p:cNvSpPr/>
          <p:nvPr/>
        </p:nvSpPr>
        <p:spPr>
          <a:xfrm>
            <a:off x="556334" y="628734"/>
            <a:ext cx="11079331" cy="5726376"/>
          </a:xfrm>
          <a:prstGeom prst="rect">
            <a:avLst/>
          </a:prstGeom>
        </p:spPr>
        <p:txBody>
          <a:bodyPr wrap="square">
            <a:spAutoFit/>
          </a:bodyPr>
          <a:lstStyle/>
          <a:p>
            <a:pPr indent="449580" algn="just">
              <a:lnSpc>
                <a:spcPct val="107000"/>
              </a:lnSpc>
              <a:spcAft>
                <a:spcPts val="800"/>
              </a:spcAft>
            </a:pPr>
            <a:r>
              <a:rPr lang="ru-RU" sz="2000" b="1" dirty="0">
                <a:latin typeface="Arial" panose="020B0604020202020204" pitchFamily="34" charset="0"/>
                <a:ea typeface="Calibri"/>
                <a:cs typeface="Arial" panose="020B0604020202020204" pitchFamily="34" charset="0"/>
              </a:rPr>
              <a:t>→ </a:t>
            </a:r>
            <a:r>
              <a:rPr lang="ru-RU" sz="2000" b="1" dirty="0">
                <a:solidFill>
                  <a:srgbClr val="00B0F0"/>
                </a:solidFill>
                <a:latin typeface="Arial" panose="020B0604020202020204" pitchFamily="34" charset="0"/>
                <a:ea typeface="Calibri"/>
                <a:cs typeface="Arial" panose="020B0604020202020204" pitchFamily="34" charset="0"/>
              </a:rPr>
              <a:t>Чешский язык позволяет образование аналитических и возвратных форм пассива вне зависимости от глагольного вида</a:t>
            </a:r>
            <a:r>
              <a:rPr lang="cs-CZ" sz="2000" b="1" dirty="0">
                <a:solidFill>
                  <a:srgbClr val="00B0F0"/>
                </a:solidFill>
                <a:latin typeface="Arial" panose="020B0604020202020204" pitchFamily="34" charset="0"/>
                <a:ea typeface="Calibri"/>
                <a:cs typeface="Arial" panose="020B0604020202020204" pitchFamily="34" charset="0"/>
              </a:rPr>
              <a:t>, в </a:t>
            </a:r>
            <a:r>
              <a:rPr lang="ru-RU" sz="2000" b="1" dirty="0">
                <a:solidFill>
                  <a:srgbClr val="00B0F0"/>
                </a:solidFill>
                <a:latin typeface="Arial" panose="020B0604020202020204" pitchFamily="34" charset="0"/>
                <a:ea typeface="Calibri"/>
                <a:cs typeface="Arial" panose="020B0604020202020204" pitchFamily="34" charset="0"/>
              </a:rPr>
              <a:t>то время как в РЯ способ образования страдательного залога строго соотнесен с видовой принадлежностью.</a:t>
            </a:r>
          </a:p>
          <a:p>
            <a:pPr indent="449580" algn="just">
              <a:lnSpc>
                <a:spcPct val="107000"/>
              </a:lnSpc>
              <a:spcAft>
                <a:spcPts val="800"/>
              </a:spcAft>
            </a:pPr>
            <a:endParaRPr lang="ru-RU" sz="2000" b="1"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В РЯ </a:t>
            </a:r>
            <a:r>
              <a:rPr lang="ru-RU" sz="2000" dirty="0" err="1">
                <a:latin typeface="Arial" panose="020B0604020202020204" pitchFamily="34" charset="0"/>
                <a:ea typeface="Calibri"/>
                <a:cs typeface="Arial" panose="020B0604020202020204" pitchFamily="34" charset="0"/>
              </a:rPr>
              <a:t>агенс</a:t>
            </a:r>
            <a:r>
              <a:rPr lang="ru-RU" sz="2000" dirty="0">
                <a:latin typeface="Arial" panose="020B0604020202020204" pitchFamily="34" charset="0"/>
                <a:ea typeface="Calibri"/>
                <a:cs typeface="Arial" panose="020B0604020202020204" pitchFamily="34" charset="0"/>
              </a:rPr>
              <a:t> очень часто выражается с помощью </a:t>
            </a:r>
            <a:r>
              <a:rPr lang="ru-RU" sz="2000" dirty="0" err="1">
                <a:latin typeface="Arial" panose="020B0604020202020204" pitchFamily="34" charset="0"/>
                <a:ea typeface="Calibri"/>
                <a:cs typeface="Arial" panose="020B0604020202020204" pitchFamily="34" charset="0"/>
              </a:rPr>
              <a:t>тв.п</a:t>
            </a:r>
            <a:r>
              <a:rPr lang="ru-RU" sz="2000" dirty="0">
                <a:latin typeface="Arial" panose="020B0604020202020204" pitchFamily="34" charset="0"/>
                <a:ea typeface="Calibri"/>
                <a:cs typeface="Arial" panose="020B0604020202020204" pitchFamily="34" charset="0"/>
              </a:rPr>
              <a:t>. и в конструкции с возвратным глаголом (напр.: </a:t>
            </a:r>
            <a:r>
              <a:rPr lang="ru-RU" sz="2000" i="1" dirty="0">
                <a:latin typeface="Arial" panose="020B0604020202020204" pitchFamily="34" charset="0"/>
                <a:ea typeface="Calibri"/>
                <a:cs typeface="Arial" panose="020B0604020202020204" pitchFamily="34" charset="0"/>
              </a:rPr>
              <a:t>Дом строится рабочими.</a:t>
            </a:r>
            <a:r>
              <a:rPr lang="ru-RU" sz="2000" dirty="0">
                <a:latin typeface="Arial" panose="020B0604020202020204" pitchFamily="34" charset="0"/>
                <a:ea typeface="Calibri"/>
                <a:cs typeface="Arial" panose="020B0604020202020204" pitchFamily="34" charset="0"/>
              </a:rPr>
              <a:t>). Но только если это пассивное действие, не состояние.</a:t>
            </a:r>
          </a:p>
          <a:p>
            <a:pPr marL="285750" indent="-285750" algn="just">
              <a:lnSpc>
                <a:spcPct val="107000"/>
              </a:lnSpc>
              <a:spcAft>
                <a:spcPts val="800"/>
              </a:spcAft>
              <a:buFont typeface="Wingdings" panose="05000000000000000000" pitchFamily="2" charset="2"/>
              <a:buChar char="Ø"/>
            </a:pPr>
            <a:endParaRPr lang="ru-RU" sz="2000"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Конструкции с одушевленным объектом действия </a:t>
            </a:r>
            <a:r>
              <a:rPr lang="cs-CZ" sz="2000" dirty="0">
                <a:latin typeface="Arial" panose="020B0604020202020204" pitchFamily="34" charset="0"/>
                <a:ea typeface="Calibri"/>
                <a:cs typeface="Arial" panose="020B0604020202020204" pitchFamily="34" charset="0"/>
              </a:rPr>
              <a:t>(</a:t>
            </a:r>
            <a:r>
              <a:rPr lang="ru-RU" sz="2000" dirty="0">
                <a:latin typeface="Arial" panose="020B0604020202020204" pitchFamily="34" charset="0"/>
                <a:ea typeface="Calibri"/>
                <a:cs typeface="Arial" panose="020B0604020202020204" pitchFamily="34" charset="0"/>
              </a:rPr>
              <a:t>типа: </a:t>
            </a:r>
            <a:r>
              <a:rPr lang="cs-CZ" sz="2000" i="1" dirty="0">
                <a:latin typeface="Arial" panose="020B0604020202020204" pitchFamily="34" charset="0"/>
                <a:ea typeface="Calibri"/>
                <a:cs typeface="Arial" panose="020B0604020202020204" pitchFamily="34" charset="0"/>
              </a:rPr>
              <a:t>Jste očekáván</a:t>
            </a:r>
            <a:r>
              <a:rPr lang="cs-CZ" sz="2000" dirty="0">
                <a:latin typeface="Arial" panose="020B0604020202020204" pitchFamily="34" charset="0"/>
                <a:ea typeface="Calibri"/>
                <a:cs typeface="Arial" panose="020B0604020202020204" pitchFamily="34" charset="0"/>
              </a:rPr>
              <a:t>.</a:t>
            </a:r>
            <a:r>
              <a:rPr lang="ru-RU" sz="2000" dirty="0">
                <a:latin typeface="Arial" panose="020B0604020202020204" pitchFamily="34" charset="0"/>
                <a:ea typeface="Calibri"/>
                <a:cs typeface="Arial" panose="020B0604020202020204" pitchFamily="34" charset="0"/>
              </a:rPr>
              <a:t>) соответствуют русским безличным предложениям (напр.: </a:t>
            </a:r>
            <a:r>
              <a:rPr lang="ru-RU" sz="2000" i="1" dirty="0">
                <a:latin typeface="Arial" panose="020B0604020202020204" pitchFamily="34" charset="0"/>
                <a:ea typeface="Calibri"/>
                <a:cs typeface="Arial" panose="020B0604020202020204" pitchFamily="34" charset="0"/>
              </a:rPr>
              <a:t>Вас ждут</a:t>
            </a:r>
            <a:r>
              <a:rPr lang="ru-RU" sz="2000" dirty="0">
                <a:latin typeface="Arial" panose="020B0604020202020204" pitchFamily="34" charset="0"/>
                <a:ea typeface="Calibri"/>
                <a:cs typeface="Arial" panose="020B0604020202020204" pitchFamily="34" charset="0"/>
              </a:rPr>
              <a:t>.).</a:t>
            </a:r>
          </a:p>
          <a:p>
            <a:pPr marL="285750" indent="-285750" algn="just">
              <a:lnSpc>
                <a:spcPct val="107000"/>
              </a:lnSpc>
              <a:spcAft>
                <a:spcPts val="800"/>
              </a:spcAft>
              <a:buFont typeface="Wingdings" panose="05000000000000000000" pitchFamily="2" charset="2"/>
              <a:buChar char="Ø"/>
            </a:pPr>
            <a:endParaRPr lang="ru-RU" sz="2000"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Безличным предложениям в РЯ соответствует и довольно продуктивный чешский возвратный, безличный пассив т.к. образование </a:t>
            </a:r>
            <a:r>
              <a:rPr lang="ru-RU" sz="2000" dirty="0" err="1">
                <a:latin typeface="Arial" panose="020B0604020202020204" pitchFamily="34" charset="0"/>
                <a:ea typeface="Calibri"/>
                <a:cs typeface="Arial" panose="020B0604020202020204" pitchFamily="34" charset="0"/>
              </a:rPr>
              <a:t>деагентивных</a:t>
            </a:r>
            <a:r>
              <a:rPr lang="ru-RU" sz="2000" dirty="0">
                <a:latin typeface="Arial" panose="020B0604020202020204" pitchFamily="34" charset="0"/>
                <a:ea typeface="Calibri"/>
                <a:cs typeface="Arial" panose="020B0604020202020204" pitchFamily="34" charset="0"/>
              </a:rPr>
              <a:t> конструкций такого типа в РЯ не встречается.</a:t>
            </a:r>
          </a:p>
          <a:p>
            <a:pPr algn="just">
              <a:lnSpc>
                <a:spcPct val="107000"/>
              </a:lnSpc>
              <a:spcAft>
                <a:spcPts val="800"/>
              </a:spcAft>
            </a:pPr>
            <a:r>
              <a:rPr lang="ru-RU" sz="2000" dirty="0">
                <a:latin typeface="Arial" panose="020B0604020202020204" pitchFamily="34" charset="0"/>
                <a:ea typeface="Calibri"/>
                <a:cs typeface="Arial" panose="020B0604020202020204" pitchFamily="34" charset="0"/>
              </a:rPr>
              <a:t>напр.: </a:t>
            </a:r>
            <a:r>
              <a:rPr lang="cs-CZ" sz="2000" i="1" dirty="0">
                <a:latin typeface="Arial" panose="020B0604020202020204" pitchFamily="34" charset="0"/>
                <a:ea typeface="Calibri"/>
                <a:cs typeface="Arial" panose="020B0604020202020204" pitchFamily="34" charset="0"/>
              </a:rPr>
              <a:t>Mluvilo se o tom</a:t>
            </a:r>
            <a:r>
              <a:rPr lang="ru-RU" sz="2000" i="1" dirty="0">
                <a:latin typeface="Arial" panose="020B0604020202020204" pitchFamily="34" charset="0"/>
                <a:ea typeface="Calibri"/>
                <a:cs typeface="Arial" panose="020B0604020202020204" pitchFamily="34" charset="0"/>
              </a:rPr>
              <a:t>.</a:t>
            </a:r>
            <a:r>
              <a:rPr lang="ru-RU" sz="2000" dirty="0">
                <a:latin typeface="Arial" panose="020B0604020202020204" pitchFamily="34" charset="0"/>
                <a:ea typeface="Calibri"/>
                <a:cs typeface="Arial" panose="020B0604020202020204" pitchFamily="34" charset="0"/>
              </a:rPr>
              <a:t>; </a:t>
            </a:r>
            <a:r>
              <a:rPr lang="cs-CZ" sz="2000" i="1" dirty="0">
                <a:latin typeface="Arial" panose="020B0604020202020204" pitchFamily="34" charset="0"/>
                <a:ea typeface="Calibri"/>
                <a:cs typeface="Arial" panose="020B0604020202020204" pitchFamily="34" charset="0"/>
              </a:rPr>
              <a:t>S tebou se nepočítá.</a:t>
            </a:r>
            <a:r>
              <a:rPr lang="ru-RU" sz="2000" dirty="0">
                <a:latin typeface="Arial" panose="020B0604020202020204" pitchFamily="34" charset="0"/>
                <a:ea typeface="Calibri"/>
                <a:cs typeface="Arial" panose="020B0604020202020204" pitchFamily="34" charset="0"/>
              </a:rPr>
              <a:t>; </a:t>
            </a:r>
            <a:r>
              <a:rPr lang="cs-CZ" sz="2000" i="1" dirty="0">
                <a:latin typeface="Arial" panose="020B0604020202020204" pitchFamily="34" charset="0"/>
                <a:ea typeface="Calibri"/>
                <a:cs typeface="Arial" panose="020B0604020202020204" pitchFamily="34" charset="0"/>
              </a:rPr>
              <a:t>Jde se tam půl hodiny</a:t>
            </a:r>
            <a:r>
              <a:rPr lang="cs-CZ" sz="2000" dirty="0">
                <a:latin typeface="Arial" panose="020B0604020202020204" pitchFamily="34" charset="0"/>
                <a:ea typeface="Calibri"/>
                <a:cs typeface="Arial" panose="020B0604020202020204" pitchFamily="34" charset="0"/>
              </a:rPr>
              <a:t>.</a:t>
            </a:r>
            <a:r>
              <a:rPr lang="ru-RU" sz="2000" dirty="0">
                <a:latin typeface="Arial" panose="020B0604020202020204" pitchFamily="34" charset="0"/>
                <a:ea typeface="Calibri"/>
                <a:cs typeface="Arial" panose="020B0604020202020204" pitchFamily="34" charset="0"/>
              </a:rPr>
              <a:t> </a:t>
            </a:r>
            <a:endParaRPr lang="cs-CZ"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113256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81158" y="420633"/>
            <a:ext cx="4229684" cy="400110"/>
          </a:xfrm>
          <a:prstGeom prst="rect">
            <a:avLst/>
          </a:prstGeom>
        </p:spPr>
        <p:txBody>
          <a:bodyPr wrap="none">
            <a:spAutoFit/>
          </a:bodyPr>
          <a:lstStyle/>
          <a:p>
            <a:r>
              <a:rPr lang="ru-RU" sz="2000" b="1" u="sng" dirty="0">
                <a:solidFill>
                  <a:srgbClr val="00B050"/>
                </a:solidFill>
                <a:latin typeface="Arial" panose="020B0604020202020204" pitchFamily="34" charset="0"/>
                <a:ea typeface="Calibri"/>
                <a:cs typeface="Arial" panose="020B0604020202020204" pitchFamily="34" charset="0"/>
              </a:rPr>
              <a:t>Возвратность / невозвратность</a:t>
            </a:r>
            <a:endParaRPr lang="cs-CZ" dirty="0"/>
          </a:p>
        </p:txBody>
      </p:sp>
      <p:sp>
        <p:nvSpPr>
          <p:cNvPr id="3" name="Obdélník 2"/>
          <p:cNvSpPr/>
          <p:nvPr/>
        </p:nvSpPr>
        <p:spPr>
          <a:xfrm>
            <a:off x="949911" y="924837"/>
            <a:ext cx="10466772" cy="2862322"/>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Оформление возвратности/невозвратности в языках отличается.</a:t>
            </a:r>
          </a:p>
          <a:p>
            <a:endParaRPr lang="ru-RU" sz="2000" dirty="0">
              <a:latin typeface="Arial" panose="020B0604020202020204" pitchFamily="34" charset="0"/>
              <a:cs typeface="Arial" panose="020B0604020202020204" pitchFamily="34" charset="0"/>
            </a:endParaRPr>
          </a:p>
          <a:p>
            <a:pPr marL="342900" indent="-342900">
              <a:buAutoNum type="arabicPeriod"/>
            </a:pPr>
            <a:r>
              <a:rPr lang="ru-RU" sz="2000" b="1" u="sng" dirty="0">
                <a:latin typeface="Arial" panose="020B0604020202020204" pitchFamily="34" charset="0"/>
                <a:cs typeface="Arial" panose="020B0604020202020204" pitchFamily="34" charset="0"/>
              </a:rPr>
              <a:t>Возвратные частицы</a:t>
            </a:r>
            <a:r>
              <a:rPr lang="ru-RU" sz="2000" b="1" dirty="0">
                <a:latin typeface="Arial" panose="020B0604020202020204" pitchFamily="34" charset="0"/>
                <a:cs typeface="Arial" panose="020B0604020202020204" pitchFamily="34" charset="0"/>
              </a:rPr>
              <a:t>:</a:t>
            </a:r>
            <a:endParaRPr lang="cs-CZ" sz="2000" b="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в РЯ имеется одна агглютинативная </a:t>
            </a:r>
            <a:r>
              <a:rPr lang="ru-RU" sz="2000" b="1" u="sng" dirty="0">
                <a:latin typeface="Arial" panose="020B0604020202020204" pitchFamily="34" charset="0"/>
                <a:cs typeface="Arial" panose="020B0604020202020204" pitchFamily="34" charset="0"/>
              </a:rPr>
              <a:t>частица –</a:t>
            </a:r>
            <a:r>
              <a:rPr lang="ru-RU" sz="2000" b="1" u="sng" dirty="0" err="1">
                <a:latin typeface="Arial" panose="020B0604020202020204" pitchFamily="34" charset="0"/>
                <a:cs typeface="Arial" panose="020B0604020202020204" pitchFamily="34" charset="0"/>
              </a:rPr>
              <a:t>ся</a:t>
            </a:r>
            <a:r>
              <a:rPr lang="ru-RU" sz="2000" b="1" u="sng"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(не имеет взаимно-возвратного значения)</a:t>
            </a:r>
          </a:p>
          <a:p>
            <a:endParaRPr lang="cs-CZ" sz="2000" b="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в ЧЯ наличествуют </a:t>
            </a:r>
            <a:r>
              <a:rPr lang="ru-RU" sz="2000" b="1" u="sng" dirty="0">
                <a:latin typeface="Arial" panose="020B0604020202020204" pitchFamily="34" charset="0"/>
                <a:cs typeface="Arial" panose="020B0604020202020204" pitchFamily="34" charset="0"/>
              </a:rPr>
              <a:t>энклитики </a:t>
            </a:r>
            <a:r>
              <a:rPr lang="ru-RU" sz="2000" b="1" u="sng" dirty="0" err="1">
                <a:latin typeface="Arial" panose="020B0604020202020204" pitchFamily="34" charset="0"/>
                <a:cs typeface="Arial" panose="020B0604020202020204" pitchFamily="34" charset="0"/>
              </a:rPr>
              <a:t>se</a:t>
            </a:r>
            <a:r>
              <a:rPr lang="ru-RU" sz="2000" b="1" u="sng" dirty="0">
                <a:latin typeface="Arial" panose="020B0604020202020204" pitchFamily="34" charset="0"/>
                <a:cs typeface="Arial" panose="020B0604020202020204" pitchFamily="34" charset="0"/>
              </a:rPr>
              <a:t> и </a:t>
            </a:r>
            <a:r>
              <a:rPr lang="ru-RU" sz="2000" b="1" u="sng" dirty="0" err="1">
                <a:latin typeface="Arial" panose="020B0604020202020204" pitchFamily="34" charset="0"/>
                <a:cs typeface="Arial" panose="020B0604020202020204" pitchFamily="34" charset="0"/>
              </a:rPr>
              <a:t>si</a:t>
            </a:r>
            <a:r>
              <a:rPr lang="ru-RU" sz="2000" b="1" dirty="0">
                <a:latin typeface="Arial" panose="020B0604020202020204" pitchFamily="34" charset="0"/>
                <a:cs typeface="Arial" panose="020B0604020202020204" pitchFamily="34" charset="0"/>
              </a:rPr>
              <a:t> (выражают также взаимно-возвратные значения).</a:t>
            </a:r>
          </a:p>
          <a:p>
            <a:pPr algn="ctr"/>
            <a:r>
              <a:rPr lang="ru-RU" sz="2000" b="1" dirty="0">
                <a:latin typeface="Arial" panose="020B0604020202020204" pitchFamily="34" charset="0"/>
                <a:cs typeface="Arial" panose="020B0604020202020204" pitchFamily="34" charset="0"/>
              </a:rPr>
              <a:t>Типы отличий в оформлении возвратности</a:t>
            </a:r>
          </a:p>
        </p:txBody>
      </p:sp>
      <p:graphicFrame>
        <p:nvGraphicFramePr>
          <p:cNvPr id="4" name="Tabulka 3"/>
          <p:cNvGraphicFramePr>
            <a:graphicFrameLocks noGrp="1"/>
          </p:cNvGraphicFramePr>
          <p:nvPr>
            <p:extLst>
              <p:ext uri="{D42A27DB-BD31-4B8C-83A1-F6EECF244321}">
                <p14:modId xmlns:p14="http://schemas.microsoft.com/office/powerpoint/2010/main" val="1821176268"/>
              </p:ext>
            </p:extLst>
          </p:nvPr>
        </p:nvGraphicFramePr>
        <p:xfrm>
          <a:off x="3791744" y="3985337"/>
          <a:ext cx="4608512" cy="2121270"/>
        </p:xfrm>
        <a:graphic>
          <a:graphicData uri="http://schemas.openxmlformats.org/drawingml/2006/table">
            <a:tbl>
              <a:tblPr firstRow="1" firstCol="1" lastRow="1" lastCol="1" bandRow="1" bandCol="1"/>
              <a:tblGrid>
                <a:gridCol w="230425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32048">
                <a:tc>
                  <a:txBody>
                    <a:bodyPr/>
                    <a:lstStyle/>
                    <a:p>
                      <a:pPr algn="just">
                        <a:lnSpc>
                          <a:spcPct val="107000"/>
                        </a:lnSpc>
                        <a:spcAft>
                          <a:spcPts val="800"/>
                        </a:spcAft>
                      </a:pPr>
                      <a:r>
                        <a:rPr lang="cs-CZ" sz="2000" b="1" dirty="0">
                          <a:effectLst/>
                          <a:latin typeface="Arial" panose="020B0604020202020204" pitchFamily="34" charset="0"/>
                          <a:ea typeface="Calibri"/>
                          <a:cs typeface="Arial" panose="020B0604020202020204" pitchFamily="34" charset="0"/>
                        </a:rPr>
                        <a:t>končit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кончаться</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2048">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opalovat 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загорать</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cítit 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чувствовать себя</a:t>
                      </a:r>
                      <a:endParaRPr lang="cs-CZ" sz="2000" b="1">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p>
                      <a:pPr algn="just">
                        <a:lnSpc>
                          <a:spcPct val="107000"/>
                        </a:lnSpc>
                        <a:spcAft>
                          <a:spcPts val="800"/>
                        </a:spcAft>
                      </a:pPr>
                      <a:r>
                        <a:rPr lang="cs-CZ" sz="2000" b="1">
                          <a:effectLst/>
                          <a:latin typeface="Arial" panose="020B0604020202020204" pitchFamily="34" charset="0"/>
                          <a:ea typeface="Calibri"/>
                          <a:cs typeface="Arial" panose="020B0604020202020204" pitchFamily="34" charset="0"/>
                        </a:rPr>
                        <a:t>pomáhat 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помогать друг другу</a:t>
                      </a:r>
                      <a:endParaRPr lang="cs-CZ" sz="2000" b="1"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6720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5C488E8-1542-49FB-8681-800BD4D89D8E}"/>
              </a:ext>
            </a:extLst>
          </p:cNvPr>
          <p:cNvSpPr/>
          <p:nvPr/>
        </p:nvSpPr>
        <p:spPr>
          <a:xfrm>
            <a:off x="1260629" y="1849387"/>
            <a:ext cx="9854213" cy="2908168"/>
          </a:xfrm>
          <a:prstGeom prst="rect">
            <a:avLst/>
          </a:prstGeom>
        </p:spPr>
        <p:txBody>
          <a:bodyPr wrap="square">
            <a:spAutoFit/>
          </a:bodyPr>
          <a:lstStyle/>
          <a:p>
            <a:pPr lvl="0" algn="just">
              <a:lnSpc>
                <a:spcPct val="107000"/>
              </a:lnSpc>
              <a:spcAft>
                <a:spcPts val="0"/>
              </a:spcAft>
            </a:pPr>
            <a:r>
              <a:rPr lang="ru-RU" sz="2000" b="1" dirty="0">
                <a:latin typeface="Arial" panose="020B0604020202020204" pitchFamily="34" charset="0"/>
                <a:ea typeface="Calibri"/>
                <a:cs typeface="Arial" panose="020B0604020202020204" pitchFamily="34" charset="0"/>
              </a:rPr>
              <a:t>2. В РЯ имеется парадигма конструкций с аналитическим выражением местоименно-возвратного характера ДРУГ ДРУГА.</a:t>
            </a:r>
          </a:p>
          <a:p>
            <a:pPr lvl="0" algn="just">
              <a:lnSpc>
                <a:spcPct val="107000"/>
              </a:lnSpc>
              <a:spcAft>
                <a:spcPts val="0"/>
              </a:spcAft>
            </a:pPr>
            <a:endParaRPr lang="cs-CZ" sz="2000" b="1" dirty="0">
              <a:latin typeface="Arial" panose="020B0604020202020204" pitchFamily="34" charset="0"/>
              <a:ea typeface="Calibri"/>
              <a:cs typeface="Arial" panose="020B0604020202020204" pitchFamily="34" charset="0"/>
            </a:endParaRPr>
          </a:p>
          <a:p>
            <a:pPr lvl="0" algn="just">
              <a:lnSpc>
                <a:spcPct val="107000"/>
              </a:lnSpc>
              <a:spcAft>
                <a:spcPts val="800"/>
              </a:spcAft>
            </a:pPr>
            <a:r>
              <a:rPr lang="ru-RU" sz="2000" b="1" dirty="0">
                <a:latin typeface="Arial" panose="020B0604020202020204" pitchFamily="34" charset="0"/>
                <a:ea typeface="Calibri"/>
                <a:cs typeface="Arial" panose="020B0604020202020204" pitchFamily="34" charset="0"/>
              </a:rPr>
              <a:t>3. В РЯ функционируют глаголы-сложения с местоименным компонентом САМО (</a:t>
            </a:r>
            <a:r>
              <a:rPr lang="ru-RU" sz="2000" i="1" dirty="0">
                <a:latin typeface="Arial" panose="020B0604020202020204" pitchFamily="34" charset="0"/>
                <a:ea typeface="Calibri"/>
                <a:cs typeface="Arial" panose="020B0604020202020204" pitchFamily="34" charset="0"/>
              </a:rPr>
              <a:t>самообольщаться, самоопределиться, самоопыляться</a:t>
            </a:r>
            <a:r>
              <a:rPr lang="ru-RU" sz="2000" b="1" dirty="0">
                <a:latin typeface="Arial" panose="020B0604020202020204" pitchFamily="34" charset="0"/>
                <a:ea typeface="Calibri"/>
                <a:cs typeface="Arial" panose="020B0604020202020204" pitchFamily="34" charset="0"/>
              </a:rPr>
              <a:t>).</a:t>
            </a:r>
          </a:p>
          <a:p>
            <a:pPr lvl="0" algn="just">
              <a:lnSpc>
                <a:spcPct val="107000"/>
              </a:lnSpc>
              <a:spcAft>
                <a:spcPts val="800"/>
              </a:spcAft>
            </a:pPr>
            <a:endParaRPr lang="ru-RU" sz="2000" b="1" dirty="0">
              <a:latin typeface="Arial" panose="020B0604020202020204" pitchFamily="34" charset="0"/>
              <a:ea typeface="Calibri"/>
              <a:cs typeface="Arial" panose="020B0604020202020204" pitchFamily="34" charset="0"/>
            </a:endParaRPr>
          </a:p>
          <a:p>
            <a:pPr lvl="0" algn="just">
              <a:lnSpc>
                <a:spcPct val="107000"/>
              </a:lnSpc>
              <a:spcAft>
                <a:spcPts val="800"/>
              </a:spcAft>
            </a:pPr>
            <a:r>
              <a:rPr lang="ru-RU" sz="2000" b="1" dirty="0">
                <a:latin typeface="Arial" panose="020B0604020202020204" pitchFamily="34" charset="0"/>
                <a:ea typeface="Calibri"/>
                <a:cs typeface="Arial" panose="020B0604020202020204" pitchFamily="34" charset="0"/>
              </a:rPr>
              <a:t>4. Однако в обоих языках функционирует местоимение СЕБЯ (</a:t>
            </a:r>
            <a:r>
              <a:rPr lang="ru-RU" sz="2000" b="1" i="1" dirty="0">
                <a:latin typeface="Arial" panose="020B0604020202020204" pitchFamily="34" charset="0"/>
                <a:ea typeface="Calibri"/>
                <a:cs typeface="Arial" panose="020B0604020202020204" pitchFamily="34" charset="0"/>
              </a:rPr>
              <a:t>говорить о себе</a:t>
            </a:r>
            <a:r>
              <a:rPr lang="ru-RU" sz="2000" b="1" dirty="0">
                <a:latin typeface="Arial" panose="020B0604020202020204" pitchFamily="34" charset="0"/>
                <a:ea typeface="Calibri"/>
                <a:cs typeface="Arial" panose="020B0604020202020204" pitchFamily="34" charset="0"/>
              </a:rPr>
              <a:t>) + САМ СЕБЯ (</a:t>
            </a:r>
            <a:r>
              <a:rPr lang="ru-RU" sz="2000" b="1" i="1" dirty="0">
                <a:latin typeface="Arial" panose="020B0604020202020204" pitchFamily="34" charset="0"/>
                <a:ea typeface="Calibri"/>
                <a:cs typeface="Arial" panose="020B0604020202020204" pitchFamily="34" charset="0"/>
              </a:rPr>
              <a:t>любить сам себя</a:t>
            </a:r>
            <a:r>
              <a:rPr lang="ru-RU" sz="2000" b="1" dirty="0">
                <a:latin typeface="Arial" panose="020B0604020202020204" pitchFamily="34" charset="0"/>
                <a:ea typeface="Calibri"/>
                <a:cs typeface="Arial" panose="020B0604020202020204" pitchFamily="34" charset="0"/>
              </a:rPr>
              <a:t>).</a:t>
            </a:r>
            <a:endParaRPr lang="cs-CZ" sz="2000" b="1"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15860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96645" y="976036"/>
            <a:ext cx="10449017" cy="5016758"/>
          </a:xfrm>
          <a:prstGeom prst="rect">
            <a:avLst/>
          </a:prstGeom>
        </p:spPr>
        <p:txBody>
          <a:bodyPr wrap="square">
            <a:spAutoFit/>
          </a:bodyPr>
          <a:lstStyle/>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Усилия семьи и школы, в частности, классного педагога, обязательно должны дополнять друг друга.</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Раньше они тоже были знакомы, но летом друг без друга просто жить не могли.</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Узкие и высокие голландские дома тесно прижимаются друг к другу.</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Молодые люди встречаются и узнают что-то новое друг о друге и об обычаях наций, к которым они принадлежат.</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Не умея самообольщаться, я совершенно не ожидал, что Вы отнесётесь к моему наброску так внимательно.</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Он самоопределился как экономист марксистской школы.</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Меня обвиняют в побоях, но я </a:t>
            </a:r>
            <a:r>
              <a:rPr lang="ru-RU" sz="2000" dirty="0" err="1">
                <a:latin typeface="Arial" panose="020B0604020202020204" pitchFamily="34" charset="0"/>
                <a:cs typeface="Arial" panose="020B0604020202020204" pitchFamily="34" charset="0"/>
              </a:rPr>
              <a:t>самооборонялась</a:t>
            </a:r>
            <a:r>
              <a:rPr lang="ru-RU" sz="2000" dirty="0">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Přijetí sama sebe je nejdůležitější věc, kterou pro sebe můžete udělat.</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Moje spokojenost byla však krátkodobá: chtěl jsem víc, především hledat sám sebe.</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Naštvaně jsme se na sebe podívali.</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Oba řečníci se navzájem nazývali lháři, podvodníky a korupčníky a obviňovali jeden druhého ze lží. </a:t>
            </a:r>
          </a:p>
        </p:txBody>
      </p:sp>
    </p:spTree>
    <p:extLst>
      <p:ext uri="{BB962C8B-B14F-4D97-AF65-F5344CB8AC3E}">
        <p14:creationId xmlns:p14="http://schemas.microsoft.com/office/powerpoint/2010/main" val="369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19B02DC-DE43-41E9-B0F2-3BB1EB0C9978}"/>
              </a:ext>
            </a:extLst>
          </p:cNvPr>
          <p:cNvSpPr/>
          <p:nvPr/>
        </p:nvSpPr>
        <p:spPr>
          <a:xfrm>
            <a:off x="1615735" y="1448123"/>
            <a:ext cx="9321554" cy="3750450"/>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Весьма выразительной отличительной особенностью ЧЯ является наличие </a:t>
            </a:r>
            <a:r>
              <a:rPr lang="ru-RU" sz="2000" b="1" dirty="0">
                <a:latin typeface="Arial" panose="020B0604020202020204" pitchFamily="34" charset="0"/>
                <a:ea typeface="Calibri"/>
                <a:cs typeface="Arial" panose="020B0604020202020204" pitchFamily="34" charset="0"/>
              </a:rPr>
              <a:t>конструкций с местоименным </a:t>
            </a:r>
            <a:r>
              <a:rPr lang="ru-RU" sz="2000" b="1" dirty="0" err="1">
                <a:latin typeface="Arial" panose="020B0604020202020204" pitchFamily="34" charset="0"/>
                <a:ea typeface="Calibri"/>
                <a:cs typeface="Arial" panose="020B0604020202020204" pitchFamily="34" charset="0"/>
              </a:rPr>
              <a:t>si</a:t>
            </a:r>
            <a:r>
              <a:rPr lang="ru-RU" sz="2000" b="1" dirty="0">
                <a:latin typeface="Arial" panose="020B0604020202020204" pitchFamily="34" charset="0"/>
                <a:ea typeface="Calibri"/>
                <a:cs typeface="Arial" panose="020B0604020202020204" pitchFamily="34" charset="0"/>
              </a:rPr>
              <a:t>. </a:t>
            </a:r>
            <a:endParaRPr lang="cs-CZ" sz="2000" b="1" dirty="0">
              <a:latin typeface="Arial" panose="020B0604020202020204" pitchFamily="34" charset="0"/>
              <a:ea typeface="Calibri"/>
              <a:cs typeface="Arial" panose="020B0604020202020204" pitchFamily="34" charset="0"/>
            </a:endParaRPr>
          </a:p>
          <a:p>
            <a:pPr indent="449580" algn="just">
              <a:lnSpc>
                <a:spcPct val="107000"/>
              </a:lnSpc>
              <a:spcAft>
                <a:spcPts val="800"/>
              </a:spcAft>
            </a:pPr>
            <a:r>
              <a:rPr lang="ru-RU" sz="2000" u="sng" dirty="0">
                <a:latin typeface="Arial" panose="020B0604020202020204" pitchFamily="34" charset="0"/>
                <a:ea typeface="Calibri"/>
                <a:cs typeface="Arial" panose="020B0604020202020204" pitchFamily="34" charset="0"/>
              </a:rPr>
              <a:t>Они не являются залоговыми</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indent="449580" algn="just">
              <a:lnSpc>
                <a:spcPct val="107000"/>
              </a:lnSpc>
              <a:spcAft>
                <a:spcPts val="800"/>
              </a:spcAft>
            </a:pPr>
            <a:r>
              <a:rPr lang="ru-RU" sz="2000" u="sng" dirty="0">
                <a:latin typeface="Arial" panose="020B0604020202020204" pitchFamily="34" charset="0"/>
                <a:ea typeface="Calibri"/>
                <a:cs typeface="Arial" panose="020B0604020202020204" pitchFamily="34" charset="0"/>
              </a:rPr>
              <a:t>Имеют разнообразные эквиваленты в РЯ</a:t>
            </a:r>
            <a:r>
              <a:rPr lang="ru-RU" sz="2000" dirty="0">
                <a:latin typeface="Arial" panose="020B0604020202020204" pitchFamily="34" charset="0"/>
                <a:ea typeface="Calibri"/>
                <a:cs typeface="Arial" panose="020B0604020202020204" pitchFamily="34" charset="0"/>
              </a:rPr>
              <a:t>:</a:t>
            </a:r>
          </a:p>
          <a:p>
            <a:pPr indent="449580" algn="just">
              <a:lnSpc>
                <a:spcPct val="107000"/>
              </a:lnSpc>
              <a:spcAft>
                <a:spcPts val="800"/>
              </a:spcAft>
            </a:pPr>
            <a:endParaRPr lang="ru-RU" sz="2000"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
            </a:pPr>
            <a:r>
              <a:rPr lang="cs-CZ" sz="2000" b="1" i="1" dirty="0">
                <a:latin typeface="Arial" panose="020B0604020202020204" pitchFamily="34" charset="0"/>
                <a:ea typeface="Calibri"/>
                <a:cs typeface="Arial" panose="020B0604020202020204" pitchFamily="34" charset="0"/>
              </a:rPr>
              <a:t>zapálit si</a:t>
            </a:r>
            <a:r>
              <a:rPr lang="ru-RU" sz="2000" b="1" dirty="0">
                <a:latin typeface="Arial" panose="020B0604020202020204" pitchFamily="34" charset="0"/>
                <a:ea typeface="Calibri"/>
                <a:cs typeface="Arial" panose="020B0604020202020204" pitchFamily="34" charset="0"/>
              </a:rPr>
              <a:t> х </a:t>
            </a:r>
            <a:r>
              <a:rPr lang="ru-RU" sz="2000" b="1" i="1" dirty="0">
                <a:latin typeface="Arial" panose="020B0604020202020204" pitchFamily="34" charset="0"/>
                <a:ea typeface="Calibri"/>
                <a:cs typeface="Arial" panose="020B0604020202020204" pitchFamily="34" charset="0"/>
              </a:rPr>
              <a:t>закурить</a:t>
            </a:r>
          </a:p>
          <a:p>
            <a:pPr marL="285750" indent="-285750" algn="just">
              <a:lnSpc>
                <a:spcPct val="107000"/>
              </a:lnSpc>
              <a:spcAft>
                <a:spcPts val="800"/>
              </a:spcAft>
              <a:buFont typeface="Wingdings" panose="05000000000000000000" pitchFamily="2" charset="2"/>
              <a:buChar char="§"/>
            </a:pPr>
            <a:r>
              <a:rPr lang="cs-CZ" sz="2000" b="1" i="1" dirty="0">
                <a:latin typeface="Arial" panose="020B0604020202020204" pitchFamily="34" charset="0"/>
                <a:ea typeface="Calibri"/>
                <a:cs typeface="Arial" panose="020B0604020202020204" pitchFamily="34" charset="0"/>
              </a:rPr>
              <a:t>šuškat si</a:t>
            </a:r>
            <a:r>
              <a:rPr lang="cs-CZ" sz="2000" b="1" dirty="0">
                <a:latin typeface="Arial" panose="020B0604020202020204" pitchFamily="34" charset="0"/>
                <a:ea typeface="Calibri"/>
                <a:cs typeface="Arial" panose="020B0604020202020204" pitchFamily="34" charset="0"/>
              </a:rPr>
              <a:t> </a:t>
            </a:r>
            <a:r>
              <a:rPr lang="ru-RU" sz="2000" b="1" dirty="0">
                <a:latin typeface="Arial" panose="020B0604020202020204" pitchFamily="34" charset="0"/>
                <a:ea typeface="Calibri"/>
                <a:cs typeface="Arial" panose="020B0604020202020204" pitchFamily="34" charset="0"/>
              </a:rPr>
              <a:t>х</a:t>
            </a:r>
            <a:r>
              <a:rPr lang="cs-CZ" sz="2000" b="1" dirty="0">
                <a:latin typeface="Arial" panose="020B0604020202020204" pitchFamily="34" charset="0"/>
                <a:ea typeface="Calibri"/>
                <a:cs typeface="Arial" panose="020B0604020202020204" pitchFamily="34" charset="0"/>
              </a:rPr>
              <a:t> </a:t>
            </a:r>
            <a:r>
              <a:rPr lang="ru-RU" sz="2000" b="1" i="1" dirty="0">
                <a:latin typeface="Arial" panose="020B0604020202020204" pitchFamily="34" charset="0"/>
                <a:ea typeface="Calibri"/>
                <a:cs typeface="Arial" panose="020B0604020202020204" pitchFamily="34" charset="0"/>
              </a:rPr>
              <a:t>шушукаться</a:t>
            </a:r>
          </a:p>
          <a:p>
            <a:pPr marL="285750" indent="-285750" algn="just">
              <a:lnSpc>
                <a:spcPct val="107000"/>
              </a:lnSpc>
              <a:spcAft>
                <a:spcPts val="800"/>
              </a:spcAft>
              <a:buFont typeface="Wingdings" panose="05000000000000000000" pitchFamily="2" charset="2"/>
              <a:buChar char="§"/>
            </a:pPr>
            <a:r>
              <a:rPr lang="cs-CZ" sz="2000" b="1" i="1" dirty="0">
                <a:latin typeface="Arial" panose="020B0604020202020204" pitchFamily="34" charset="0"/>
                <a:ea typeface="Calibri"/>
                <a:cs typeface="Arial" panose="020B0604020202020204" pitchFamily="34" charset="0"/>
              </a:rPr>
              <a:t>vzít si do hlavy</a:t>
            </a:r>
            <a:r>
              <a:rPr lang="cs-CZ" sz="2000" b="1" dirty="0">
                <a:latin typeface="Arial" panose="020B0604020202020204" pitchFamily="34" charset="0"/>
                <a:ea typeface="Calibri"/>
                <a:cs typeface="Arial" panose="020B0604020202020204" pitchFamily="34" charset="0"/>
              </a:rPr>
              <a:t> </a:t>
            </a:r>
            <a:r>
              <a:rPr lang="ru-RU" sz="2000" b="1" dirty="0">
                <a:latin typeface="Arial" panose="020B0604020202020204" pitchFamily="34" charset="0"/>
                <a:ea typeface="Calibri"/>
                <a:cs typeface="Arial" panose="020B0604020202020204" pitchFamily="34" charset="0"/>
              </a:rPr>
              <a:t>х </a:t>
            </a:r>
            <a:r>
              <a:rPr lang="ru-RU" sz="2000" b="1" i="1" dirty="0">
                <a:latin typeface="Arial" panose="020B0604020202020204" pitchFamily="34" charset="0"/>
                <a:ea typeface="Calibri"/>
                <a:cs typeface="Arial" panose="020B0604020202020204" pitchFamily="34" charset="0"/>
              </a:rPr>
              <a:t>вбить себе в голову</a:t>
            </a:r>
          </a:p>
          <a:p>
            <a:pPr marL="285750" indent="-285750" algn="just">
              <a:lnSpc>
                <a:spcPct val="107000"/>
              </a:lnSpc>
              <a:spcAft>
                <a:spcPts val="800"/>
              </a:spcAft>
              <a:buFont typeface="Wingdings" panose="05000000000000000000" pitchFamily="2" charset="2"/>
              <a:buChar char="§"/>
            </a:pPr>
            <a:r>
              <a:rPr lang="cs-CZ" sz="2000" i="1" dirty="0">
                <a:latin typeface="Arial" panose="020B0604020202020204" pitchFamily="34" charset="0"/>
                <a:ea typeface="Calibri"/>
                <a:cs typeface="Arial" panose="020B0604020202020204" pitchFamily="34" charset="0"/>
              </a:rPr>
              <a:t>Kdo by si to byl pomyslil</a:t>
            </a:r>
            <a:r>
              <a:rPr lang="ru-RU" sz="2000" i="1" dirty="0">
                <a:latin typeface="Arial" panose="020B0604020202020204" pitchFamily="34" charset="0"/>
                <a:ea typeface="Calibri"/>
                <a:cs typeface="Arial" panose="020B0604020202020204" pitchFamily="34" charset="0"/>
              </a:rPr>
              <a:t>! х Кто бы мог подумать!</a:t>
            </a:r>
          </a:p>
        </p:txBody>
      </p:sp>
    </p:spTree>
    <p:extLst>
      <p:ext uri="{BB962C8B-B14F-4D97-AF65-F5344CB8AC3E}">
        <p14:creationId xmlns:p14="http://schemas.microsoft.com/office/powerpoint/2010/main" val="3116790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3FEA7E0-ECBE-42FF-BB8C-B81F25782B9A}"/>
              </a:ext>
            </a:extLst>
          </p:cNvPr>
          <p:cNvSpPr/>
          <p:nvPr/>
        </p:nvSpPr>
        <p:spPr>
          <a:xfrm>
            <a:off x="2414726" y="948211"/>
            <a:ext cx="8211845" cy="4755854"/>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Pořizují si auta s luxusem srovnatelným s jejich obývacím pokojem.</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Takhle to chodí, pomyslela jsem si.</a:t>
            </a:r>
            <a:endParaRPr lang="ru-RU"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Nevšímala si ho.</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Pokud si mohu dovolit staré pořekadlo: co jest císařovo, císaři. </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Doufám, že si pomáháme navzájem.</a:t>
            </a:r>
            <a:endParaRPr lang="ru-RU"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Můžu se na ně stoprocentně spolehnout.</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Hned jsem si to tam zamiloval. </a:t>
            </a:r>
            <a:endParaRPr lang="ru-RU"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Říct, že jsem se zamiloval, by byl až příliš ukvapený závěr. </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Ženy si často neporadí ani s výměnou kola u malého auta.</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Oba si zapálí cigaretu a tiše kouří, vyfukují různé obláčky. </a:t>
            </a:r>
          </a:p>
        </p:txBody>
      </p:sp>
    </p:spTree>
    <p:extLst>
      <p:ext uri="{BB962C8B-B14F-4D97-AF65-F5344CB8AC3E}">
        <p14:creationId xmlns:p14="http://schemas.microsoft.com/office/powerpoint/2010/main" val="1985169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5D1B4E-11EC-45D4-B76F-94F6770061E1}"/>
              </a:ext>
            </a:extLst>
          </p:cNvPr>
          <p:cNvSpPr/>
          <p:nvPr/>
        </p:nvSpPr>
        <p:spPr>
          <a:xfrm>
            <a:off x="3048000" y="1917561"/>
            <a:ext cx="6096000" cy="2022798"/>
          </a:xfrm>
          <a:prstGeom prst="rect">
            <a:avLst/>
          </a:prstGeom>
        </p:spPr>
        <p:txBody>
          <a:bodyPr>
            <a:spAutoFit/>
          </a:bodyPr>
          <a:lstStyle/>
          <a:p>
            <a:pPr marL="285750" lvl="0" indent="-285750" algn="just">
              <a:lnSpc>
                <a:spcPct val="107000"/>
              </a:lnSpc>
              <a:spcAft>
                <a:spcPts val="800"/>
              </a:spcAft>
              <a:buFont typeface="Wingdings" panose="05000000000000000000" pitchFamily="2" charset="2"/>
              <a:buChar char="Ø"/>
            </a:pPr>
            <a:r>
              <a:rPr lang="ru-RU" sz="2000" dirty="0">
                <a:solidFill>
                  <a:prstClr val="black"/>
                </a:solidFill>
                <a:latin typeface="Arial" panose="020B0604020202020204" pitchFamily="34" charset="0"/>
                <a:ea typeface="Calibri"/>
                <a:cs typeface="Arial" panose="020B0604020202020204" pitchFamily="34" charset="0"/>
              </a:rPr>
              <a:t>В ЧЯ нет соответствия русским типам возвратных глаголов:</a:t>
            </a:r>
          </a:p>
          <a:p>
            <a:pPr marL="285750" lvl="0" indent="-285750" algn="just">
              <a:lnSpc>
                <a:spcPct val="107000"/>
              </a:lnSpc>
              <a:spcAft>
                <a:spcPts val="800"/>
              </a:spcAft>
              <a:buFont typeface="Wingdings" panose="05000000000000000000" pitchFamily="2" charset="2"/>
              <a:buChar char="§"/>
            </a:pPr>
            <a:r>
              <a:rPr lang="ru-RU" sz="2000" b="1" i="1" dirty="0">
                <a:solidFill>
                  <a:prstClr val="black"/>
                </a:solidFill>
                <a:latin typeface="Arial" panose="020B0604020202020204" pitchFamily="34" charset="0"/>
                <a:ea typeface="Calibri"/>
                <a:cs typeface="Arial" panose="020B0604020202020204" pitchFamily="34" charset="0"/>
              </a:rPr>
              <a:t>ему вспомнился день рожденья</a:t>
            </a:r>
          </a:p>
          <a:p>
            <a:pPr marL="285750" lvl="0" indent="-285750" algn="just">
              <a:lnSpc>
                <a:spcPct val="107000"/>
              </a:lnSpc>
              <a:spcAft>
                <a:spcPts val="800"/>
              </a:spcAft>
              <a:buFont typeface="Wingdings" panose="05000000000000000000" pitchFamily="2" charset="2"/>
              <a:buChar char="§"/>
            </a:pPr>
            <a:r>
              <a:rPr lang="ru-RU" sz="2000" b="1" i="1" dirty="0">
                <a:solidFill>
                  <a:prstClr val="black"/>
                </a:solidFill>
                <a:latin typeface="Arial" panose="020B0604020202020204" pitchFamily="34" charset="0"/>
                <a:ea typeface="Calibri"/>
                <a:cs typeface="Arial" panose="020B0604020202020204" pitchFamily="34" charset="0"/>
              </a:rPr>
              <a:t>собака кусается</a:t>
            </a:r>
          </a:p>
          <a:p>
            <a:pPr marL="285750" lvl="0" indent="-285750" algn="just">
              <a:lnSpc>
                <a:spcPct val="107000"/>
              </a:lnSpc>
              <a:spcAft>
                <a:spcPts val="800"/>
              </a:spcAft>
              <a:buFont typeface="Wingdings" panose="05000000000000000000" pitchFamily="2" charset="2"/>
              <a:buChar char="§"/>
            </a:pPr>
            <a:r>
              <a:rPr lang="ru-RU" sz="2000" b="1" i="1" dirty="0">
                <a:solidFill>
                  <a:prstClr val="black"/>
                </a:solidFill>
                <a:latin typeface="Arial" panose="020B0604020202020204" pitchFamily="34" charset="0"/>
                <a:ea typeface="Calibri"/>
                <a:cs typeface="Arial" panose="020B0604020202020204" pitchFamily="34" charset="0"/>
              </a:rPr>
              <a:t>кто-то стучится в дверь</a:t>
            </a:r>
            <a:endParaRPr lang="cs-CZ" sz="2000" b="1" i="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53054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217720" y="1352807"/>
            <a:ext cx="10058400" cy="1371600"/>
          </a:xfrm>
        </p:spPr>
        <p:txBody>
          <a:bodyPr>
            <a:normAutofit/>
          </a:bodyPr>
          <a:lstStyle/>
          <a:p>
            <a:r>
              <a:rPr lang="ru-RU" sz="2000" dirty="0">
                <a:latin typeface="Arial" panose="020B0604020202020204" pitchFamily="34" charset="0"/>
                <a:ea typeface="Times New Roman"/>
                <a:cs typeface="Arial" panose="020B0604020202020204" pitchFamily="34" charset="0"/>
              </a:rPr>
              <a:t>Структура форм </a:t>
            </a:r>
            <a:r>
              <a:rPr lang="ru-RU" sz="2000" b="1" u="sng" dirty="0">
                <a:latin typeface="Arial" panose="020B0604020202020204" pitchFamily="34" charset="0"/>
                <a:ea typeface="Times New Roman"/>
                <a:cs typeface="Arial" panose="020B0604020202020204" pitchFamily="34" charset="0"/>
              </a:rPr>
              <a:t>повелительного наклонения</a:t>
            </a:r>
            <a:r>
              <a:rPr lang="ru-RU" sz="2000" dirty="0">
                <a:latin typeface="Arial" panose="020B0604020202020204" pitchFamily="34" charset="0"/>
                <a:ea typeface="Times New Roman"/>
                <a:cs typeface="Arial" panose="020B0604020202020204" pitchFamily="34" charset="0"/>
              </a:rPr>
              <a:t> ЧЯ и РЯ значительно отличается.</a:t>
            </a:r>
            <a:br>
              <a:rPr lang="cs-CZ" sz="2000" dirty="0">
                <a:latin typeface="Arial" panose="020B0604020202020204" pitchFamily="34" charset="0"/>
                <a:ea typeface="Times New Roman"/>
                <a:cs typeface="Arial" panose="020B0604020202020204" pitchFamily="34" charset="0"/>
              </a:rPr>
            </a:br>
            <a:br>
              <a:rPr lang="cs-CZ" sz="2000" dirty="0">
                <a:latin typeface="Arial" panose="020B0604020202020204" pitchFamily="34" charset="0"/>
                <a:ea typeface="Times New Roman"/>
                <a:cs typeface="Arial" panose="020B0604020202020204" pitchFamily="34" charset="0"/>
              </a:rPr>
            </a:br>
            <a:r>
              <a:rPr lang="ru-RU" sz="2000" u="sng" dirty="0">
                <a:latin typeface="Arial" panose="020B0604020202020204" pitchFamily="34" charset="0"/>
                <a:ea typeface="Times New Roman"/>
                <a:cs typeface="Arial" panose="020B0604020202020204" pitchFamily="34" charset="0"/>
              </a:rPr>
              <a:t>Образование форм императива для 1 л. мн.ч. в РЯ зависит от вида глагола</a:t>
            </a:r>
            <a:r>
              <a:rPr lang="ru-RU" sz="2000" dirty="0">
                <a:latin typeface="Arial" panose="020B0604020202020204" pitchFamily="34" charset="0"/>
                <a:ea typeface="Times New Roman"/>
                <a:cs typeface="Arial" panose="020B0604020202020204" pitchFamily="34" charset="0"/>
              </a:rPr>
              <a:t>: формы пов. накл. от глаголов НСВ образуются аналитически.</a:t>
            </a:r>
            <a:endParaRPr lang="cs-CZ" sz="2000" dirty="0">
              <a:latin typeface="Arial" panose="020B0604020202020204" pitchFamily="34" charset="0"/>
              <a:cs typeface="Arial" panose="020B0604020202020204" pitchFamily="34" charset="0"/>
            </a:endParaRPr>
          </a:p>
        </p:txBody>
      </p:sp>
      <p:graphicFrame>
        <p:nvGraphicFramePr>
          <p:cNvPr id="8" name="Zástupný symbol pro obsah 7"/>
          <p:cNvGraphicFramePr>
            <a:graphicFrameLocks noGrp="1"/>
          </p:cNvGraphicFramePr>
          <p:nvPr>
            <p:ph sz="half" idx="1"/>
            <p:extLst>
              <p:ext uri="{D42A27DB-BD31-4B8C-83A1-F6EECF244321}">
                <p14:modId xmlns:p14="http://schemas.microsoft.com/office/powerpoint/2010/main" val="3661126351"/>
              </p:ext>
            </p:extLst>
          </p:nvPr>
        </p:nvGraphicFramePr>
        <p:xfrm>
          <a:off x="514906" y="3174797"/>
          <a:ext cx="5264456" cy="2160240"/>
        </p:xfrm>
        <a:graphic>
          <a:graphicData uri="http://schemas.openxmlformats.org/drawingml/2006/table">
            <a:tbl>
              <a:tblPr firstRow="1" firstCol="1" lastRow="1" lastCol="1" bandRow="1" bandCol="1"/>
              <a:tblGrid>
                <a:gridCol w="2301423">
                  <a:extLst>
                    <a:ext uri="{9D8B030D-6E8A-4147-A177-3AD203B41FA5}">
                      <a16:colId xmlns:a16="http://schemas.microsoft.com/office/drawing/2014/main" val="20000"/>
                    </a:ext>
                  </a:extLst>
                </a:gridCol>
                <a:gridCol w="1533338">
                  <a:extLst>
                    <a:ext uri="{9D8B030D-6E8A-4147-A177-3AD203B41FA5}">
                      <a16:colId xmlns:a16="http://schemas.microsoft.com/office/drawing/2014/main" val="20001"/>
                    </a:ext>
                  </a:extLst>
                </a:gridCol>
                <a:gridCol w="1429695">
                  <a:extLst>
                    <a:ext uri="{9D8B030D-6E8A-4147-A177-3AD203B41FA5}">
                      <a16:colId xmlns:a16="http://schemas.microsoft.com/office/drawing/2014/main" val="20002"/>
                    </a:ext>
                  </a:extLst>
                </a:gridCol>
              </a:tblGrid>
              <a:tr h="432048">
                <a:tc>
                  <a:txBody>
                    <a:bodyPr/>
                    <a:lstStyle/>
                    <a:p>
                      <a:pPr algn="ctr">
                        <a:lnSpc>
                          <a:spcPct val="107000"/>
                        </a:lnSpc>
                        <a:spcAft>
                          <a:spcPts val="0"/>
                        </a:spcAft>
                      </a:pP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Ед.ч.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Мн.ч.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64096">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Неинклюзивные формы</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t</a:t>
                      </a:r>
                      <a:r>
                        <a:rPr lang="ru-RU" sz="2000" b="1" dirty="0" err="1">
                          <a:effectLst/>
                          <a:latin typeface="Arial" panose="020B0604020202020204" pitchFamily="34" charset="0"/>
                          <a:ea typeface="Times New Roman"/>
                          <a:cs typeface="Arial" panose="020B0604020202020204" pitchFamily="34" charset="0"/>
                        </a:rPr>
                        <a:t>iskni</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tiskněte</a:t>
                      </a:r>
                    </a:p>
                    <a:p>
                      <a:pPr algn="just">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neste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4096">
                <a:tc>
                  <a:txBody>
                    <a:bodyPr/>
                    <a:lstStyle/>
                    <a:p>
                      <a:pPr algn="just">
                        <a:lnSpc>
                          <a:spcPct val="107000"/>
                        </a:lnSpc>
                        <a:spcAft>
                          <a:spcPts val="0"/>
                        </a:spcAft>
                      </a:pPr>
                      <a:r>
                        <a:rPr lang="cs-CZ" sz="2000" b="1">
                          <a:effectLst/>
                          <a:latin typeface="Arial" panose="020B0604020202020204" pitchFamily="34" charset="0"/>
                          <a:ea typeface="Times New Roman"/>
                          <a:cs typeface="Arial" panose="020B0604020202020204" pitchFamily="34" charset="0"/>
                        </a:rPr>
                        <a:t>И</a:t>
                      </a:r>
                      <a:r>
                        <a:rPr lang="ru-RU" sz="2000" b="1">
                          <a:effectLst/>
                          <a:latin typeface="Arial" panose="020B0604020202020204" pitchFamily="34" charset="0"/>
                          <a:ea typeface="Times New Roman"/>
                          <a:cs typeface="Arial" panose="020B0604020202020204" pitchFamily="34" charset="0"/>
                        </a:rPr>
                        <a:t>нклюзивные формы</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tiskněme</a:t>
                      </a:r>
                    </a:p>
                    <a:p>
                      <a:pPr algn="ctr">
                        <a:lnSpc>
                          <a:spcPct val="107000"/>
                        </a:lnSpc>
                        <a:spcAft>
                          <a:spcPts val="0"/>
                        </a:spcAft>
                      </a:pPr>
                      <a:r>
                        <a:rPr lang="cs-CZ" sz="2000" b="1" dirty="0">
                          <a:effectLst/>
                          <a:latin typeface="Arial" panose="020B0604020202020204" pitchFamily="34" charset="0"/>
                          <a:ea typeface="Times New Roman"/>
                          <a:cs typeface="Arial" panose="020B0604020202020204" pitchFamily="34" charset="0"/>
                        </a:rPr>
                        <a:t>nesme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0002"/>
                  </a:ext>
                </a:extLst>
              </a:tr>
            </a:tbl>
          </a:graphicData>
        </a:graphic>
      </p:graphicFrame>
      <p:graphicFrame>
        <p:nvGraphicFramePr>
          <p:cNvPr id="10" name="Zástupný symbol pro obsah 9"/>
          <p:cNvGraphicFramePr>
            <a:graphicFrameLocks noGrp="1"/>
          </p:cNvGraphicFramePr>
          <p:nvPr>
            <p:ph sz="half" idx="2"/>
            <p:extLst>
              <p:ext uri="{D42A27DB-BD31-4B8C-83A1-F6EECF244321}">
                <p14:modId xmlns:p14="http://schemas.microsoft.com/office/powerpoint/2010/main" val="1655641599"/>
              </p:ext>
            </p:extLst>
          </p:nvPr>
        </p:nvGraphicFramePr>
        <p:xfrm>
          <a:off x="5987629" y="2861259"/>
          <a:ext cx="5595890" cy="3363787"/>
        </p:xfrm>
        <a:graphic>
          <a:graphicData uri="http://schemas.openxmlformats.org/drawingml/2006/table">
            <a:tbl>
              <a:tblPr firstRow="1" firstCol="1" lastRow="1" lastCol="1" bandRow="1" bandCol="1"/>
              <a:tblGrid>
                <a:gridCol w="984835">
                  <a:extLst>
                    <a:ext uri="{9D8B030D-6E8A-4147-A177-3AD203B41FA5}">
                      <a16:colId xmlns:a16="http://schemas.microsoft.com/office/drawing/2014/main" val="20000"/>
                    </a:ext>
                  </a:extLst>
                </a:gridCol>
                <a:gridCol w="1429079">
                  <a:extLst>
                    <a:ext uri="{9D8B030D-6E8A-4147-A177-3AD203B41FA5}">
                      <a16:colId xmlns:a16="http://schemas.microsoft.com/office/drawing/2014/main" val="20001"/>
                    </a:ext>
                  </a:extLst>
                </a:gridCol>
                <a:gridCol w="3181976">
                  <a:extLst>
                    <a:ext uri="{9D8B030D-6E8A-4147-A177-3AD203B41FA5}">
                      <a16:colId xmlns:a16="http://schemas.microsoft.com/office/drawing/2014/main" val="20002"/>
                    </a:ext>
                  </a:extLst>
                </a:gridCol>
              </a:tblGrid>
              <a:tr h="475933">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 </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2 лицо</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1 лицо</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8178">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Ед.ч.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пойди</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толкни</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надень</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пой</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пойдём</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толкнём</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наденем</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u="sng" dirty="0">
                          <a:effectLst/>
                          <a:latin typeface="Arial" panose="020B0604020202020204" pitchFamily="34" charset="0"/>
                          <a:ea typeface="Times New Roman"/>
                          <a:cs typeface="Arial" panose="020B0604020202020204" pitchFamily="34" charset="0"/>
                        </a:rPr>
                        <a:t>будем</a:t>
                      </a:r>
                      <a:r>
                        <a:rPr lang="ru-RU" sz="2000" b="1" dirty="0">
                          <a:effectLst/>
                          <a:latin typeface="Arial" panose="020B0604020202020204" pitchFamily="34" charset="0"/>
                          <a:ea typeface="Times New Roman"/>
                          <a:cs typeface="Arial" panose="020B0604020202020204" pitchFamily="34" charset="0"/>
                        </a:rPr>
                        <a:t> петь / </a:t>
                      </a:r>
                      <a:r>
                        <a:rPr lang="ru-RU" sz="2000" b="1" u="sng" dirty="0">
                          <a:effectLst/>
                          <a:latin typeface="Arial" panose="020B0604020202020204" pitchFamily="34" charset="0"/>
                          <a:ea typeface="Times New Roman"/>
                          <a:cs typeface="Arial" panose="020B0604020202020204" pitchFamily="34" charset="0"/>
                        </a:rPr>
                        <a:t>давай</a:t>
                      </a:r>
                      <a:r>
                        <a:rPr lang="ru-RU" sz="2000" b="1" dirty="0">
                          <a:effectLst/>
                          <a:latin typeface="Arial" panose="020B0604020202020204" pitchFamily="34" charset="0"/>
                          <a:ea typeface="Times New Roman"/>
                          <a:cs typeface="Arial" panose="020B0604020202020204" pitchFamily="34" charset="0"/>
                        </a:rPr>
                        <a:t> петь</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8178">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Мн.ч.</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пойдите</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толкните</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наденьте</a:t>
                      </a:r>
                      <a:endParaRPr lang="cs-CZ" sz="2000" b="1">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пойте</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пойдёмте</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толкнёмте</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наденемте</a:t>
                      </a:r>
                      <a:endParaRPr lang="cs-CZ" sz="2000" b="1" dirty="0">
                        <a:effectLst/>
                        <a:latin typeface="Arial" panose="020B0604020202020204" pitchFamily="34" charset="0"/>
                        <a:ea typeface="Times New Roman"/>
                        <a:cs typeface="Arial" panose="020B0604020202020204" pitchFamily="34" charset="0"/>
                      </a:endParaRPr>
                    </a:p>
                    <a:p>
                      <a:pPr algn="just">
                        <a:lnSpc>
                          <a:spcPct val="107000"/>
                        </a:lnSpc>
                        <a:spcAft>
                          <a:spcPts val="0"/>
                        </a:spcAft>
                      </a:pPr>
                      <a:r>
                        <a:rPr lang="ru-RU" sz="2000" b="1" u="sng" dirty="0">
                          <a:effectLst/>
                          <a:latin typeface="Arial" panose="020B0604020202020204" pitchFamily="34" charset="0"/>
                          <a:ea typeface="Times New Roman"/>
                          <a:cs typeface="Arial" panose="020B0604020202020204" pitchFamily="34" charset="0"/>
                        </a:rPr>
                        <a:t>давайте</a:t>
                      </a:r>
                      <a:r>
                        <a:rPr lang="ru-RU" sz="2000" b="1" dirty="0">
                          <a:effectLst/>
                          <a:latin typeface="Arial" panose="020B0604020202020204" pitchFamily="34" charset="0"/>
                          <a:ea typeface="Times New Roman"/>
                          <a:cs typeface="Arial" panose="020B0604020202020204" pitchFamily="34" charset="0"/>
                        </a:rPr>
                        <a:t> петь / </a:t>
                      </a:r>
                      <a:r>
                        <a:rPr lang="ru-RU" sz="2000" b="1" u="sng" dirty="0">
                          <a:effectLst/>
                          <a:latin typeface="Arial" panose="020B0604020202020204" pitchFamily="34" charset="0"/>
                          <a:ea typeface="Times New Roman"/>
                          <a:cs typeface="Arial" panose="020B0604020202020204" pitchFamily="34" charset="0"/>
                        </a:rPr>
                        <a:t>будемте</a:t>
                      </a:r>
                      <a:r>
                        <a:rPr lang="ru-RU" sz="2000" b="1" dirty="0">
                          <a:effectLst/>
                          <a:latin typeface="Arial" panose="020B0604020202020204" pitchFamily="34" charset="0"/>
                          <a:ea typeface="Times New Roman"/>
                          <a:cs typeface="Arial" panose="020B0604020202020204" pitchFamily="34" charset="0"/>
                        </a:rPr>
                        <a:t> петь</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Obdélník 1">
            <a:extLst>
              <a:ext uri="{FF2B5EF4-FFF2-40B4-BE49-F238E27FC236}">
                <a16:creationId xmlns:a16="http://schemas.microsoft.com/office/drawing/2014/main" id="{4F69E057-2D99-4587-AC38-B0C4669DBE34}"/>
              </a:ext>
            </a:extLst>
          </p:cNvPr>
          <p:cNvSpPr/>
          <p:nvPr/>
        </p:nvSpPr>
        <p:spPr>
          <a:xfrm>
            <a:off x="3661762" y="815845"/>
            <a:ext cx="4414991" cy="400110"/>
          </a:xfrm>
          <a:prstGeom prst="rect">
            <a:avLst/>
          </a:prstGeom>
        </p:spPr>
        <p:txBody>
          <a:bodyPr wrap="none">
            <a:spAutoFit/>
          </a:bodyPr>
          <a:lstStyle/>
          <a:p>
            <a:r>
              <a:rPr lang="ru-RU" sz="2000" b="1" dirty="0">
                <a:solidFill>
                  <a:srgbClr val="00B050"/>
                </a:solidFill>
                <a:latin typeface="Arial" panose="020B0604020202020204" pitchFamily="34" charset="0"/>
                <a:ea typeface="Times New Roman"/>
                <a:cs typeface="Arial" panose="020B0604020202020204" pitchFamily="34" charset="0"/>
              </a:rPr>
              <a:t>ПОВЕЛИТЕЛЬНОЕ НАКЛОНЕНИЕ</a:t>
            </a:r>
            <a:endParaRPr lang="cs-CZ" sz="20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185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77049" y="640913"/>
            <a:ext cx="10999433" cy="5632311"/>
          </a:xfrm>
          <a:prstGeom prst="rect">
            <a:avLst/>
          </a:prstGeom>
        </p:spPr>
        <p:txBody>
          <a:bodyPr wrap="square">
            <a:spAutoFit/>
          </a:bodyPr>
          <a:lstStyle/>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Но сегодня не работалось ― на душе было неспокойно и тошно.</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Сейчас ему думалось и вспоминалось легко ― без напряжения, без боли.</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Ночью, Варя, не спится мне, всё мерещится шёпот какой-то.</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Няня тоже стучится в дверь, которую научился запирать ребенок.</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Понятно, что терпеть рядом с собой в тесном жилище животное, которое на тебя рычит, кусается или бодается, древние люди не стали бы.</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В общежитии делились с соседями абсолютно всем, помогали, заботились друг о друге.</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Наш сосед строится. Маша прибралась в квартире. </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Зря вы так потратились. </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Ящик свободно не открывается.</a:t>
            </a:r>
            <a:endParaRPr lang="ru-RU" dirty="0"/>
          </a:p>
        </p:txBody>
      </p:sp>
    </p:spTree>
    <p:extLst>
      <p:ext uri="{BB962C8B-B14F-4D97-AF65-F5344CB8AC3E}">
        <p14:creationId xmlns:p14="http://schemas.microsoft.com/office/powerpoint/2010/main" val="4140233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0112" y="370157"/>
            <a:ext cx="10750858" cy="6247864"/>
          </a:xfrm>
          <a:prstGeom prst="rect">
            <a:avLst/>
          </a:prstGeom>
        </p:spPr>
        <p:txBody>
          <a:bodyPr wrap="square">
            <a:spAutoFit/>
          </a:bodyPr>
          <a:lstStyle/>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Таня уткнулась лицом в подушку. </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Валера уже укладывается.</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Ах, жаль до чего, ― Долгополов </a:t>
            </a:r>
            <a:r>
              <a:rPr lang="ru-RU" sz="2000" dirty="0" err="1">
                <a:solidFill>
                  <a:prstClr val="black"/>
                </a:solidFill>
                <a:latin typeface="Arial" panose="020B0604020202020204" pitchFamily="34" charset="0"/>
                <a:cs typeface="Arial" panose="020B0604020202020204" pitchFamily="34" charset="0"/>
              </a:rPr>
              <a:t>по-несчастному</a:t>
            </a:r>
            <a:r>
              <a:rPr lang="ru-RU" sz="2000" dirty="0">
                <a:solidFill>
                  <a:prstClr val="black"/>
                </a:solidFill>
                <a:latin typeface="Arial" panose="020B0604020202020204" pitchFamily="34" charset="0"/>
                <a:cs typeface="Arial" panose="020B0604020202020204" pitchFamily="34" charset="0"/>
              </a:rPr>
              <a:t> уставился глазами в пол.</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Саша застегнулся и приметил с огорчением, что бутылка с недопитым пивом упала и разлилась.</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Она не только красится, но и завивается. </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Дядя бреется у парикмахера.</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Над городом кружились самолеты. </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Сверху сыпалось стекло, отваливалась штукатурка.</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Какой сон мне виделся! </a:t>
            </a:r>
          </a:p>
          <a:p>
            <a:pPr marL="285750" indent="-285750">
              <a:buFont typeface="Courier New" panose="02070309020205020404" pitchFamily="49" charset="0"/>
              <a:buChar char="o"/>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solidFill>
                  <a:prstClr val="black"/>
                </a:solidFill>
                <a:latin typeface="Arial" panose="020B0604020202020204" pitchFamily="34" charset="0"/>
                <a:cs typeface="Arial" panose="020B0604020202020204" pitchFamily="34" charset="0"/>
              </a:rPr>
              <a:t>Это платье плохо гладится. </a:t>
            </a:r>
          </a:p>
        </p:txBody>
      </p:sp>
    </p:spTree>
    <p:extLst>
      <p:ext uri="{BB962C8B-B14F-4D97-AF65-F5344CB8AC3E}">
        <p14:creationId xmlns:p14="http://schemas.microsoft.com/office/powerpoint/2010/main" val="3206470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20932" y="458956"/>
            <a:ext cx="10813002" cy="5940088"/>
          </a:xfrm>
          <a:prstGeom prst="rect">
            <a:avLst/>
          </a:prstGeom>
        </p:spPr>
        <p:txBody>
          <a:bodyPr wrap="square">
            <a:spAutoFit/>
          </a:bodyPr>
          <a:lstStyle/>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Jde se tam půlhodiny. Šlo se nám pěkně. Zde se mluví česky. S tebou se nepočítá.</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Tudy se nesmí chodit. To se nedá vyprávět, to se musí vidět. Může se tam stanovat?</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 Netroufá si mezi ně a nedůvěřivě čeká opodál.</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Rain umí vždycky jenom odmlouvat, stěžovala si máma.</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Ať si hledí své práce, nestarají se o politiku.</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Představil si , jak k němu přistoupila a prosila ho, aby zůstal.</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 Dokázal to! " bručel si bez ustání pod vousy.</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Natáhl si džíny i modrý rybářský svetr a zavázal si boty.</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Vzal si do hlavy, že koupí všechny možné farmy a ranče a vepříny.</a:t>
            </a:r>
          </a:p>
          <a:p>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Co si dáte, pane ? " zeptal se staršího z obou mužů.</a:t>
            </a:r>
          </a:p>
        </p:txBody>
      </p:sp>
    </p:spTree>
    <p:extLst>
      <p:ext uri="{BB962C8B-B14F-4D97-AF65-F5344CB8AC3E}">
        <p14:creationId xmlns:p14="http://schemas.microsoft.com/office/powerpoint/2010/main" val="2266023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938" y="696192"/>
            <a:ext cx="6378123" cy="560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06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898" y="488271"/>
            <a:ext cx="6765828" cy="582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188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27" y="248575"/>
            <a:ext cx="9019536" cy="636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320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0"/>
            <a:ext cx="72728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634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80319AB-F63F-4FBA-A0B5-5AD08ACC8A05}"/>
              </a:ext>
            </a:extLst>
          </p:cNvPr>
          <p:cNvSpPr/>
          <p:nvPr/>
        </p:nvSpPr>
        <p:spPr>
          <a:xfrm>
            <a:off x="3730235" y="1948194"/>
            <a:ext cx="4874027" cy="461665"/>
          </a:xfrm>
          <a:prstGeom prst="rect">
            <a:avLst/>
          </a:prstGeom>
        </p:spPr>
        <p:txBody>
          <a:bodyPr wrap="none">
            <a:spAutoFit/>
          </a:bodyPr>
          <a:lstStyle/>
          <a:p>
            <a:r>
              <a:rPr lang="ru-RU" sz="2400" b="1" dirty="0">
                <a:solidFill>
                  <a:srgbClr val="00B050"/>
                </a:solidFill>
                <a:latin typeface="Arial" panose="020B0604020202020204" pitchFamily="34" charset="0"/>
                <a:cs typeface="Arial" panose="020B0604020202020204" pitchFamily="34" charset="0"/>
              </a:rPr>
              <a:t>НЕЛИЧНЫЕ ФОРМЫ ГЛАГОЛА</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396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76889" y="447921"/>
            <a:ext cx="2050743" cy="526560"/>
          </a:xfrm>
        </p:spPr>
        <p:txBody>
          <a:bodyPr>
            <a:normAutofit fontScale="90000"/>
          </a:bodyPr>
          <a:lstStyle/>
          <a:p>
            <a:pPr algn="ctr"/>
            <a:br>
              <a:rPr lang="ru-RU" sz="2400" b="1" dirty="0">
                <a:solidFill>
                  <a:srgbClr val="00B050"/>
                </a:solidFill>
                <a:latin typeface="Arial" panose="020B0604020202020204" pitchFamily="34" charset="0"/>
                <a:cs typeface="Arial" panose="020B0604020202020204" pitchFamily="34" charset="0"/>
              </a:rPr>
            </a:br>
            <a:r>
              <a:rPr lang="ru-RU" sz="2400" b="1" dirty="0">
                <a:solidFill>
                  <a:srgbClr val="00B050"/>
                </a:solidFill>
                <a:latin typeface="Arial" panose="020B0604020202020204" pitchFamily="34" charset="0"/>
                <a:cs typeface="Arial" panose="020B0604020202020204" pitchFamily="34" charset="0"/>
              </a:rPr>
              <a:t>ИНФИНИТИВ</a:t>
            </a:r>
            <a:endParaRPr lang="cs-CZ" sz="2400" b="1" dirty="0">
              <a:solidFill>
                <a:srgbClr val="00B050"/>
              </a:solidFill>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1066800" y="1222228"/>
            <a:ext cx="10058400" cy="2337718"/>
          </a:xfrm>
        </p:spPr>
        <p:txBody>
          <a:bodyPr>
            <a:normAutofit/>
          </a:bodyPr>
          <a:lstStyle/>
          <a:p>
            <a:pPr marL="0" indent="0">
              <a:buNone/>
            </a:pPr>
            <a:r>
              <a:rPr lang="ru-RU" sz="2000" b="1" u="sng" dirty="0">
                <a:latin typeface="Arial" panose="020B0604020202020204" pitchFamily="34" charset="0"/>
                <a:cs typeface="Arial" panose="020B0604020202020204" pitchFamily="34" charset="0"/>
              </a:rPr>
              <a:t>Инфинитив</a:t>
            </a:r>
            <a:r>
              <a:rPr lang="cs-CZ" sz="2000" b="1" u="sng" dirty="0">
                <a:latin typeface="Arial" panose="020B0604020202020204" pitchFamily="34" charset="0"/>
                <a:cs typeface="Arial" panose="020B0604020202020204" pitchFamily="34" charset="0"/>
              </a:rPr>
              <a:t> –</a:t>
            </a:r>
            <a:r>
              <a:rPr lang="ru-RU" sz="2000" b="1" u="sng" dirty="0">
                <a:latin typeface="Arial" panose="020B0604020202020204" pitchFamily="34" charset="0"/>
                <a:cs typeface="Arial" panose="020B0604020202020204" pitchFamily="34" charset="0"/>
              </a:rPr>
              <a:t> исходная форма глагольной парадигмы </a:t>
            </a:r>
          </a:p>
          <a:p>
            <a:pPr marL="0" indent="0">
              <a:buNone/>
            </a:pPr>
            <a:endParaRPr lang="cs-CZ" sz="2000" dirty="0">
              <a:latin typeface="Arial" panose="020B0604020202020204" pitchFamily="34" charset="0"/>
              <a:cs typeface="Arial" panose="020B0604020202020204" pitchFamily="34" charset="0"/>
            </a:endParaRPr>
          </a:p>
          <a:p>
            <a:pPr>
              <a:buFont typeface="Wingdings" panose="05000000000000000000" pitchFamily="2" charset="2"/>
              <a:buChar char="§"/>
            </a:pPr>
            <a:r>
              <a:rPr lang="ru-RU" sz="2000" dirty="0">
                <a:latin typeface="Arial" panose="020B0604020202020204" pitchFamily="34" charset="0"/>
                <a:cs typeface="Arial" panose="020B0604020202020204" pitchFamily="34" charset="0"/>
              </a:rPr>
              <a:t>И в ЧЯ и РЯ отличается минимальной грамматической нагрузкой. Обозначает действие </a:t>
            </a:r>
            <a:r>
              <a:rPr lang="ru-RU" sz="2000" b="1" dirty="0">
                <a:latin typeface="Arial" panose="020B0604020202020204" pitchFamily="34" charset="0"/>
                <a:cs typeface="Arial" panose="020B0604020202020204" pitchFamily="34" charset="0"/>
              </a:rPr>
              <a:t>вне времени, лица, наклонения.</a:t>
            </a:r>
            <a:endParaRPr lang="ru-RU" sz="2000" dirty="0">
              <a:latin typeface="Arial" panose="020B0604020202020204" pitchFamily="34" charset="0"/>
              <a:cs typeface="Arial" panose="020B0604020202020204" pitchFamily="34" charset="0"/>
            </a:endParaRPr>
          </a:p>
          <a:p>
            <a:pPr>
              <a:buFont typeface="Wingdings" panose="05000000000000000000" pitchFamily="2" charset="2"/>
              <a:buChar char="§"/>
            </a:pPr>
            <a:r>
              <a:rPr lang="ru-RU" sz="2000" dirty="0">
                <a:latin typeface="Arial" panose="020B0604020202020204" pitchFamily="34" charset="0"/>
                <a:cs typeface="Arial" panose="020B0604020202020204" pitchFamily="34" charset="0"/>
              </a:rPr>
              <a:t>Одновременно он является </a:t>
            </a:r>
            <a:r>
              <a:rPr lang="ru-RU" sz="2000" b="1" dirty="0">
                <a:latin typeface="Arial" panose="020B0604020202020204" pitchFamily="34" charset="0"/>
                <a:cs typeface="Arial" panose="020B0604020202020204" pitchFamily="34" charset="0"/>
              </a:rPr>
              <a:t>наиболее обобщенной, наиболее отвлеченной глагольной формой</a:t>
            </a:r>
            <a:r>
              <a:rPr lang="ru-RU"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1BC71F7A-13E5-4456-97A0-AC987EAB7DE8}"/>
              </a:ext>
            </a:extLst>
          </p:cNvPr>
          <p:cNvSpPr/>
          <p:nvPr/>
        </p:nvSpPr>
        <p:spPr>
          <a:xfrm>
            <a:off x="2868847" y="3651932"/>
            <a:ext cx="6187976" cy="430887"/>
          </a:xfrm>
          <a:prstGeom prst="rect">
            <a:avLst/>
          </a:prstGeom>
        </p:spPr>
        <p:txBody>
          <a:bodyPr wrap="none">
            <a:spAutoFit/>
          </a:bodyPr>
          <a:lstStyle/>
          <a:p>
            <a:r>
              <a:rPr lang="ru-RU" sz="2200" b="1" dirty="0">
                <a:latin typeface="Arial" panose="020B0604020202020204" pitchFamily="34" charset="0"/>
                <a:cs typeface="Arial" panose="020B0604020202020204" pitchFamily="34" charset="0"/>
              </a:rPr>
              <a:t>Грамматическое оформление инфинитива</a:t>
            </a:r>
            <a:endParaRPr lang="cs-CZ" sz="2200" dirty="0">
              <a:latin typeface="Arial" panose="020B0604020202020204" pitchFamily="34" charset="0"/>
              <a:cs typeface="Arial" panose="020B0604020202020204" pitchFamily="34" charset="0"/>
            </a:endParaRPr>
          </a:p>
        </p:txBody>
      </p:sp>
      <p:graphicFrame>
        <p:nvGraphicFramePr>
          <p:cNvPr id="5" name="Zástupný symbol pro obsah 3">
            <a:extLst>
              <a:ext uri="{FF2B5EF4-FFF2-40B4-BE49-F238E27FC236}">
                <a16:creationId xmlns:a16="http://schemas.microsoft.com/office/drawing/2014/main" id="{6101E938-F010-4E42-8099-171F3EB8FB26}"/>
              </a:ext>
            </a:extLst>
          </p:cNvPr>
          <p:cNvGraphicFramePr>
            <a:graphicFrameLocks/>
          </p:cNvGraphicFramePr>
          <p:nvPr>
            <p:extLst>
              <p:ext uri="{D42A27DB-BD31-4B8C-83A1-F6EECF244321}">
                <p14:modId xmlns:p14="http://schemas.microsoft.com/office/powerpoint/2010/main" val="238761518"/>
              </p:ext>
            </p:extLst>
          </p:nvPr>
        </p:nvGraphicFramePr>
        <p:xfrm>
          <a:off x="3303196" y="4303933"/>
          <a:ext cx="4998128" cy="1923752"/>
        </p:xfrm>
        <a:graphic>
          <a:graphicData uri="http://schemas.openxmlformats.org/drawingml/2006/table">
            <a:tbl>
              <a:tblPr firstRow="1" firstCol="1" lastRow="1" lastCol="1" bandRow="1" bandCol="1"/>
              <a:tblGrid>
                <a:gridCol w="1198508">
                  <a:extLst>
                    <a:ext uri="{9D8B030D-6E8A-4147-A177-3AD203B41FA5}">
                      <a16:colId xmlns:a16="http://schemas.microsoft.com/office/drawing/2014/main" val="20000"/>
                    </a:ext>
                  </a:extLst>
                </a:gridCol>
                <a:gridCol w="1066788">
                  <a:extLst>
                    <a:ext uri="{9D8B030D-6E8A-4147-A177-3AD203B41FA5}">
                      <a16:colId xmlns:a16="http://schemas.microsoft.com/office/drawing/2014/main" val="20001"/>
                    </a:ext>
                  </a:extLst>
                </a:gridCol>
                <a:gridCol w="1066788">
                  <a:extLst>
                    <a:ext uri="{9D8B030D-6E8A-4147-A177-3AD203B41FA5}">
                      <a16:colId xmlns:a16="http://schemas.microsoft.com/office/drawing/2014/main" val="20002"/>
                    </a:ext>
                  </a:extLst>
                </a:gridCol>
                <a:gridCol w="1666044">
                  <a:extLst>
                    <a:ext uri="{9D8B030D-6E8A-4147-A177-3AD203B41FA5}">
                      <a16:colId xmlns:a16="http://schemas.microsoft.com/office/drawing/2014/main" val="20003"/>
                    </a:ext>
                  </a:extLst>
                </a:gridCol>
              </a:tblGrid>
              <a:tr h="961876">
                <a:tc>
                  <a:txBody>
                    <a:bodyPr/>
                    <a:lstStyle/>
                    <a:p>
                      <a:pPr>
                        <a:lnSpc>
                          <a:spcPct val="107000"/>
                        </a:lnSpc>
                        <a:spcAft>
                          <a:spcPts val="800"/>
                        </a:spcAft>
                      </a:pPr>
                      <a:r>
                        <a:rPr lang="ru-RU" sz="2000" dirty="0">
                          <a:effectLst/>
                          <a:latin typeface="Arial" panose="020B0604020202020204" pitchFamily="34" charset="0"/>
                          <a:ea typeface="Calibri"/>
                          <a:cs typeface="Arial" panose="020B0604020202020204" pitchFamily="34" charset="0"/>
                        </a:rPr>
                        <a:t>ЧЯ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ru-RU" sz="2000" dirty="0" err="1">
                          <a:effectLst/>
                          <a:latin typeface="Arial" panose="020B0604020202020204" pitchFamily="34" charset="0"/>
                          <a:ea typeface="Calibri"/>
                          <a:cs typeface="Arial" panose="020B0604020202020204" pitchFamily="34" charset="0"/>
                        </a:rPr>
                        <a:t>děla</a:t>
                      </a:r>
                      <a:r>
                        <a:rPr lang="ru-RU" sz="2000" b="1" dirty="0" err="1">
                          <a:effectLst/>
                          <a:latin typeface="Arial" panose="020B0604020202020204" pitchFamily="34" charset="0"/>
                          <a:ea typeface="Calibri"/>
                          <a:cs typeface="Arial" panose="020B0604020202020204" pitchFamily="34" charset="0"/>
                        </a:rPr>
                        <a:t>t</a:t>
                      </a:r>
                      <a:r>
                        <a:rPr lang="ru-RU" sz="2000" dirty="0">
                          <a:effectLst/>
                          <a:latin typeface="Arial" panose="020B0604020202020204" pitchFamily="34" charset="0"/>
                          <a:ea typeface="Calibri"/>
                          <a:cs typeface="Arial" panose="020B0604020202020204" pitchFamily="34" charset="0"/>
                        </a:rPr>
                        <a:t>/</a:t>
                      </a:r>
                      <a:r>
                        <a:rPr lang="cs-CZ" sz="2000" dirty="0">
                          <a:effectLst/>
                          <a:latin typeface="Arial" panose="020B0604020202020204" pitchFamily="34" charset="0"/>
                          <a:ea typeface="Calibri"/>
                          <a:cs typeface="Arial" panose="020B0604020202020204" pitchFamily="34" charset="0"/>
                        </a:rPr>
                        <a:t>děla</a:t>
                      </a:r>
                      <a:r>
                        <a:rPr lang="ru-RU" sz="2000" b="1" dirty="0" err="1">
                          <a:effectLst/>
                          <a:latin typeface="Arial" panose="020B0604020202020204" pitchFamily="34" charset="0"/>
                          <a:ea typeface="Calibri"/>
                          <a:cs typeface="Arial" panose="020B0604020202020204" pitchFamily="34" charset="0"/>
                        </a:rPr>
                        <a:t>ti</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a:txBody>
                    <a:bodyPr/>
                    <a:lstStyle/>
                    <a:p>
                      <a:pPr>
                        <a:lnSpc>
                          <a:spcPct val="107000"/>
                        </a:lnSpc>
                        <a:spcAft>
                          <a:spcPts val="800"/>
                        </a:spcAft>
                      </a:pPr>
                      <a:r>
                        <a:rPr lang="ru-RU" sz="2000" dirty="0">
                          <a:effectLst/>
                          <a:latin typeface="Arial" panose="020B0604020202020204" pitchFamily="34" charset="0"/>
                          <a:ea typeface="Calibri"/>
                          <a:cs typeface="Arial" panose="020B0604020202020204" pitchFamily="34" charset="0"/>
                        </a:rPr>
                        <a:t>mo</a:t>
                      </a:r>
                      <a:r>
                        <a:rPr lang="ru-RU" sz="2000" b="1" dirty="0">
                          <a:effectLst/>
                          <a:latin typeface="Arial" panose="020B0604020202020204" pitchFamily="34" charset="0"/>
                          <a:ea typeface="Calibri"/>
                          <a:cs typeface="Arial" panose="020B0604020202020204" pitchFamily="34" charset="0"/>
                        </a:rPr>
                        <a:t>ct</a:t>
                      </a:r>
                      <a:r>
                        <a:rPr lang="ru-RU" sz="2000" dirty="0">
                          <a:effectLst/>
                          <a:latin typeface="Arial" panose="020B0604020202020204" pitchFamily="34" charset="0"/>
                          <a:ea typeface="Calibri"/>
                          <a:cs typeface="Arial" panose="020B0604020202020204" pitchFamily="34" charset="0"/>
                        </a:rPr>
                        <a:t>/</a:t>
                      </a:r>
                      <a:r>
                        <a:rPr lang="ru-RU" sz="2000" dirty="0" err="1">
                          <a:effectLst/>
                          <a:latin typeface="Arial" panose="020B0604020202020204" pitchFamily="34" charset="0"/>
                          <a:ea typeface="Calibri"/>
                          <a:cs typeface="Arial" panose="020B0604020202020204" pitchFamily="34" charset="0"/>
                        </a:rPr>
                        <a:t>mo</a:t>
                      </a:r>
                      <a:r>
                        <a:rPr lang="ru-RU" sz="2000" b="1" dirty="0" err="1">
                          <a:effectLst/>
                          <a:latin typeface="Arial" panose="020B0604020202020204" pitchFamily="34" charset="0"/>
                          <a:ea typeface="Calibri"/>
                          <a:cs typeface="Arial" panose="020B0604020202020204" pitchFamily="34" charset="0"/>
                        </a:rPr>
                        <a:t>ci</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61876">
                <a:tc>
                  <a:txBody>
                    <a:bodyPr/>
                    <a:lstStyle/>
                    <a:p>
                      <a:pPr>
                        <a:lnSpc>
                          <a:spcPct val="107000"/>
                        </a:lnSpc>
                        <a:spcAft>
                          <a:spcPts val="800"/>
                        </a:spcAft>
                      </a:pPr>
                      <a:r>
                        <a:rPr lang="ru-RU" sz="2000" dirty="0">
                          <a:effectLst/>
                          <a:latin typeface="Arial" panose="020B0604020202020204" pitchFamily="34" charset="0"/>
                          <a:ea typeface="Calibri"/>
                          <a:cs typeface="Arial" panose="020B0604020202020204" pitchFamily="34" charset="0"/>
                        </a:rPr>
                        <a:t>РЯ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000">
                          <a:effectLst/>
                          <a:latin typeface="Arial" panose="020B0604020202020204" pitchFamily="34" charset="0"/>
                          <a:ea typeface="Calibri"/>
                          <a:cs typeface="Arial" panose="020B0604020202020204" pitchFamily="34" charset="0"/>
                        </a:rPr>
                        <a:t>дела</a:t>
                      </a:r>
                      <a:r>
                        <a:rPr lang="ru-RU" sz="2000" b="1">
                          <a:effectLst/>
                          <a:latin typeface="Arial" panose="020B0604020202020204" pitchFamily="34" charset="0"/>
                          <a:ea typeface="Calibri"/>
                          <a:cs typeface="Arial" panose="020B0604020202020204" pitchFamily="34" charset="0"/>
                        </a:rPr>
                        <a:t>ть</a:t>
                      </a:r>
                      <a:endParaRPr lang="cs-CZ" sz="200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000" dirty="0">
                          <a:effectLst/>
                          <a:latin typeface="Arial" panose="020B0604020202020204" pitchFamily="34" charset="0"/>
                          <a:ea typeface="Calibri"/>
                          <a:cs typeface="Arial" panose="020B0604020202020204" pitchFamily="34" charset="0"/>
                        </a:rPr>
                        <a:t>нес</a:t>
                      </a:r>
                      <a:r>
                        <a:rPr lang="ru-RU" sz="2000" b="1" dirty="0">
                          <a:effectLst/>
                          <a:latin typeface="Arial" panose="020B0604020202020204" pitchFamily="34" charset="0"/>
                          <a:ea typeface="Calibri"/>
                          <a:cs typeface="Arial" panose="020B0604020202020204" pitchFamily="34" charset="0"/>
                        </a:rPr>
                        <a:t>ти</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000" dirty="0">
                          <a:effectLst/>
                          <a:latin typeface="Arial" panose="020B0604020202020204" pitchFamily="34" charset="0"/>
                          <a:ea typeface="Calibri"/>
                          <a:cs typeface="Arial" panose="020B0604020202020204" pitchFamily="34" charset="0"/>
                        </a:rPr>
                        <a:t>мо</a:t>
                      </a:r>
                      <a:r>
                        <a:rPr lang="ru-RU" sz="2000" b="1" dirty="0">
                          <a:effectLst/>
                          <a:latin typeface="Arial" panose="020B0604020202020204" pitchFamily="34" charset="0"/>
                          <a:ea typeface="Calibri"/>
                          <a:cs typeface="Arial" panose="020B0604020202020204" pitchFamily="34" charset="0"/>
                        </a:rPr>
                        <a:t>чь</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89262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085DE90-7D8A-4783-BD46-D15EE74C2F1C}"/>
              </a:ext>
            </a:extLst>
          </p:cNvPr>
          <p:cNvSpPr/>
          <p:nvPr/>
        </p:nvSpPr>
        <p:spPr>
          <a:xfrm>
            <a:off x="949911" y="1166843"/>
            <a:ext cx="10377996" cy="4093428"/>
          </a:xfrm>
          <a:prstGeom prst="rect">
            <a:avLst/>
          </a:prstGeom>
        </p:spPr>
        <p:txBody>
          <a:bodyPr wrap="square">
            <a:spAutoFit/>
          </a:bodyPr>
          <a:lstStyle/>
          <a:p>
            <a:pPr marL="342900" indent="-342900">
              <a:buFont typeface="Wingdings" panose="05000000000000000000" pitchFamily="2" charset="2"/>
              <a:buChar char="§"/>
            </a:pPr>
            <a:r>
              <a:rPr lang="ru-RU" sz="2000" b="1" dirty="0">
                <a:latin typeface="Arial" panose="020B0604020202020204" pitchFamily="34" charset="0"/>
                <a:cs typeface="Arial" panose="020B0604020202020204" pitchFamily="34" charset="0"/>
              </a:rPr>
              <a:t>Из грамматических глагольных категорий </a:t>
            </a:r>
            <a:r>
              <a:rPr lang="ru-RU" sz="2000" dirty="0">
                <a:latin typeface="Arial" panose="020B0604020202020204" pitchFamily="34" charset="0"/>
                <a:cs typeface="Arial" panose="020B0604020202020204" pitchFamily="34" charset="0"/>
              </a:rPr>
              <a:t>у инфинитива выражен лишь </a:t>
            </a:r>
            <a:r>
              <a:rPr lang="ru-RU" sz="2000" b="1" dirty="0">
                <a:latin typeface="Arial" panose="020B0604020202020204" pitchFamily="34" charset="0"/>
                <a:cs typeface="Arial" panose="020B0604020202020204" pitchFamily="34" charset="0"/>
              </a:rPr>
              <a:t>вид и залог</a:t>
            </a:r>
            <a:r>
              <a:rPr lang="ru-RU" sz="2000" dirty="0">
                <a:latin typeface="Arial" panose="020B0604020202020204" pitchFamily="34" charset="0"/>
                <a:cs typeface="Arial" panose="020B0604020202020204" pitchFamily="34" charset="0"/>
              </a:rPr>
              <a:t>, который грамматически оформляется с помощью агглютинативной частицы –</a:t>
            </a:r>
            <a:r>
              <a:rPr lang="ru-RU" sz="2000" dirty="0" err="1">
                <a:latin typeface="Arial" panose="020B0604020202020204" pitchFamily="34" charset="0"/>
                <a:cs typeface="Arial" panose="020B0604020202020204" pitchFamily="34" charset="0"/>
              </a:rPr>
              <a:t>ся</a:t>
            </a:r>
            <a:r>
              <a:rPr lang="ru-RU" sz="2000" dirty="0">
                <a:latin typeface="Arial" panose="020B0604020202020204" pitchFamily="34" charset="0"/>
                <a:cs typeface="Arial" panose="020B0604020202020204" pitchFamily="34" charset="0"/>
              </a:rPr>
              <a:t> в РЯ и </a:t>
            </a:r>
            <a:r>
              <a:rPr lang="ru-RU" sz="2000" dirty="0" err="1">
                <a:latin typeface="Arial" panose="020B0604020202020204" pitchFamily="34" charset="0"/>
                <a:cs typeface="Arial" panose="020B0604020202020204" pitchFamily="34" charset="0"/>
              </a:rPr>
              <a:t>энклитиков</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se</a:t>
            </a:r>
            <a:r>
              <a:rPr lang="ru-RU" sz="2000" dirty="0">
                <a:latin typeface="Arial" panose="020B0604020202020204" pitchFamily="34" charset="0"/>
                <a:cs typeface="Arial" panose="020B0604020202020204" pitchFamily="34" charset="0"/>
              </a:rPr>
              <a:t> и </a:t>
            </a:r>
            <a:r>
              <a:rPr lang="ru-RU" sz="2000" dirty="0" err="1">
                <a:latin typeface="Arial" panose="020B0604020202020204" pitchFamily="34" charset="0"/>
                <a:cs typeface="Arial" panose="020B0604020202020204" pitchFamily="34" charset="0"/>
              </a:rPr>
              <a:t>si</a:t>
            </a:r>
            <a:r>
              <a:rPr lang="ru-RU" sz="2000" dirty="0">
                <a:latin typeface="Arial" panose="020B0604020202020204" pitchFamily="34" charset="0"/>
                <a:cs typeface="Arial" panose="020B0604020202020204" pitchFamily="34" charset="0"/>
              </a:rPr>
              <a:t> в ЧЯ</a:t>
            </a:r>
          </a:p>
          <a:p>
            <a:pPr marL="342900" indent="-342900">
              <a:buFont typeface="Wingdings" panose="05000000000000000000" pitchFamily="2" charset="2"/>
              <a:buChar char="§"/>
            </a:pPr>
            <a:endParaRPr lang="ru-R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Кроме того в </a:t>
            </a:r>
            <a:r>
              <a:rPr lang="ru-RU" sz="2000" b="1" dirty="0">
                <a:latin typeface="Arial" panose="020B0604020202020204" pitchFamily="34" charset="0"/>
                <a:ea typeface="Calibri"/>
                <a:cs typeface="Arial" panose="020B0604020202020204" pitchFamily="34" charset="0"/>
              </a:rPr>
              <a:t>ЧЯ существует специфическая форма аналитического страдательного инфинитива, </a:t>
            </a:r>
            <a:r>
              <a:rPr lang="ru-RU" sz="2000" dirty="0">
                <a:latin typeface="Arial" panose="020B0604020202020204" pitchFamily="34" charset="0"/>
                <a:ea typeface="Calibri"/>
                <a:cs typeface="Arial" panose="020B0604020202020204" pitchFamily="34" charset="0"/>
              </a:rPr>
              <a:t>неизвестная РЯ.</a:t>
            </a:r>
          </a:p>
          <a:p>
            <a:pPr marL="342900" indent="-342900">
              <a:buFont typeface="Wingdings" panose="05000000000000000000" pitchFamily="2" charset="2"/>
              <a:buChar char="§"/>
            </a:pPr>
            <a:r>
              <a:rPr lang="cs-CZ" sz="2000" i="1" dirty="0">
                <a:latin typeface="Arial" panose="020B0604020202020204" pitchFamily="34" charset="0"/>
                <a:ea typeface="Calibri"/>
                <a:cs typeface="Arial" panose="020B0604020202020204" pitchFamily="34" charset="0"/>
              </a:rPr>
              <a:t>chválit</a:t>
            </a:r>
            <a:r>
              <a:rPr lang="cs-CZ" sz="2000" dirty="0">
                <a:latin typeface="Arial" panose="020B0604020202020204" pitchFamily="34" charset="0"/>
                <a:ea typeface="Calibri"/>
                <a:cs typeface="Arial" panose="020B0604020202020204" pitchFamily="34" charset="0"/>
              </a:rPr>
              <a:t> x </a:t>
            </a:r>
            <a:r>
              <a:rPr lang="cs-CZ" sz="2000" i="1" dirty="0">
                <a:latin typeface="Arial" panose="020B0604020202020204" pitchFamily="34" charset="0"/>
                <a:ea typeface="Calibri"/>
                <a:cs typeface="Arial" panose="020B0604020202020204" pitchFamily="34" charset="0"/>
              </a:rPr>
              <a:t>být chválen</a:t>
            </a:r>
            <a:r>
              <a:rPr lang="cs-CZ" sz="2000" dirty="0">
                <a:latin typeface="Arial" panose="020B0604020202020204" pitchFamily="34" charset="0"/>
                <a:ea typeface="Calibri"/>
                <a:cs typeface="Arial" panose="020B0604020202020204" pitchFamily="34" charset="0"/>
              </a:rPr>
              <a:t> </a:t>
            </a:r>
          </a:p>
          <a:p>
            <a:pPr marL="342900" indent="-342900">
              <a:buFont typeface="Wingdings" panose="05000000000000000000" pitchFamily="2" charset="2"/>
              <a:buChar char="§"/>
            </a:pPr>
            <a:r>
              <a:rPr lang="cs-CZ" sz="2000" dirty="0">
                <a:latin typeface="Arial" panose="020B0604020202020204" pitchFamily="34" charset="0"/>
                <a:ea typeface="Calibri"/>
                <a:cs typeface="Arial" panose="020B0604020202020204" pitchFamily="34" charset="0"/>
              </a:rPr>
              <a:t>Chlapci potřebují být chváleni.</a:t>
            </a:r>
          </a:p>
          <a:p>
            <a:pPr marL="342900" indent="-342900">
              <a:buFont typeface="Wingdings" panose="05000000000000000000" pitchFamily="2" charset="2"/>
              <a:buChar char="§"/>
            </a:pPr>
            <a:endParaRPr lang="cs-CZ" sz="2000" dirty="0">
              <a:latin typeface="Arial" panose="020B0604020202020204" pitchFamily="34" charset="0"/>
              <a:ea typeface="Calibri"/>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ea typeface="Calibri"/>
                <a:cs typeface="Arial" panose="020B0604020202020204" pitchFamily="34" charset="0"/>
              </a:rPr>
              <a:t>Впрочем, некоторыми исследователями отмечается </a:t>
            </a:r>
            <a:r>
              <a:rPr lang="ru-RU" sz="2000" b="1" dirty="0">
                <a:latin typeface="Arial" panose="020B0604020202020204" pitchFamily="34" charset="0"/>
                <a:ea typeface="Calibri"/>
                <a:cs typeface="Arial" panose="020B0604020202020204" pitchFamily="34" charset="0"/>
              </a:rPr>
              <a:t>существование в РЯ описательного пассивного инфинитива </a:t>
            </a:r>
            <a:r>
              <a:rPr lang="ru-RU" sz="2000" b="1" u="sng" dirty="0">
                <a:latin typeface="Arial" panose="020B0604020202020204" pitchFamily="34" charset="0"/>
                <a:ea typeface="Calibri"/>
                <a:cs typeface="Arial" panose="020B0604020202020204" pitchFamily="34" charset="0"/>
              </a:rPr>
              <a:t>у глаголов СВ</a:t>
            </a:r>
            <a:r>
              <a:rPr lang="ru-RU" sz="2000" b="1" dirty="0">
                <a:latin typeface="Arial" panose="020B0604020202020204" pitchFamily="34" charset="0"/>
                <a:ea typeface="Calibri"/>
                <a:cs typeface="Arial" panose="020B0604020202020204" pitchFamily="34" charset="0"/>
              </a:rPr>
              <a:t>.</a:t>
            </a:r>
          </a:p>
          <a:p>
            <a:r>
              <a:rPr lang="ru-RU" sz="2000" i="1" dirty="0">
                <a:latin typeface="Arial" panose="020B0604020202020204" pitchFamily="34" charset="0"/>
                <a:ea typeface="Calibri"/>
                <a:cs typeface="Arial" panose="020B0604020202020204" pitchFamily="34" charset="0"/>
              </a:rPr>
              <a:t>исключить </a:t>
            </a:r>
            <a:r>
              <a:rPr lang="ru-RU" sz="2000" dirty="0">
                <a:latin typeface="Arial" panose="020B0604020202020204" pitchFamily="34" charset="0"/>
                <a:ea typeface="Calibri"/>
                <a:cs typeface="Arial" panose="020B0604020202020204" pitchFamily="34" charset="0"/>
              </a:rPr>
              <a:t>х</a:t>
            </a:r>
            <a:r>
              <a:rPr lang="ru-RU" sz="2000" i="1" dirty="0">
                <a:latin typeface="Arial" panose="020B0604020202020204" pitchFamily="34" charset="0"/>
                <a:ea typeface="Calibri"/>
                <a:cs typeface="Arial" panose="020B0604020202020204" pitchFamily="34" charset="0"/>
              </a:rPr>
              <a:t> быть исключенным</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Ему не хотелось быть исключенным.</a:t>
            </a:r>
          </a:p>
        </p:txBody>
      </p:sp>
    </p:spTree>
    <p:extLst>
      <p:ext uri="{BB962C8B-B14F-4D97-AF65-F5344CB8AC3E}">
        <p14:creationId xmlns:p14="http://schemas.microsoft.com/office/powerpoint/2010/main" val="155345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062C33-A611-495E-8D57-3BE9DD1417D1}"/>
              </a:ext>
            </a:extLst>
          </p:cNvPr>
          <p:cNvPicPr>
            <a:picLocks noChangeAspect="1"/>
          </p:cNvPicPr>
          <p:nvPr/>
        </p:nvPicPr>
        <p:blipFill>
          <a:blip r:embed="rId2"/>
          <a:stretch>
            <a:fillRect/>
          </a:stretch>
        </p:blipFill>
        <p:spPr>
          <a:xfrm>
            <a:off x="1953087" y="0"/>
            <a:ext cx="8504808" cy="6858000"/>
          </a:xfrm>
          <a:prstGeom prst="rect">
            <a:avLst/>
          </a:prstGeom>
        </p:spPr>
      </p:pic>
    </p:spTree>
    <p:extLst>
      <p:ext uri="{BB962C8B-B14F-4D97-AF65-F5344CB8AC3E}">
        <p14:creationId xmlns:p14="http://schemas.microsoft.com/office/powerpoint/2010/main" val="2392822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24252" y="1567705"/>
            <a:ext cx="9543496" cy="3477875"/>
          </a:xfrm>
          <a:prstGeom prst="rect">
            <a:avLst/>
          </a:prstGeom>
        </p:spPr>
        <p:txBody>
          <a:bodyPr wrap="square">
            <a:spAutoFit/>
          </a:bodyPr>
          <a:lstStyle/>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S neschopností přijímat kritiku úzce souvisí i vysoká potřeba být obdivován.</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Povinností každého hráče je uvést své telefonní číslo a e-mailovou adresu, aby mohl být vyzýván k zápasům.</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Není pro ně lepší vzor pro život než Mohamed, nejlepší z lidí, který by měl být napodobován všemi muslimy.</a:t>
            </a: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cs-CZ"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Может быть, именно это и нужно такому ребенку ― быть замеченным!</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Не стоит обольщаться: через какое-то время вы можете быть выкинутым оттуда.</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Боязнь быть отвергнутым группой и одновременное желание оставаться ее лидером приводят к неадекватной оценке своего поведения.</a:t>
            </a:r>
          </a:p>
        </p:txBody>
      </p:sp>
    </p:spTree>
    <p:extLst>
      <p:ext uri="{BB962C8B-B14F-4D97-AF65-F5344CB8AC3E}">
        <p14:creationId xmlns:p14="http://schemas.microsoft.com/office/powerpoint/2010/main" val="3258508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7806E0E-3A9E-4274-BB33-D11D96393440}"/>
              </a:ext>
            </a:extLst>
          </p:cNvPr>
          <p:cNvSpPr/>
          <p:nvPr/>
        </p:nvSpPr>
        <p:spPr>
          <a:xfrm>
            <a:off x="1313894" y="955358"/>
            <a:ext cx="9774315" cy="4759957"/>
          </a:xfrm>
          <a:prstGeom prst="rect">
            <a:avLst/>
          </a:prstGeom>
        </p:spPr>
        <p:txBody>
          <a:bodyPr wrap="square">
            <a:spAutoFit/>
          </a:bodyPr>
          <a:lstStyle/>
          <a:p>
            <a:pPr indent="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Благодаря своей грамматической сущности </a:t>
            </a:r>
            <a:r>
              <a:rPr lang="ru-RU" sz="2000" b="1" dirty="0">
                <a:latin typeface="Arial" panose="020B0604020202020204" pitchFamily="34" charset="0"/>
                <a:ea typeface="Calibri"/>
                <a:cs typeface="Arial" panose="020B0604020202020204" pitchFamily="34" charset="0"/>
              </a:rPr>
              <a:t>инфинитив может выступать в разнообразных функциях</a:t>
            </a:r>
            <a:r>
              <a:rPr lang="ru-RU" sz="2000" dirty="0">
                <a:latin typeface="Arial" panose="020B0604020202020204" pitchFamily="34" charset="0"/>
                <a:ea typeface="Calibri"/>
                <a:cs typeface="Arial" panose="020B0604020202020204" pitchFamily="34" charset="0"/>
              </a:rPr>
              <a:t>:</a:t>
            </a:r>
          </a:p>
          <a:p>
            <a:pPr indent="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marL="342900" lvl="0" indent="-342900" algn="just">
              <a:lnSpc>
                <a:spcPct val="107000"/>
              </a:lnSpc>
              <a:spcAft>
                <a:spcPts val="0"/>
              </a:spcAft>
              <a:buFont typeface="Wingdings" panose="05000000000000000000" pitchFamily="2" charset="2"/>
              <a:buChar char="§"/>
            </a:pPr>
            <a:r>
              <a:rPr lang="ru-RU" sz="2000" u="sng" dirty="0">
                <a:latin typeface="Arial" panose="020B0604020202020204" pitchFamily="34" charset="0"/>
                <a:ea typeface="Calibri"/>
                <a:cs typeface="Arial" panose="020B0604020202020204" pitchFamily="34" charset="0"/>
              </a:rPr>
              <a:t>субстантивно-предметной</a:t>
            </a:r>
            <a:endParaRPr lang="ru-RU" sz="2000" dirty="0">
              <a:latin typeface="Arial" panose="020B0604020202020204" pitchFamily="34" charset="0"/>
              <a:ea typeface="Calibri"/>
              <a:cs typeface="Arial" panose="020B0604020202020204" pitchFamily="34" charset="0"/>
            </a:endParaRPr>
          </a:p>
          <a:p>
            <a:pPr lvl="0" algn="just">
              <a:lnSpc>
                <a:spcPct val="107000"/>
              </a:lnSpc>
              <a:spcAft>
                <a:spcPts val="0"/>
              </a:spcAft>
            </a:pPr>
            <a:r>
              <a:rPr lang="ru-RU" sz="2000" i="1" dirty="0">
                <a:latin typeface="Arial" panose="020B0604020202020204" pitchFamily="34" charset="0"/>
                <a:ea typeface="Calibri"/>
                <a:cs typeface="Arial" panose="020B0604020202020204" pitchFamily="34" charset="0"/>
              </a:rPr>
              <a:t>Учиться – наша задача.</a:t>
            </a:r>
            <a:r>
              <a:rPr lang="cs-CZ" sz="2000" i="1" dirty="0">
                <a:latin typeface="Arial" panose="020B0604020202020204" pitchFamily="34" charset="0"/>
                <a:ea typeface="Calibri"/>
                <a:cs typeface="Arial" panose="020B0604020202020204" pitchFamily="34" charset="0"/>
              </a:rPr>
              <a:t> Smát se - znamená být zbaven trápení.</a:t>
            </a:r>
          </a:p>
          <a:p>
            <a:pPr lvl="0" algn="just">
              <a:lnSpc>
                <a:spcPct val="107000"/>
              </a:lnSpc>
              <a:spcAft>
                <a:spcPts val="0"/>
              </a:spcAft>
            </a:pPr>
            <a:endParaRPr lang="cs-CZ" sz="2000" i="1" dirty="0">
              <a:latin typeface="Arial" panose="020B0604020202020204" pitchFamily="34" charset="0"/>
              <a:ea typeface="Calibri"/>
              <a:cs typeface="Arial" panose="020B0604020202020204" pitchFamily="34" charset="0"/>
            </a:endParaRPr>
          </a:p>
          <a:p>
            <a:pPr marL="342900" lvl="0" indent="-342900" algn="just">
              <a:lnSpc>
                <a:spcPct val="107000"/>
              </a:lnSpc>
              <a:spcAft>
                <a:spcPts val="0"/>
              </a:spcAft>
              <a:buFont typeface="Wingdings" panose="05000000000000000000" pitchFamily="2" charset="2"/>
              <a:buChar char="§"/>
            </a:pPr>
            <a:r>
              <a:rPr lang="ru-RU" sz="2000" u="sng" dirty="0">
                <a:latin typeface="Arial" panose="020B0604020202020204" pitchFamily="34" charset="0"/>
                <a:ea typeface="Calibri"/>
                <a:cs typeface="Arial" panose="020B0604020202020204" pitchFamily="34" charset="0"/>
              </a:rPr>
              <a:t>как компонент аналитических форм </a:t>
            </a:r>
            <a:endParaRPr lang="ru-RU" sz="2000" dirty="0">
              <a:latin typeface="Arial" panose="020B0604020202020204" pitchFamily="34" charset="0"/>
              <a:ea typeface="Calibri"/>
              <a:cs typeface="Arial" panose="020B0604020202020204" pitchFamily="34" charset="0"/>
            </a:endParaRPr>
          </a:p>
          <a:p>
            <a:pPr lvl="0" algn="just">
              <a:lnSpc>
                <a:spcPct val="107000"/>
              </a:lnSpc>
              <a:spcAft>
                <a:spcPts val="0"/>
              </a:spcAft>
            </a:pPr>
            <a:r>
              <a:rPr lang="cs-CZ" sz="2000" i="1" dirty="0">
                <a:latin typeface="Arial" panose="020B0604020202020204" pitchFamily="34" charset="0"/>
                <a:ea typeface="Calibri"/>
                <a:cs typeface="Arial" panose="020B0604020202020204" pitchFamily="34" charset="0"/>
              </a:rPr>
              <a:t>я </a:t>
            </a:r>
            <a:r>
              <a:rPr lang="cs-CZ" sz="2000" i="1" dirty="0" err="1">
                <a:latin typeface="Arial" panose="020B0604020202020204" pitchFamily="34" charset="0"/>
                <a:ea typeface="Calibri"/>
                <a:cs typeface="Arial" panose="020B0604020202020204" pitchFamily="34" charset="0"/>
              </a:rPr>
              <a:t>буду</a:t>
            </a:r>
            <a:r>
              <a:rPr lang="cs-CZ" sz="2000" i="1" dirty="0">
                <a:latin typeface="Arial" panose="020B0604020202020204" pitchFamily="34" charset="0"/>
                <a:ea typeface="Calibri"/>
                <a:cs typeface="Arial" panose="020B0604020202020204" pitchFamily="34" charset="0"/>
              </a:rPr>
              <a:t> </a:t>
            </a:r>
            <a:r>
              <a:rPr lang="cs-CZ" sz="2000" i="1" dirty="0" err="1">
                <a:latin typeface="Arial" panose="020B0604020202020204" pitchFamily="34" charset="0"/>
                <a:ea typeface="Calibri"/>
                <a:cs typeface="Arial" panose="020B0604020202020204" pitchFamily="34" charset="0"/>
              </a:rPr>
              <a:t>писать</a:t>
            </a:r>
            <a:r>
              <a:rPr lang="cs-CZ" sz="2000" i="1" dirty="0">
                <a:latin typeface="Arial" panose="020B0604020202020204" pitchFamily="34" charset="0"/>
                <a:ea typeface="Calibri"/>
                <a:cs typeface="Arial" panose="020B0604020202020204" pitchFamily="34" charset="0"/>
              </a:rPr>
              <a:t>, budu psát</a:t>
            </a:r>
            <a:r>
              <a:rPr lang="cs-CZ" sz="2000" dirty="0">
                <a:latin typeface="Arial" panose="020B0604020202020204" pitchFamily="34" charset="0"/>
                <a:ea typeface="Calibri"/>
                <a:cs typeface="Arial" panose="020B0604020202020204" pitchFamily="34" charset="0"/>
              </a:rPr>
              <a:t> </a:t>
            </a:r>
          </a:p>
          <a:p>
            <a:pPr lvl="0" algn="just">
              <a:lnSpc>
                <a:spcPct val="107000"/>
              </a:lnSpc>
              <a:spcAft>
                <a:spcPts val="0"/>
              </a:spcAft>
            </a:pPr>
            <a:endParaRPr lang="cs-CZ" sz="2000" dirty="0">
              <a:latin typeface="Arial" panose="020B0604020202020204" pitchFamily="34" charset="0"/>
              <a:ea typeface="Calibri"/>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ru-RU" sz="2000" u="sng" dirty="0">
                <a:latin typeface="Arial" panose="020B0604020202020204" pitchFamily="34" charset="0"/>
                <a:ea typeface="Calibri"/>
                <a:cs typeface="Arial" panose="020B0604020202020204" pitchFamily="34" charset="0"/>
              </a:rPr>
              <a:t>как компонент коллокаций (касается не только инфинитива)</a:t>
            </a:r>
            <a:endParaRPr lang="cs-CZ" sz="2000" u="sng" dirty="0">
              <a:latin typeface="Arial" panose="020B0604020202020204" pitchFamily="34" charset="0"/>
              <a:ea typeface="Calibri"/>
              <a:cs typeface="Arial" panose="020B0604020202020204" pitchFamily="34" charset="0"/>
            </a:endParaRPr>
          </a:p>
          <a:p>
            <a:pPr lvl="0" algn="just">
              <a:lnSpc>
                <a:spcPct val="107000"/>
              </a:lnSpc>
              <a:spcAft>
                <a:spcPts val="800"/>
              </a:spcAft>
            </a:pPr>
            <a:r>
              <a:rPr lang="ru-RU" sz="2000" i="1" dirty="0">
                <a:latin typeface="Arial" panose="020B0604020202020204" pitchFamily="34" charset="0"/>
                <a:ea typeface="Calibri"/>
                <a:cs typeface="Arial" panose="020B0604020202020204" pitchFamily="34" charset="0"/>
              </a:rPr>
              <a:t>подвергать критике</a:t>
            </a:r>
            <a:r>
              <a:rPr lang="ru-RU" sz="2000" dirty="0">
                <a:latin typeface="Arial" panose="020B0604020202020204" pitchFamily="34" charset="0"/>
                <a:ea typeface="Calibri"/>
                <a:cs typeface="Arial" panose="020B0604020202020204" pitchFamily="34" charset="0"/>
              </a:rPr>
              <a:t> х </a:t>
            </a:r>
            <a:r>
              <a:rPr lang="ru-RU" sz="2000" i="1" dirty="0" err="1">
                <a:latin typeface="Arial" panose="020B0604020202020204" pitchFamily="34" charset="0"/>
                <a:ea typeface="Calibri"/>
                <a:cs typeface="Arial" panose="020B0604020202020204" pitchFamily="34" charset="0"/>
              </a:rPr>
              <a:t>kritizovat</a:t>
            </a:r>
            <a:endParaRPr lang="cs-CZ" sz="2000" dirty="0">
              <a:latin typeface="Arial" panose="020B0604020202020204" pitchFamily="34" charset="0"/>
              <a:ea typeface="Calibri"/>
              <a:cs typeface="Arial" panose="020B0604020202020204" pitchFamily="34" charset="0"/>
            </a:endParaRPr>
          </a:p>
          <a:p>
            <a:pPr lvl="0" algn="just">
              <a:lnSpc>
                <a:spcPct val="107000"/>
              </a:lnSpc>
              <a:spcAft>
                <a:spcPts val="800"/>
              </a:spcAft>
            </a:pPr>
            <a:r>
              <a:rPr lang="ru-RU" sz="2000" dirty="0">
                <a:latin typeface="Arial" panose="020B0604020202020204" pitchFamily="34" charset="0"/>
                <a:ea typeface="Calibri"/>
                <a:cs typeface="Arial" panose="020B0604020202020204" pitchFamily="34" charset="0"/>
              </a:rPr>
              <a:t>В подавляющем числе случаев русским глагольным коллокациям соответствуют чешские несоставные выражения.</a:t>
            </a:r>
            <a:endParaRPr lang="cs-CZ"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132871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6229" y="368169"/>
            <a:ext cx="11461072" cy="5945923"/>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Vzájemné sympatie snad </a:t>
            </a:r>
            <a:r>
              <a:rPr lang="cs-CZ" sz="2000" b="1" dirty="0">
                <a:latin typeface="Arial" panose="020B0604020202020204" pitchFamily="34" charset="0"/>
                <a:ea typeface="Calibri"/>
                <a:cs typeface="Arial" panose="020B0604020202020204" pitchFamily="34" charset="0"/>
              </a:rPr>
              <a:t>pramení</a:t>
            </a:r>
            <a:r>
              <a:rPr lang="cs-CZ" sz="2000" dirty="0">
                <a:latin typeface="Arial" panose="020B0604020202020204" pitchFamily="34" charset="0"/>
                <a:ea typeface="Calibri"/>
                <a:cs typeface="Arial" panose="020B0604020202020204" pitchFamily="34" charset="0"/>
              </a:rPr>
              <a:t> ze sdílených traumat z dětství.</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 Přinejmenším na tomto snímku však rodinná idylka </a:t>
            </a:r>
            <a:r>
              <a:rPr lang="cs-CZ" sz="2000" b="1" dirty="0">
                <a:latin typeface="Arial" panose="020B0604020202020204" pitchFamily="34" charset="0"/>
                <a:ea typeface="Calibri"/>
                <a:cs typeface="Arial" panose="020B0604020202020204" pitchFamily="34" charset="0"/>
              </a:rPr>
              <a:t>klame</a:t>
            </a:r>
            <a:r>
              <a:rPr lang="cs-CZ" sz="2000" dirty="0">
                <a:latin typeface="Arial" panose="020B0604020202020204" pitchFamily="34" charset="0"/>
                <a:ea typeface="Calibri"/>
                <a:cs typeface="Arial" panose="020B0604020202020204" pitchFamily="34" charset="0"/>
              </a:rPr>
              <a:t>: párům tučňáků se totiž rodí vždy jen jediné mládě.</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Знаете, кто первым </a:t>
            </a:r>
            <a:r>
              <a:rPr lang="ru-RU" sz="2000" b="1" dirty="0">
                <a:latin typeface="Arial" panose="020B0604020202020204" pitchFamily="34" charset="0"/>
                <a:ea typeface="Calibri"/>
                <a:cs typeface="Arial" panose="020B0604020202020204" pitchFamily="34" charset="0"/>
              </a:rPr>
              <a:t>ввел в употребление </a:t>
            </a:r>
            <a:r>
              <a:rPr lang="ru-RU" sz="2000" dirty="0">
                <a:latin typeface="Arial" panose="020B0604020202020204" pitchFamily="34" charset="0"/>
                <a:ea typeface="Calibri"/>
                <a:cs typeface="Arial" panose="020B0604020202020204" pitchFamily="34" charset="0"/>
              </a:rPr>
              <a:t>термин «Советы»? </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Дом был старый, стены </a:t>
            </a:r>
            <a:r>
              <a:rPr lang="ru-RU" sz="2000" b="1" dirty="0">
                <a:latin typeface="Arial" panose="020B0604020202020204" pitchFamily="34" charset="0"/>
                <a:ea typeface="Calibri"/>
                <a:cs typeface="Arial" panose="020B0604020202020204" pitchFamily="34" charset="0"/>
              </a:rPr>
              <a:t>дали трещину</a:t>
            </a:r>
            <a:r>
              <a:rPr lang="ru-RU" sz="2000" dirty="0">
                <a:latin typeface="Arial" panose="020B0604020202020204" pitchFamily="34" charset="0"/>
                <a:ea typeface="Calibri"/>
                <a:cs typeface="Arial" panose="020B0604020202020204" pitchFamily="34" charset="0"/>
              </a:rPr>
              <a:t>, комиссия выясняла степень угрозы.</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Сами производители лекарств считают, что </a:t>
            </a:r>
            <a:r>
              <a:rPr lang="ru-RU" sz="2000" b="1" dirty="0">
                <a:latin typeface="Arial" panose="020B0604020202020204" pitchFamily="34" charset="0"/>
                <a:ea typeface="Calibri"/>
                <a:cs typeface="Arial" panose="020B0604020202020204" pitchFamily="34" charset="0"/>
              </a:rPr>
              <a:t>давать оценку </a:t>
            </a:r>
            <a:r>
              <a:rPr lang="ru-RU" sz="2000" dirty="0">
                <a:latin typeface="Arial" panose="020B0604020202020204" pitchFamily="34" charset="0"/>
                <a:ea typeface="Calibri"/>
                <a:cs typeface="Arial" panose="020B0604020202020204" pitchFamily="34" charset="0"/>
              </a:rPr>
              <a:t>новой системе рано.</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Donald </a:t>
            </a:r>
            <a:r>
              <a:rPr lang="cs-CZ" sz="2000" dirty="0" err="1">
                <a:latin typeface="Arial" panose="020B0604020202020204" pitchFamily="34" charset="0"/>
                <a:ea typeface="Calibri"/>
                <a:cs typeface="Arial" panose="020B0604020202020204" pitchFamily="34" charset="0"/>
              </a:rPr>
              <a:t>Trump</a:t>
            </a:r>
            <a:r>
              <a:rPr lang="cs-CZ" sz="2000" dirty="0">
                <a:latin typeface="Arial" panose="020B0604020202020204" pitchFamily="34" charset="0"/>
                <a:ea typeface="Calibri"/>
                <a:cs typeface="Arial" panose="020B0604020202020204" pitchFamily="34" charset="0"/>
              </a:rPr>
              <a:t> </a:t>
            </a:r>
            <a:r>
              <a:rPr lang="cs-CZ" sz="2000" b="1" dirty="0">
                <a:latin typeface="Arial" panose="020B0604020202020204" pitchFamily="34" charset="0"/>
                <a:ea typeface="Calibri"/>
                <a:cs typeface="Arial" panose="020B0604020202020204" pitchFamily="34" charset="0"/>
              </a:rPr>
              <a:t>přísahá</a:t>
            </a:r>
            <a:r>
              <a:rPr lang="cs-CZ" sz="2000" dirty="0">
                <a:latin typeface="Arial" panose="020B0604020202020204" pitchFamily="34" charset="0"/>
                <a:ea typeface="Calibri"/>
                <a:cs typeface="Arial" panose="020B0604020202020204" pitchFamily="34" charset="0"/>
              </a:rPr>
              <a:t> na Bibli během své inaugurace.</a:t>
            </a:r>
          </a:p>
          <a:p>
            <a:pPr marL="285750" indent="-285750">
              <a:lnSpc>
                <a:spcPct val="115000"/>
              </a:lnSpc>
              <a:spcAft>
                <a:spcPts val="1000"/>
              </a:spcAft>
              <a:buFont typeface="Courier New" panose="02070309020205020404" pitchFamily="49" charset="0"/>
              <a:buChar char="o"/>
            </a:pPr>
            <a:r>
              <a:rPr lang="cs-CZ" sz="2000" b="1" dirty="0">
                <a:latin typeface="Arial" panose="020B0604020202020204" pitchFamily="34" charset="0"/>
                <a:ea typeface="Calibri"/>
                <a:cs typeface="Arial" panose="020B0604020202020204" pitchFamily="34" charset="0"/>
              </a:rPr>
              <a:t>Tváří se překvapeně</a:t>
            </a:r>
            <a:r>
              <a:rPr lang="cs-CZ" sz="2000" dirty="0">
                <a:latin typeface="Arial" panose="020B0604020202020204" pitchFamily="34" charset="0"/>
                <a:ea typeface="Calibri"/>
                <a:cs typeface="Arial" panose="020B0604020202020204" pitchFamily="34" charset="0"/>
              </a:rPr>
              <a:t>, něco jí jakoby chybí, nechápe, co se děje, ztrácí rovnováhu a sedá si.</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„Ne tak hlasitě,“ </a:t>
            </a:r>
            <a:r>
              <a:rPr lang="cs-CZ" sz="2000" b="1" dirty="0">
                <a:latin typeface="Arial" panose="020B0604020202020204" pitchFamily="34" charset="0"/>
                <a:ea typeface="Calibri"/>
                <a:cs typeface="Arial" panose="020B0604020202020204" pitchFamily="34" charset="0"/>
              </a:rPr>
              <a:t>napomíná</a:t>
            </a:r>
            <a:r>
              <a:rPr lang="cs-CZ" sz="2000" dirty="0">
                <a:latin typeface="Arial" panose="020B0604020202020204" pitchFamily="34" charset="0"/>
                <a:ea typeface="Calibri"/>
                <a:cs typeface="Arial" panose="020B0604020202020204" pitchFamily="34" charset="0"/>
              </a:rPr>
              <a:t> mě Erik.</a:t>
            </a:r>
            <a:endParaRPr lang="ru-RU"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На рынке платины имеет место риск увеличения дефицита.</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Austrálie disponuje téměř 40 procenty světových zásob uranu, ale její podíl na trhu činí jen 19 procent.</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a:t>
            </a:r>
            <a:r>
              <a:rPr lang="ru-RU" sz="2000" dirty="0">
                <a:latin typeface="Arial" panose="020B0604020202020204" pitchFamily="34" charset="0"/>
                <a:ea typeface="Calibri"/>
                <a:cs typeface="Arial" panose="020B0604020202020204" pitchFamily="34" charset="0"/>
              </a:rPr>
              <a:t>Английские банкиры тоже навели справки», ― сказал он скромно.</a:t>
            </a:r>
          </a:p>
        </p:txBody>
      </p:sp>
    </p:spTree>
    <p:extLst>
      <p:ext uri="{BB962C8B-B14F-4D97-AF65-F5344CB8AC3E}">
        <p14:creationId xmlns:p14="http://schemas.microsoft.com/office/powerpoint/2010/main" val="939143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B8A64EA-B767-4E3E-8A12-EF6602B816CF}"/>
              </a:ext>
            </a:extLst>
          </p:cNvPr>
          <p:cNvSpPr/>
          <p:nvPr/>
        </p:nvSpPr>
        <p:spPr>
          <a:xfrm>
            <a:off x="363983" y="369260"/>
            <a:ext cx="11443318" cy="5945923"/>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Все заранее готовятся к этому, во всех отделениях </a:t>
            </a:r>
            <a:r>
              <a:rPr lang="ru-RU" sz="2000" b="1" dirty="0">
                <a:latin typeface="Arial" panose="020B0604020202020204" pitchFamily="34" charset="0"/>
                <a:ea typeface="Calibri"/>
                <a:cs typeface="Arial" panose="020B0604020202020204" pitchFamily="34" charset="0"/>
              </a:rPr>
              <a:t>наводят чистоту</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Аникушкина совсем не хозяйствовала, а усиленно</a:t>
            </a:r>
            <a:r>
              <a:rPr lang="cs-CZ" sz="2000" dirty="0">
                <a:latin typeface="Arial" panose="020B0604020202020204" pitchFamily="34" charset="0"/>
                <a:ea typeface="Calibri"/>
                <a:cs typeface="Arial" panose="020B0604020202020204" pitchFamily="34" charset="0"/>
              </a:rPr>
              <a:t> </a:t>
            </a:r>
            <a:r>
              <a:rPr lang="ru-RU" sz="2000" dirty="0">
                <a:latin typeface="Arial" panose="020B0604020202020204" pitchFamily="34" charset="0"/>
                <a:ea typeface="Calibri"/>
                <a:cs typeface="Arial" panose="020B0604020202020204" pitchFamily="34" charset="0"/>
              </a:rPr>
              <a:t>красилась, </a:t>
            </a:r>
            <a:r>
              <a:rPr lang="ru-RU" sz="2000" b="1" dirty="0">
                <a:latin typeface="Arial" panose="020B0604020202020204" pitchFamily="34" charset="0"/>
                <a:ea typeface="Calibri"/>
                <a:cs typeface="Arial" panose="020B0604020202020204" pitchFamily="34" charset="0"/>
              </a:rPr>
              <a:t>наводила красоту</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Ten člověk ho urazil do hloubi duše. Nikdo nikdy ho tak </a:t>
            </a:r>
            <a:r>
              <a:rPr lang="cs-CZ" sz="2000" b="1" dirty="0">
                <a:latin typeface="Arial" panose="020B0604020202020204" pitchFamily="34" charset="0"/>
                <a:ea typeface="Calibri"/>
                <a:cs typeface="Arial" panose="020B0604020202020204" pitchFamily="34" charset="0"/>
              </a:rPr>
              <a:t>neurazil</a:t>
            </a:r>
            <a:r>
              <a:rPr lang="cs-CZ" sz="2000" dirty="0">
                <a:latin typeface="Arial" panose="020B0604020202020204" pitchFamily="34" charset="0"/>
                <a:ea typeface="Calibri"/>
                <a:cs typeface="Arial" panose="020B0604020202020204" pitchFamily="34" charset="0"/>
              </a:rPr>
              <a:t>. </a:t>
            </a:r>
          </a:p>
          <a:p>
            <a:pPr marL="285750" indent="-285750">
              <a:lnSpc>
                <a:spcPct val="115000"/>
              </a:lnSpc>
              <a:spcAft>
                <a:spcPts val="1000"/>
              </a:spcAft>
              <a:buFont typeface="Courier New" panose="02070309020205020404" pitchFamily="49" charset="0"/>
              <a:buChar char="o"/>
            </a:pPr>
            <a:r>
              <a:rPr lang="cs-CZ" sz="2000" b="1" dirty="0">
                <a:latin typeface="Arial" panose="020B0604020202020204" pitchFamily="34" charset="0"/>
                <a:ea typeface="Calibri"/>
                <a:cs typeface="Arial" panose="020B0604020202020204" pitchFamily="34" charset="0"/>
              </a:rPr>
              <a:t>Projevuje se </a:t>
            </a:r>
            <a:r>
              <a:rPr lang="cs-CZ" sz="2000" dirty="0">
                <a:latin typeface="Arial" panose="020B0604020202020204" pitchFamily="34" charset="0"/>
                <a:ea typeface="Calibri"/>
                <a:cs typeface="Arial" panose="020B0604020202020204" pitchFamily="34" charset="0"/>
              </a:rPr>
              <a:t>zde význam, který rodině s dětmi připisují všechna náboženství.</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Когда и кто из руководителей республик </a:t>
            </a:r>
            <a:r>
              <a:rPr lang="ru-RU" sz="2000" b="1" dirty="0">
                <a:latin typeface="Arial" panose="020B0604020202020204" pitchFamily="34" charset="0"/>
                <a:ea typeface="Calibri"/>
                <a:cs typeface="Arial" panose="020B0604020202020204" pitchFamily="34" charset="0"/>
              </a:rPr>
              <a:t>понес наказание </a:t>
            </a:r>
            <a:r>
              <a:rPr lang="ru-RU" sz="2000" dirty="0">
                <a:latin typeface="Arial" panose="020B0604020202020204" pitchFamily="34" charset="0"/>
                <a:ea typeface="Calibri"/>
                <a:cs typeface="Arial" panose="020B0604020202020204" pitchFamily="34" charset="0"/>
              </a:rPr>
              <a:t>за это?</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Я </a:t>
            </a:r>
            <a:r>
              <a:rPr lang="ru-RU" sz="2000" b="1" dirty="0">
                <a:latin typeface="Arial" panose="020B0604020202020204" pitchFamily="34" charset="0"/>
                <a:ea typeface="Calibri"/>
                <a:cs typeface="Arial" panose="020B0604020202020204" pitchFamily="34" charset="0"/>
              </a:rPr>
              <a:t>обратил </a:t>
            </a:r>
            <a:r>
              <a:rPr lang="ru-RU" sz="2000" dirty="0">
                <a:latin typeface="Arial" panose="020B0604020202020204" pitchFamily="34" charset="0"/>
                <a:ea typeface="Calibri"/>
                <a:cs typeface="Arial" panose="020B0604020202020204" pitchFamily="34" charset="0"/>
              </a:rPr>
              <a:t>его</a:t>
            </a:r>
            <a:r>
              <a:rPr lang="ru-RU" sz="2000" b="1" dirty="0">
                <a:latin typeface="Arial" panose="020B0604020202020204" pitchFamily="34" charset="0"/>
                <a:ea typeface="Calibri"/>
                <a:cs typeface="Arial" panose="020B0604020202020204" pitchFamily="34" charset="0"/>
              </a:rPr>
              <a:t> внимание </a:t>
            </a:r>
            <a:r>
              <a:rPr lang="ru-RU" sz="2000" dirty="0">
                <a:latin typeface="Arial" panose="020B0604020202020204" pitchFamily="34" charset="0"/>
                <a:ea typeface="Calibri"/>
                <a:cs typeface="Arial" panose="020B0604020202020204" pitchFamily="34" charset="0"/>
              </a:rPr>
              <a:t>на аиста, одиноко и неподвижно стоявшего в своем гнезде.</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Poté </a:t>
            </a:r>
            <a:r>
              <a:rPr lang="cs-CZ" sz="2000" b="1" dirty="0">
                <a:latin typeface="Arial" panose="020B0604020202020204" pitchFamily="34" charset="0"/>
                <a:ea typeface="Calibri"/>
                <a:cs typeface="Arial" panose="020B0604020202020204" pitchFamily="34" charset="0"/>
              </a:rPr>
              <a:t>působí</a:t>
            </a:r>
            <a:r>
              <a:rPr lang="cs-CZ" sz="2000" dirty="0">
                <a:latin typeface="Arial" panose="020B0604020202020204" pitchFamily="34" charset="0"/>
                <a:ea typeface="Calibri"/>
                <a:cs typeface="Arial" panose="020B0604020202020204" pitchFamily="34" charset="0"/>
              </a:rPr>
              <a:t> na rozšíření cév a napomáhá k relaxaci organismu.</a:t>
            </a:r>
            <a:endParaRPr lang="ru-RU"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err="1">
                <a:latin typeface="Arial" panose="020B0604020202020204" pitchFamily="34" charset="0"/>
                <a:ea typeface="Calibri"/>
                <a:cs typeface="Arial" panose="020B0604020202020204" pitchFamily="34" charset="0"/>
              </a:rPr>
              <a:t>Největšího</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řeckého</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hrdinu</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pak</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vřele</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přivítali</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všichni</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olympští</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bohové</a:t>
            </a:r>
            <a:r>
              <a:rPr lang="ru-RU" sz="2000" dirty="0">
                <a:latin typeface="Arial" panose="020B0604020202020204" pitchFamily="34" charset="0"/>
                <a:ea typeface="Calibri"/>
                <a:cs typeface="Arial" panose="020B0604020202020204" pitchFamily="34" charset="0"/>
              </a:rPr>
              <a:t>.</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Работники прокуратуры подвергли её критике и никаких изменений в её организацию и деятельность не внесли.</a:t>
            </a:r>
          </a:p>
          <a:p>
            <a:pPr marL="285750" indent="-285750">
              <a:lnSpc>
                <a:spcPct val="115000"/>
              </a:lnSpc>
              <a:spcAft>
                <a:spcPts val="1000"/>
              </a:spcAft>
              <a:buFont typeface="Courier New" panose="02070309020205020404" pitchFamily="49" charset="0"/>
              <a:buChar char="o"/>
            </a:pPr>
            <a:r>
              <a:rPr lang="ru-RU" sz="2000" dirty="0" err="1">
                <a:latin typeface="Arial" panose="020B0604020202020204" pitchFamily="34" charset="0"/>
                <a:ea typeface="Calibri"/>
                <a:cs typeface="Arial" panose="020B0604020202020204" pitchFamily="34" charset="0"/>
              </a:rPr>
              <a:t>Důvod</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pojišťovny</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pokutují</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nejen</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ty</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zdravotníky</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kteří</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léky</a:t>
            </a:r>
            <a:r>
              <a:rPr lang="ru-RU" sz="2000" dirty="0">
                <a:latin typeface="Arial" panose="020B0604020202020204" pitchFamily="34" charset="0"/>
                <a:ea typeface="Calibri"/>
                <a:cs typeface="Arial" panose="020B0604020202020204" pitchFamily="34" charset="0"/>
              </a:rPr>
              <a:t> a </a:t>
            </a:r>
            <a:r>
              <a:rPr lang="ru-RU" sz="2000" dirty="0" err="1">
                <a:latin typeface="Arial" panose="020B0604020202020204" pitchFamily="34" charset="0"/>
                <a:ea typeface="Calibri"/>
                <a:cs typeface="Arial" panose="020B0604020202020204" pitchFamily="34" charset="0"/>
              </a:rPr>
              <a:t>vyšetřením</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plýtvají</a:t>
            </a:r>
            <a:r>
              <a:rPr lang="ru-RU" sz="2000" dirty="0">
                <a:latin typeface="Arial" panose="020B0604020202020204" pitchFamily="34" charset="0"/>
                <a:ea typeface="Calibri"/>
                <a:cs typeface="Arial" panose="020B0604020202020204" pitchFamily="34" charset="0"/>
              </a:rPr>
              <a:t>.</a:t>
            </a: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По свидетельству адвоката, долгое время не допускавшегося к </a:t>
            </a:r>
            <a:r>
              <a:rPr lang="ru-RU" sz="2000" dirty="0" err="1">
                <a:latin typeface="Arial" panose="020B0604020202020204" pitchFamily="34" charset="0"/>
                <a:ea typeface="Calibri"/>
                <a:cs typeface="Arial" panose="020B0604020202020204" pitchFamily="34" charset="0"/>
              </a:rPr>
              <a:t>Дахкильгову</a:t>
            </a:r>
            <a:r>
              <a:rPr lang="ru-RU" sz="2000" dirty="0">
                <a:latin typeface="Arial" panose="020B0604020202020204" pitchFamily="34" charset="0"/>
                <a:ea typeface="Calibri"/>
                <a:cs typeface="Arial" panose="020B0604020202020204" pitchFamily="34" charset="0"/>
              </a:rPr>
              <a:t>, его подзащитный подвергался пыткам.</a:t>
            </a:r>
            <a:endParaRPr lang="cs-CZ"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754592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466CC46-0A6A-407B-87F4-D8E5FA827DAA}"/>
              </a:ext>
            </a:extLst>
          </p:cNvPr>
          <p:cNvSpPr/>
          <p:nvPr/>
        </p:nvSpPr>
        <p:spPr>
          <a:xfrm>
            <a:off x="369903" y="338090"/>
            <a:ext cx="11452194" cy="6181820"/>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Эти стихи </a:t>
            </a:r>
            <a:r>
              <a:rPr lang="ru-RU" sz="1900" b="1" dirty="0">
                <a:latin typeface="Arial" panose="020B0604020202020204" pitchFamily="34" charset="0"/>
                <a:ea typeface="Calibri"/>
                <a:cs typeface="Arial" panose="020B0604020202020204" pitchFamily="34" charset="0"/>
              </a:rPr>
              <a:t>привели в волнение </a:t>
            </a:r>
            <a:r>
              <a:rPr lang="ru-RU" sz="1900" dirty="0">
                <a:latin typeface="Arial" panose="020B0604020202020204" pitchFamily="34" charset="0"/>
                <a:ea typeface="Calibri"/>
                <a:cs typeface="Arial" panose="020B0604020202020204" pitchFamily="34" charset="0"/>
              </a:rPr>
              <a:t>монахов и митрополит собирается </a:t>
            </a:r>
            <a:r>
              <a:rPr lang="ru-RU" sz="1900" b="1" dirty="0">
                <a:latin typeface="Arial" panose="020B0604020202020204" pitchFamily="34" charset="0"/>
                <a:ea typeface="Calibri"/>
                <a:cs typeface="Arial" panose="020B0604020202020204" pitchFamily="34" charset="0"/>
              </a:rPr>
              <a:t>подать</a:t>
            </a:r>
            <a:r>
              <a:rPr lang="ru-RU" sz="1900" dirty="0">
                <a:latin typeface="Arial" panose="020B0604020202020204" pitchFamily="34" charset="0"/>
                <a:ea typeface="Calibri"/>
                <a:cs typeface="Arial" panose="020B0604020202020204" pitchFamily="34" charset="0"/>
              </a:rPr>
              <a:t> на меня </a:t>
            </a:r>
            <a:r>
              <a:rPr lang="ru-RU" sz="1900" b="1" dirty="0">
                <a:latin typeface="Arial" panose="020B0604020202020204" pitchFamily="34" charset="0"/>
                <a:ea typeface="Calibri"/>
                <a:cs typeface="Arial" panose="020B0604020202020204" pitchFamily="34" charset="0"/>
              </a:rPr>
              <a:t>жалобу</a:t>
            </a:r>
            <a:r>
              <a:rPr lang="ru-RU" sz="1900" dirty="0">
                <a:latin typeface="Arial" panose="020B0604020202020204" pitchFamily="34" charset="0"/>
                <a:ea typeface="Calibri"/>
                <a:cs typeface="Arial" panose="020B0604020202020204" pitchFamily="34" charset="0"/>
              </a:rPr>
              <a:t>.</a:t>
            </a:r>
            <a:endParaRPr lang="cs-CZ" sz="19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1900" dirty="0">
                <a:latin typeface="Arial" panose="020B0604020202020204" pitchFamily="34" charset="0"/>
                <a:ea typeface="Calibri"/>
                <a:cs typeface="Arial" panose="020B0604020202020204" pitchFamily="34" charset="0"/>
              </a:rPr>
              <a:t>Lidé se </a:t>
            </a:r>
            <a:r>
              <a:rPr lang="cs-CZ" sz="1900" b="1" dirty="0">
                <a:latin typeface="Arial" panose="020B0604020202020204" pitchFamily="34" charset="0"/>
                <a:ea typeface="Calibri"/>
                <a:cs typeface="Arial" panose="020B0604020202020204" pitchFamily="34" charset="0"/>
              </a:rPr>
              <a:t>rozzuřili</a:t>
            </a:r>
            <a:r>
              <a:rPr lang="cs-CZ" sz="1900" dirty="0">
                <a:latin typeface="Arial" panose="020B0604020202020204" pitchFamily="34" charset="0"/>
                <a:ea typeface="Calibri"/>
                <a:cs typeface="Arial" panose="020B0604020202020204" pitchFamily="34" charset="0"/>
              </a:rPr>
              <a:t>, spustili křik a začali útočníkům sprostě nadávat.</a:t>
            </a:r>
          </a:p>
          <a:p>
            <a:pPr marL="285750" indent="-285750">
              <a:lnSpc>
                <a:spcPct val="115000"/>
              </a:lnSpc>
              <a:spcAft>
                <a:spcPts val="1000"/>
              </a:spcAft>
              <a:buFont typeface="Courier New" panose="02070309020205020404" pitchFamily="49" charset="0"/>
              <a:buChar char="o"/>
            </a:pPr>
            <a:r>
              <a:rPr lang="cs-CZ" sz="1900" dirty="0">
                <a:latin typeface="Arial" panose="020B0604020202020204" pitchFamily="34" charset="0"/>
                <a:ea typeface="Calibri"/>
                <a:cs typeface="Arial" panose="020B0604020202020204" pitchFamily="34" charset="0"/>
              </a:rPr>
              <a:t>Pana </a:t>
            </a:r>
            <a:r>
              <a:rPr lang="cs-CZ" sz="1900" dirty="0" err="1">
                <a:latin typeface="Arial" panose="020B0604020202020204" pitchFamily="34" charset="0"/>
                <a:ea typeface="Calibri"/>
                <a:cs typeface="Arial" panose="020B0604020202020204" pitchFamily="34" charset="0"/>
              </a:rPr>
              <a:t>Lintona</a:t>
            </a:r>
            <a:r>
              <a:rPr lang="cs-CZ" sz="1900" dirty="0">
                <a:latin typeface="Arial" panose="020B0604020202020204" pitchFamily="34" charset="0"/>
                <a:ea typeface="Calibri"/>
                <a:cs typeface="Arial" panose="020B0604020202020204" pitchFamily="34" charset="0"/>
              </a:rPr>
              <a:t> to poplašilo a </a:t>
            </a:r>
            <a:r>
              <a:rPr lang="cs-CZ" sz="1900" b="1" dirty="0">
                <a:latin typeface="Arial" panose="020B0604020202020204" pitchFamily="34" charset="0"/>
                <a:ea typeface="Calibri"/>
                <a:cs typeface="Arial" panose="020B0604020202020204" pitchFamily="34" charset="0"/>
              </a:rPr>
              <a:t>zneklidnilo</a:t>
            </a:r>
            <a:r>
              <a:rPr lang="cs-CZ" sz="1900" dirty="0">
                <a:latin typeface="Arial" panose="020B0604020202020204" pitchFamily="34" charset="0"/>
                <a:ea typeface="Calibri"/>
                <a:cs typeface="Arial" panose="020B0604020202020204" pitchFamily="34" charset="0"/>
              </a:rPr>
              <a:t> víc, než mi byl ochoten přiznat.</a:t>
            </a:r>
          </a:p>
          <a:p>
            <a:pPr marL="285750" indent="-285750">
              <a:lnSpc>
                <a:spcPct val="115000"/>
              </a:lnSpc>
              <a:spcAft>
                <a:spcPts val="1000"/>
              </a:spcAft>
              <a:buFont typeface="Courier New" panose="02070309020205020404" pitchFamily="49" charset="0"/>
              <a:buChar char="o"/>
            </a:pPr>
            <a:r>
              <a:rPr lang="cs-CZ" sz="1900" b="1" dirty="0">
                <a:latin typeface="Arial" panose="020B0604020202020204" pitchFamily="34" charset="0"/>
                <a:ea typeface="Calibri"/>
                <a:cs typeface="Arial" panose="020B0604020202020204" pitchFamily="34" charset="0"/>
              </a:rPr>
              <a:t>Osprchoval se</a:t>
            </a:r>
            <a:r>
              <a:rPr lang="cs-CZ" sz="1900" dirty="0">
                <a:latin typeface="Arial" panose="020B0604020202020204" pitchFamily="34" charset="0"/>
                <a:ea typeface="Calibri"/>
                <a:cs typeface="Arial" panose="020B0604020202020204" pitchFamily="34" charset="0"/>
              </a:rPr>
              <a:t>, v rychlosti posnídal toust s kávou a šel do </a:t>
            </a:r>
            <a:r>
              <a:rPr lang="cs-CZ" sz="1900" dirty="0" err="1">
                <a:latin typeface="Arial" panose="020B0604020202020204" pitchFamily="34" charset="0"/>
                <a:ea typeface="Calibri"/>
                <a:cs typeface="Arial" panose="020B0604020202020204" pitchFamily="34" charset="0"/>
              </a:rPr>
              <a:t>Roccova</a:t>
            </a:r>
            <a:r>
              <a:rPr lang="cs-CZ" sz="1900" dirty="0">
                <a:latin typeface="Arial" panose="020B0604020202020204" pitchFamily="34" charset="0"/>
                <a:ea typeface="Calibri"/>
                <a:cs typeface="Arial" panose="020B0604020202020204" pitchFamily="34" charset="0"/>
              </a:rPr>
              <a:t> pokoje.</a:t>
            </a:r>
            <a:endParaRPr lang="ru-RU" sz="19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Ольга принимала экзамены в музыкальной школе.</a:t>
            </a:r>
          </a:p>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Через несколько дней он пришел в сознание, и кости его стали понемногу срастаться.</a:t>
            </a:r>
          </a:p>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Но к концу </a:t>
            </a:r>
            <a:r>
              <a:rPr lang="cs-CZ" sz="1900" dirty="0">
                <a:latin typeface="Arial" panose="020B0604020202020204" pitchFamily="34" charset="0"/>
                <a:ea typeface="Calibri"/>
                <a:cs typeface="Arial" panose="020B0604020202020204" pitchFamily="34" charset="0"/>
              </a:rPr>
              <a:t>XIX </a:t>
            </a:r>
            <a:r>
              <a:rPr lang="ru-RU" sz="1900" dirty="0">
                <a:latin typeface="Arial" panose="020B0604020202020204" pitchFamily="34" charset="0"/>
                <a:ea typeface="Calibri"/>
                <a:cs typeface="Arial" panose="020B0604020202020204" pitchFamily="34" charset="0"/>
              </a:rPr>
              <a:t>века завод пришёл в упадок.</a:t>
            </a:r>
          </a:p>
          <a:p>
            <a:pPr marL="285750" indent="-285750">
              <a:lnSpc>
                <a:spcPct val="115000"/>
              </a:lnSpc>
              <a:spcAft>
                <a:spcPts val="1000"/>
              </a:spcAft>
              <a:buFont typeface="Courier New" panose="02070309020205020404" pitchFamily="49" charset="0"/>
              <a:buChar char="o"/>
            </a:pPr>
            <a:r>
              <a:rPr lang="cs-CZ" sz="1900" dirty="0">
                <a:latin typeface="Arial" panose="020B0604020202020204" pitchFamily="34" charset="0"/>
                <a:ea typeface="Calibri"/>
                <a:cs typeface="Arial" panose="020B0604020202020204" pitchFamily="34" charset="0"/>
              </a:rPr>
              <a:t>Možná tě napadá otázka proč? Co tě napadá, vždyť já tě miluji. Prokristapána, co tě napadá nakupovat v konfekci?</a:t>
            </a:r>
          </a:p>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Это событие причинило огорчение многим людям.</a:t>
            </a:r>
          </a:p>
          <a:p>
            <a:pPr marL="285750" indent="-285750">
              <a:lnSpc>
                <a:spcPct val="115000"/>
              </a:lnSpc>
              <a:spcAft>
                <a:spcPts val="1000"/>
              </a:spcAft>
              <a:buFont typeface="Courier New" panose="02070309020205020404" pitchFamily="49" charset="0"/>
              <a:buChar char="o"/>
            </a:pPr>
            <a:r>
              <a:rPr lang="ru-RU" sz="1900">
                <a:latin typeface="Arial" panose="020B0604020202020204" pitchFamily="34" charset="0"/>
                <a:ea typeface="Calibri"/>
                <a:cs typeface="Arial" panose="020B0604020202020204" pitchFamily="34" charset="0"/>
              </a:rPr>
              <a:t>Боевики проводят </a:t>
            </a:r>
            <a:r>
              <a:rPr lang="ru-RU" sz="1900" dirty="0">
                <a:latin typeface="Arial" panose="020B0604020202020204" pitchFamily="34" charset="0"/>
                <a:ea typeface="Calibri"/>
                <a:cs typeface="Arial" panose="020B0604020202020204" pitchFamily="34" charset="0"/>
              </a:rPr>
              <a:t>террор среди мирных жителей. Она сегодня не проводит тренировку.</a:t>
            </a:r>
          </a:p>
          <a:p>
            <a:pPr marL="285750" indent="-285750">
              <a:lnSpc>
                <a:spcPct val="115000"/>
              </a:lnSpc>
              <a:spcAft>
                <a:spcPts val="1000"/>
              </a:spcAft>
              <a:buFont typeface="Courier New" panose="02070309020205020404" pitchFamily="49" charset="0"/>
              <a:buChar char="o"/>
            </a:pPr>
            <a:r>
              <a:rPr lang="cs-CZ" sz="1900" dirty="0">
                <a:latin typeface="Arial" panose="020B0604020202020204" pitchFamily="34" charset="0"/>
                <a:ea typeface="Calibri"/>
                <a:cs typeface="Arial" panose="020B0604020202020204" pitchFamily="34" charset="0"/>
              </a:rPr>
              <a:t>Jen málokdo však pochybuje o tom, že nechá-li se </a:t>
            </a:r>
            <a:r>
              <a:rPr lang="cs-CZ" sz="1900" dirty="0" err="1">
                <a:latin typeface="Arial" panose="020B0604020202020204" pitchFamily="34" charset="0"/>
                <a:ea typeface="Calibri"/>
                <a:cs typeface="Arial" panose="020B0604020202020204" pitchFamily="34" charset="0"/>
              </a:rPr>
              <a:t>Sisi</a:t>
            </a:r>
            <a:r>
              <a:rPr lang="cs-CZ" sz="1900" dirty="0">
                <a:latin typeface="Arial" panose="020B0604020202020204" pitchFamily="34" charset="0"/>
                <a:ea typeface="Calibri"/>
                <a:cs typeface="Arial" panose="020B0604020202020204" pitchFamily="34" charset="0"/>
              </a:rPr>
              <a:t> egyptským lidem ke kandidatuře přemluvit, vítězství má zaručené.</a:t>
            </a:r>
          </a:p>
          <a:p>
            <a:pPr marL="285750" indent="-28575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Кто поставил подпись под письмом?</a:t>
            </a:r>
          </a:p>
        </p:txBody>
      </p:sp>
    </p:spTree>
    <p:extLst>
      <p:ext uri="{BB962C8B-B14F-4D97-AF65-F5344CB8AC3E}">
        <p14:creationId xmlns:p14="http://schemas.microsoft.com/office/powerpoint/2010/main" val="2792058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39193" y="489497"/>
            <a:ext cx="10946166" cy="5938870"/>
          </a:xfrm>
          <a:prstGeom prst="rect">
            <a:avLst/>
          </a:prstGeom>
        </p:spPr>
        <p:txBody>
          <a:bodyPr wrap="square">
            <a:spAutoFit/>
          </a:bodyPr>
          <a:lstStyle/>
          <a:p>
            <a:pPr indent="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По сравнению с чешским языком, </a:t>
            </a:r>
            <a:r>
              <a:rPr lang="ru-RU" sz="2000" b="1" dirty="0">
                <a:latin typeface="Arial" panose="020B0604020202020204" pitchFamily="34" charset="0"/>
                <a:ea typeface="Calibri"/>
                <a:cs typeface="Arial" panose="020B0604020202020204" pitchFamily="34" charset="0"/>
              </a:rPr>
              <a:t>инфинитив в РЯ отличает широта употребления и многообразие функций</a:t>
            </a:r>
            <a:r>
              <a:rPr lang="ru-RU" sz="2000" dirty="0">
                <a:latin typeface="Arial" panose="020B0604020202020204" pitchFamily="34" charset="0"/>
                <a:ea typeface="Calibri"/>
                <a:cs typeface="Arial" panose="020B0604020202020204" pitchFamily="34" charset="0"/>
              </a:rPr>
              <a:t>, основанные в первую очередь на его способности выражать </a:t>
            </a:r>
            <a:r>
              <a:rPr lang="ru-RU" sz="2000" u="sng" dirty="0">
                <a:latin typeface="Arial" panose="020B0604020202020204" pitchFamily="34" charset="0"/>
                <a:ea typeface="Calibri"/>
                <a:cs typeface="Arial" panose="020B0604020202020204" pitchFamily="34" charset="0"/>
              </a:rPr>
              <a:t>многочисленные оттенки модальности </a:t>
            </a:r>
            <a:r>
              <a:rPr lang="ru-RU" sz="2000" dirty="0">
                <a:latin typeface="Arial" panose="020B0604020202020204" pitchFamily="34" charset="0"/>
                <a:ea typeface="Calibri"/>
                <a:cs typeface="Arial" panose="020B0604020202020204" pitchFamily="34" charset="0"/>
              </a:rPr>
              <a:t>и служить для образования многих типов инфинитивных предложений.</a:t>
            </a:r>
          </a:p>
          <a:p>
            <a:pPr marL="285750" indent="-285750" algn="just">
              <a:lnSpc>
                <a:spcPct val="107000"/>
              </a:lnSpc>
              <a:spcAft>
                <a:spcPts val="800"/>
              </a:spcAft>
              <a:buFont typeface="Courier New" panose="02070309020205020404" pitchFamily="49" charset="0"/>
              <a:buChar char="o"/>
            </a:pPr>
            <a:r>
              <a:rPr lang="ru-RU" sz="2000" i="1" dirty="0">
                <a:latin typeface="Arial" panose="020B0604020202020204" pitchFamily="34" charset="0"/>
                <a:ea typeface="Calibri"/>
                <a:cs typeface="Arial" panose="020B0604020202020204" pitchFamily="34" charset="0"/>
              </a:rPr>
              <a:t>Что мне делать! Быть буре!</a:t>
            </a:r>
            <a:r>
              <a:rPr lang="ru-RU" sz="2000" dirty="0">
                <a:latin typeface="Arial" panose="020B0604020202020204" pitchFamily="34" charset="0"/>
                <a:ea typeface="Calibri"/>
                <a:cs typeface="Arial" panose="020B0604020202020204" pitchFamily="34" charset="0"/>
              </a:rPr>
              <a:t> </a:t>
            </a:r>
          </a:p>
          <a:p>
            <a:pPr indent="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indent="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Благодаря </a:t>
            </a:r>
            <a:r>
              <a:rPr lang="ru-RU" sz="2000" b="1" u="sng" dirty="0">
                <a:latin typeface="Arial" panose="020B0604020202020204" pitchFamily="34" charset="0"/>
                <a:ea typeface="Calibri"/>
                <a:cs typeface="Arial" panose="020B0604020202020204" pitchFamily="34" charset="0"/>
              </a:rPr>
              <a:t>ТРАНСПОЗИЦИИ</a:t>
            </a:r>
            <a:r>
              <a:rPr lang="ru-RU" sz="2000" dirty="0">
                <a:latin typeface="Arial" panose="020B0604020202020204" pitchFamily="34" charset="0"/>
                <a:ea typeface="Calibri"/>
                <a:cs typeface="Arial" panose="020B0604020202020204" pitchFamily="34" charset="0"/>
              </a:rPr>
              <a:t> </a:t>
            </a:r>
            <a:r>
              <a:rPr lang="ru-RU" sz="2000" b="1" dirty="0">
                <a:latin typeface="Arial" panose="020B0604020202020204" pitchFamily="34" charset="0"/>
                <a:ea typeface="Calibri"/>
                <a:cs typeface="Arial" panose="020B0604020202020204" pitchFamily="34" charset="0"/>
              </a:rPr>
              <a:t>инфинитив может выражать в РЯ значение различных наклонений.</a:t>
            </a:r>
          </a:p>
          <a:p>
            <a:pPr marL="285750" indent="-285750" algn="just">
              <a:lnSpc>
                <a:spcPct val="107000"/>
              </a:lnSpc>
              <a:spcAft>
                <a:spcPts val="800"/>
              </a:spcAft>
              <a:buFont typeface="Courier New" panose="02070309020205020404" pitchFamily="49" charset="0"/>
              <a:buChar char="o"/>
            </a:pPr>
            <a:r>
              <a:rPr lang="ru-RU" sz="2000" i="1" dirty="0">
                <a:latin typeface="Arial" panose="020B0604020202020204" pitchFamily="34" charset="0"/>
                <a:ea typeface="Calibri"/>
                <a:cs typeface="Arial" panose="020B0604020202020204" pitchFamily="34" charset="0"/>
              </a:rPr>
              <a:t>Я подошел, а он бежать! </a:t>
            </a:r>
            <a:r>
              <a:rPr lang="ru-RU" sz="2000" dirty="0">
                <a:latin typeface="Arial" panose="020B0604020202020204" pitchFamily="34" charset="0"/>
                <a:ea typeface="Calibri"/>
                <a:cs typeface="Arial" panose="020B0604020202020204" pitchFamily="34" charset="0"/>
              </a:rPr>
              <a:t>(индикатив)</a:t>
            </a:r>
          </a:p>
          <a:p>
            <a:pPr marL="285750" indent="-285750" algn="just">
              <a:lnSpc>
                <a:spcPct val="107000"/>
              </a:lnSpc>
              <a:spcAft>
                <a:spcPts val="800"/>
              </a:spcAft>
              <a:buFont typeface="Courier New" panose="02070309020205020404" pitchFamily="49" charset="0"/>
              <a:buChar char="o"/>
            </a:pPr>
            <a:r>
              <a:rPr lang="ru-RU" sz="2000" i="1" dirty="0">
                <a:latin typeface="Arial" panose="020B0604020202020204" pitchFamily="34" charset="0"/>
                <a:ea typeface="Calibri"/>
                <a:cs typeface="Arial" panose="020B0604020202020204" pitchFamily="34" charset="0"/>
              </a:rPr>
              <a:t>Молчать! </a:t>
            </a:r>
            <a:r>
              <a:rPr lang="ru-RU" sz="2000" dirty="0">
                <a:latin typeface="Arial" panose="020B0604020202020204" pitchFamily="34" charset="0"/>
                <a:ea typeface="Calibri"/>
                <a:cs typeface="Arial" panose="020B0604020202020204" pitchFamily="34" charset="0"/>
              </a:rPr>
              <a:t>(императив)</a:t>
            </a:r>
          </a:p>
          <a:p>
            <a:pPr marL="285750" indent="-285750" algn="just">
              <a:lnSpc>
                <a:spcPct val="107000"/>
              </a:lnSpc>
              <a:spcAft>
                <a:spcPts val="800"/>
              </a:spcAft>
              <a:buFont typeface="Courier New" panose="02070309020205020404" pitchFamily="49" charset="0"/>
              <a:buChar char="o"/>
            </a:pPr>
            <a:r>
              <a:rPr lang="ru-RU" sz="2000" i="1" dirty="0">
                <a:latin typeface="Arial" panose="020B0604020202020204" pitchFamily="34" charset="0"/>
                <a:ea typeface="Calibri"/>
                <a:cs typeface="Arial" panose="020B0604020202020204" pitchFamily="34" charset="0"/>
              </a:rPr>
              <a:t>Покурить бы теперь….</a:t>
            </a:r>
            <a:r>
              <a:rPr lang="ru-RU" sz="2000" dirty="0">
                <a:latin typeface="Arial" panose="020B0604020202020204" pitchFamily="34" charset="0"/>
                <a:ea typeface="Calibri"/>
                <a:cs typeface="Arial" panose="020B0604020202020204" pitchFamily="34" charset="0"/>
              </a:rPr>
              <a:t> (</a:t>
            </a:r>
            <a:r>
              <a:rPr lang="ru-RU" sz="2000" dirty="0" err="1">
                <a:latin typeface="Arial" panose="020B0604020202020204" pitchFamily="34" charset="0"/>
                <a:ea typeface="Calibri"/>
                <a:cs typeface="Arial" panose="020B0604020202020204" pitchFamily="34" charset="0"/>
              </a:rPr>
              <a:t>кондиционал</a:t>
            </a:r>
            <a:r>
              <a:rPr lang="ru-RU" sz="2000" dirty="0">
                <a:latin typeface="Arial" panose="020B0604020202020204" pitchFamily="34" charset="0"/>
                <a:ea typeface="Calibri"/>
                <a:cs typeface="Arial" panose="020B0604020202020204" pitchFamily="34" charset="0"/>
              </a:rPr>
              <a:t>)</a:t>
            </a:r>
          </a:p>
          <a:p>
            <a:pPr indent="449580" algn="just">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indent="449580" algn="just">
              <a:lnSpc>
                <a:spcPct val="107000"/>
              </a:lnSpc>
              <a:spcAft>
                <a:spcPts val="800"/>
              </a:spcAft>
            </a:pPr>
            <a:r>
              <a:rPr lang="ru-RU" sz="2000" dirty="0">
                <a:latin typeface="Arial" panose="020B0604020202020204" pitchFamily="34" charset="0"/>
                <a:ea typeface="Calibri"/>
                <a:cs typeface="Arial" panose="020B0604020202020204" pitchFamily="34" charset="0"/>
              </a:rPr>
              <a:t>Однако, и </a:t>
            </a:r>
            <a:r>
              <a:rPr lang="ru-RU" sz="2000" b="1" dirty="0">
                <a:latin typeface="Arial" panose="020B0604020202020204" pitchFamily="34" charset="0"/>
                <a:ea typeface="Calibri"/>
                <a:cs typeface="Arial" panose="020B0604020202020204" pitchFamily="34" charset="0"/>
              </a:rPr>
              <a:t>ЧЯ располагает специфическими, хоть и не настолько распространенными как в РЯ, возможностями употребления </a:t>
            </a:r>
            <a:r>
              <a:rPr lang="ru-RU" sz="2000" dirty="0">
                <a:latin typeface="Arial" panose="020B0604020202020204" pitchFamily="34" charset="0"/>
                <a:ea typeface="Calibri"/>
                <a:cs typeface="Arial" panose="020B0604020202020204" pitchFamily="34" charset="0"/>
              </a:rPr>
              <a:t>инфинитива.</a:t>
            </a:r>
          </a:p>
          <a:p>
            <a:pPr marL="285750" indent="-285750" algn="just">
              <a:lnSpc>
                <a:spcPct val="107000"/>
              </a:lnSpc>
              <a:spcAft>
                <a:spcPts val="800"/>
              </a:spcAft>
              <a:buFont typeface="Courier New" panose="02070309020205020404" pitchFamily="49" charset="0"/>
              <a:buChar char="o"/>
            </a:pPr>
            <a:r>
              <a:rPr lang="cs-CZ" sz="2000" i="1" dirty="0">
                <a:latin typeface="Arial" panose="020B0604020202020204" pitchFamily="34" charset="0"/>
                <a:ea typeface="Calibri"/>
                <a:cs typeface="Arial" panose="020B0604020202020204" pitchFamily="34" charset="0"/>
              </a:rPr>
              <a:t>Zůstal stát. Já, mít peníze… Je vidět Sněžku/</a:t>
            </a:r>
            <a:r>
              <a:rPr lang="cs-CZ" sz="2000" dirty="0">
                <a:latin typeface="Arial" panose="020B0604020202020204" pitchFamily="34" charset="0"/>
                <a:ea typeface="Calibri"/>
                <a:cs typeface="Arial" panose="020B0604020202020204" pitchFamily="34" charset="0"/>
              </a:rPr>
              <a:t> </a:t>
            </a:r>
            <a:r>
              <a:rPr lang="cs-CZ" sz="2000" i="1" dirty="0">
                <a:latin typeface="Arial" panose="020B0604020202020204" pitchFamily="34" charset="0"/>
                <a:ea typeface="Calibri"/>
                <a:cs typeface="Arial" panose="020B0604020202020204" pitchFamily="34" charset="0"/>
              </a:rPr>
              <a:t>Sněžka.</a:t>
            </a:r>
            <a:endParaRPr lang="cs-CZ" dirty="0">
              <a:latin typeface="Calibri"/>
              <a:ea typeface="Calibri"/>
              <a:cs typeface="Times New Roman"/>
            </a:endParaRPr>
          </a:p>
        </p:txBody>
      </p:sp>
    </p:spTree>
    <p:extLst>
      <p:ext uri="{BB962C8B-B14F-4D97-AF65-F5344CB8AC3E}">
        <p14:creationId xmlns:p14="http://schemas.microsoft.com/office/powerpoint/2010/main" val="416044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EB2A5C2-A7F6-47DA-BDF7-49128A677054}"/>
              </a:ext>
            </a:extLst>
          </p:cNvPr>
          <p:cNvSpPr/>
          <p:nvPr/>
        </p:nvSpPr>
        <p:spPr>
          <a:xfrm>
            <a:off x="3048000" y="633010"/>
            <a:ext cx="6096000" cy="5591980"/>
          </a:xfrm>
          <a:prstGeom prst="rect">
            <a:avLst/>
          </a:prstGeom>
        </p:spPr>
        <p:txBody>
          <a:bodyPr>
            <a:spAutoFit/>
          </a:bodyPr>
          <a:lstStyle/>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И тут он из-за забора кричать: «Караул!».</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И дети тут бежать со всех ног!</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Он только на порог, а жена ну его ругать, ну кричать.</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Стоять, не двигаться!</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А учитель с розгой как крикнет: «Молчать!»</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Сейчас же прекратить!</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err="1">
                <a:latin typeface="Arial" panose="020B0604020202020204" pitchFamily="34" charset="0"/>
                <a:ea typeface="Calibri"/>
                <a:cs typeface="Arial" panose="020B0604020202020204" pitchFamily="34" charset="0"/>
              </a:rPr>
              <a:t>Бубалькину</a:t>
            </a:r>
            <a:r>
              <a:rPr lang="ru-RU" sz="2000" dirty="0">
                <a:latin typeface="Arial" panose="020B0604020202020204" pitchFamily="34" charset="0"/>
                <a:ea typeface="Calibri"/>
                <a:cs typeface="Arial" panose="020B0604020202020204" pitchFamily="34" charset="0"/>
              </a:rPr>
              <a:t> не быть великим писателем.</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ru-RU" sz="2000" dirty="0">
                <a:latin typeface="Arial" panose="020B0604020202020204" pitchFamily="34" charset="0"/>
                <a:ea typeface="Calibri"/>
                <a:cs typeface="Arial" panose="020B0604020202020204" pitchFamily="34" charset="0"/>
              </a:rPr>
              <a:t>У меня предчувствие, быть беде.</a:t>
            </a:r>
            <a:endParaRPr lang="cs-CZ" sz="2000" dirty="0">
              <a:latin typeface="Arial" panose="020B0604020202020204" pitchFamily="34" charset="0"/>
              <a:ea typeface="Calibri"/>
              <a:cs typeface="Arial" panose="020B0604020202020204" pitchFamily="34" charset="0"/>
            </a:endParaRP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Mít čas, naučím se břišní tanec.</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Velká čínská zeď je vidět až z Měsíce.</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Krákání je slyšet už zdálky.</a:t>
            </a:r>
          </a:p>
        </p:txBody>
      </p:sp>
    </p:spTree>
    <p:extLst>
      <p:ext uri="{BB962C8B-B14F-4D97-AF65-F5344CB8AC3E}">
        <p14:creationId xmlns:p14="http://schemas.microsoft.com/office/powerpoint/2010/main" val="1685846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9AAC5FE-DE33-46C3-9FB9-294C93DCB296}"/>
              </a:ext>
            </a:extLst>
          </p:cNvPr>
          <p:cNvSpPr/>
          <p:nvPr/>
        </p:nvSpPr>
        <p:spPr>
          <a:xfrm>
            <a:off x="1589103" y="1812628"/>
            <a:ext cx="9410329" cy="3628686"/>
          </a:xfrm>
          <a:prstGeom prst="rect">
            <a:avLst/>
          </a:prstGeom>
        </p:spPr>
        <p:txBody>
          <a:bodyPr wrap="square">
            <a:spAutoFit/>
          </a:bodyPr>
          <a:lstStyle/>
          <a:p>
            <a:pPr>
              <a:lnSpc>
                <a:spcPct val="107000"/>
              </a:lnSpc>
            </a:pPr>
            <a:r>
              <a:rPr lang="ru-RU" sz="2000" b="1" dirty="0">
                <a:solidFill>
                  <a:srgbClr val="000000"/>
                </a:solidFill>
                <a:latin typeface="Arial" panose="020B0604020202020204" pitchFamily="34" charset="0"/>
                <a:ea typeface="Times New Roman"/>
                <a:cs typeface="Arial" panose="020B0604020202020204" pitchFamily="34" charset="0"/>
              </a:rPr>
              <a:t>Деепричастие это неизменяемая форма глагола. </a:t>
            </a:r>
          </a:p>
          <a:p>
            <a:pPr>
              <a:lnSpc>
                <a:spcPct val="107000"/>
              </a:lnSpc>
            </a:pPr>
            <a:endParaRPr lang="ru-RU" sz="2000" b="1" u="sng" dirty="0">
              <a:latin typeface="Arial" panose="020B0604020202020204" pitchFamily="34" charset="0"/>
              <a:ea typeface="Calibri"/>
              <a:cs typeface="Arial" panose="020B0604020202020204" pitchFamily="34" charset="0"/>
            </a:endParaRPr>
          </a:p>
          <a:p>
            <a:pPr lvl="0">
              <a:lnSpc>
                <a:spcPct val="107000"/>
              </a:lnSpc>
              <a:buClr>
                <a:srgbClr val="A7EA52"/>
              </a:buClr>
            </a:pPr>
            <a:r>
              <a:rPr lang="ru-RU" sz="2000" b="1" u="sng" dirty="0">
                <a:solidFill>
                  <a:srgbClr val="000000"/>
                </a:solidFill>
                <a:latin typeface="Arial" panose="020B0604020202020204" pitchFamily="34" charset="0"/>
                <a:ea typeface="Times New Roman"/>
                <a:cs typeface="Arial" panose="020B0604020202020204" pitchFamily="34" charset="0"/>
              </a:rPr>
              <a:t>Синтаксически </a:t>
            </a:r>
            <a:r>
              <a:rPr lang="ru-RU" sz="2000" b="1" dirty="0">
                <a:solidFill>
                  <a:srgbClr val="000000"/>
                </a:solidFill>
                <a:latin typeface="Arial" panose="020B0604020202020204" pitchFamily="34" charset="0"/>
                <a:ea typeface="Times New Roman"/>
                <a:cs typeface="Arial" panose="020B0604020202020204" pitchFamily="34" charset="0"/>
              </a:rPr>
              <a:t>служит для выражения второстепенного действия.</a:t>
            </a:r>
          </a:p>
          <a:p>
            <a:pPr lvl="0">
              <a:lnSpc>
                <a:spcPct val="107000"/>
              </a:lnSpc>
              <a:buClr>
                <a:srgbClr val="A7EA52"/>
              </a:buClr>
            </a:pPr>
            <a:endParaRPr lang="ru-RU" sz="2000" b="1" dirty="0">
              <a:solidFill>
                <a:prstClr val="black"/>
              </a:solidFill>
              <a:latin typeface="Arial" panose="020B0604020202020204" pitchFamily="34" charset="0"/>
              <a:ea typeface="Calibri"/>
              <a:cs typeface="Arial" panose="020B0604020202020204" pitchFamily="34" charset="0"/>
            </a:endParaRPr>
          </a:p>
          <a:p>
            <a:pPr lvl="0">
              <a:lnSpc>
                <a:spcPct val="107000"/>
              </a:lnSpc>
              <a:buClr>
                <a:srgbClr val="A7EA52"/>
              </a:buClr>
            </a:pPr>
            <a:r>
              <a:rPr lang="ru-RU" sz="2000" b="1" u="sng" dirty="0">
                <a:solidFill>
                  <a:srgbClr val="000000"/>
                </a:solidFill>
                <a:latin typeface="Arial" panose="020B0604020202020204" pitchFamily="34" charset="0"/>
                <a:ea typeface="Times New Roman"/>
                <a:cs typeface="Arial" panose="020B0604020202020204" pitchFamily="34" charset="0"/>
              </a:rPr>
              <a:t>Семантически </a:t>
            </a:r>
            <a:r>
              <a:rPr lang="ru-RU" sz="2000" b="1" dirty="0">
                <a:solidFill>
                  <a:srgbClr val="000000"/>
                </a:solidFill>
                <a:latin typeface="Arial" panose="020B0604020202020204" pitchFamily="34" charset="0"/>
                <a:ea typeface="Times New Roman"/>
                <a:cs typeface="Arial" panose="020B0604020202020204" pitchFamily="34" charset="0"/>
              </a:rPr>
              <a:t>служит для выражения отношения второстепенного действия к главному действию.</a:t>
            </a:r>
          </a:p>
          <a:p>
            <a:pPr lvl="0">
              <a:lnSpc>
                <a:spcPct val="107000"/>
              </a:lnSpc>
              <a:buClr>
                <a:srgbClr val="A7EA52"/>
              </a:buClr>
            </a:pPr>
            <a:endParaRPr lang="ru-RU" sz="2000" b="1" dirty="0">
              <a:solidFill>
                <a:srgbClr val="000000"/>
              </a:solidFill>
              <a:latin typeface="Arial" panose="020B0604020202020204" pitchFamily="34" charset="0"/>
              <a:ea typeface="Times New Roman"/>
              <a:cs typeface="Arial" panose="020B0604020202020204" pitchFamily="34" charset="0"/>
            </a:endParaRPr>
          </a:p>
          <a:p>
            <a:pPr>
              <a:buFont typeface="Wingdings" panose="05000000000000000000" pitchFamily="2" charset="2"/>
              <a:buChar char="Ø"/>
            </a:pPr>
            <a:r>
              <a:rPr lang="ru-RU" sz="2000" dirty="0">
                <a:latin typeface="Arial" panose="020B0604020202020204" pitchFamily="34" charset="0"/>
                <a:cs typeface="Arial" panose="020B0604020202020204" pitchFamily="34" charset="0"/>
              </a:rPr>
              <a:t>Субъект двух действий (названных сказуемым и деепричастием) должен совпадать!!!</a:t>
            </a:r>
          </a:p>
          <a:p>
            <a:r>
              <a:rPr lang="ru-RU" sz="2000" i="1" dirty="0">
                <a:latin typeface="Arial" panose="020B0604020202020204" pitchFamily="34" charset="0"/>
                <a:cs typeface="Arial" panose="020B0604020202020204" pitchFamily="34" charset="0"/>
              </a:rPr>
              <a:t>* Выйдя из дома у меня заболела голова.</a:t>
            </a:r>
            <a:r>
              <a:rPr lang="cs-CZ" sz="2000" i="1"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Подъезжая под Ижоры с меня слетела шляпа.</a:t>
            </a:r>
          </a:p>
        </p:txBody>
      </p:sp>
      <p:sp>
        <p:nvSpPr>
          <p:cNvPr id="3" name="Obdélník 2">
            <a:extLst>
              <a:ext uri="{FF2B5EF4-FFF2-40B4-BE49-F238E27FC236}">
                <a16:creationId xmlns:a16="http://schemas.microsoft.com/office/drawing/2014/main" id="{7807B919-F4BE-4F6C-87A6-EADE455004B1}"/>
              </a:ext>
            </a:extLst>
          </p:cNvPr>
          <p:cNvSpPr/>
          <p:nvPr/>
        </p:nvSpPr>
        <p:spPr>
          <a:xfrm>
            <a:off x="4799518" y="758586"/>
            <a:ext cx="2510944" cy="430887"/>
          </a:xfrm>
          <a:prstGeom prst="rect">
            <a:avLst/>
          </a:prstGeom>
        </p:spPr>
        <p:txBody>
          <a:bodyPr wrap="none">
            <a:spAutoFit/>
          </a:bodyPr>
          <a:lstStyle/>
          <a:p>
            <a:r>
              <a:rPr lang="ru-RU" sz="2200" b="1" dirty="0">
                <a:solidFill>
                  <a:srgbClr val="00B050"/>
                </a:solidFill>
                <a:latin typeface="Arial" panose="020B0604020202020204" pitchFamily="34" charset="0"/>
                <a:cs typeface="Arial" panose="020B0604020202020204" pitchFamily="34" charset="0"/>
              </a:rPr>
              <a:t>ДЕЕПРИЧАСТИЕ</a:t>
            </a:r>
            <a:endParaRPr lang="cs-CZ" sz="2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675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914401" y="764704"/>
            <a:ext cx="10511160" cy="5428089"/>
          </a:xfrm>
          <a:prstGeom prst="rect">
            <a:avLst/>
          </a:prstGeom>
        </p:spPr>
        <p:txBody>
          <a:bodyPr wrap="square">
            <a:spAutoFit/>
          </a:bodyPr>
          <a:lstStyle/>
          <a:p>
            <a:pPr lvl="0">
              <a:lnSpc>
                <a:spcPct val="107000"/>
              </a:lnSpc>
              <a:spcBef>
                <a:spcPct val="20000"/>
              </a:spcBef>
              <a:buClr>
                <a:srgbClr val="A7EA52"/>
              </a:buClr>
              <a:buSzPct val="95000"/>
            </a:pPr>
            <a:r>
              <a:rPr lang="ru-RU" sz="2200" b="1" u="sng" dirty="0">
                <a:solidFill>
                  <a:srgbClr val="00B050"/>
                </a:solidFill>
                <a:latin typeface="Arial" panose="020B0604020202020204" pitchFamily="34" charset="0"/>
                <a:ea typeface="Times New Roman"/>
                <a:cs typeface="Arial" panose="020B0604020202020204" pitchFamily="34" charset="0"/>
              </a:rPr>
              <a:t>Имеет в РЯ признаки глагола и наречия</a:t>
            </a:r>
          </a:p>
          <a:p>
            <a:pPr lvl="0">
              <a:lnSpc>
                <a:spcPct val="107000"/>
              </a:lnSpc>
              <a:spcBef>
                <a:spcPct val="20000"/>
              </a:spcBef>
              <a:buClr>
                <a:srgbClr val="A7EA52"/>
              </a:buClr>
              <a:buSzPct val="95000"/>
            </a:pPr>
            <a:endParaRPr lang="ru-RU" sz="2200" b="1" u="sng" dirty="0">
              <a:solidFill>
                <a:srgbClr val="000000"/>
              </a:solidFill>
              <a:latin typeface="Arial" panose="020B0604020202020204" pitchFamily="34" charset="0"/>
              <a:ea typeface="Times New Roman"/>
              <a:cs typeface="Arial" panose="020B0604020202020204" pitchFamily="34" charset="0"/>
            </a:endParaRPr>
          </a:p>
          <a:p>
            <a:pPr lvl="0">
              <a:lnSpc>
                <a:spcPct val="107000"/>
              </a:lnSpc>
              <a:spcBef>
                <a:spcPct val="20000"/>
              </a:spcBef>
              <a:buClr>
                <a:srgbClr val="A7EA52"/>
              </a:buClr>
              <a:buSzPct val="95000"/>
            </a:pPr>
            <a:r>
              <a:rPr lang="ru-RU" sz="2000" b="1" u="sng" dirty="0">
                <a:solidFill>
                  <a:srgbClr val="0070C0"/>
                </a:solidFill>
                <a:latin typeface="Arial" panose="020B0604020202020204" pitchFamily="34" charset="0"/>
                <a:ea typeface="Times New Roman"/>
                <a:cs typeface="Arial" panose="020B0604020202020204" pitchFamily="34" charset="0"/>
              </a:rPr>
              <a:t>Глагольные категории:</a:t>
            </a:r>
          </a:p>
          <a:p>
            <a:pPr marL="342900" indent="-342900">
              <a:lnSpc>
                <a:spcPct val="107000"/>
              </a:lnSpc>
              <a:spcBef>
                <a:spcPct val="20000"/>
              </a:spcBef>
              <a:buSzPct val="95000"/>
              <a:buFont typeface="Wingdings" panose="05000000000000000000" pitchFamily="2" charset="2"/>
              <a:buChar char="§"/>
            </a:pPr>
            <a:r>
              <a:rPr lang="ru-RU" sz="2000" b="1" dirty="0">
                <a:solidFill>
                  <a:srgbClr val="000000"/>
                </a:solidFill>
                <a:latin typeface="Arial" panose="020B0604020202020204" pitchFamily="34" charset="0"/>
                <a:ea typeface="Times New Roman"/>
                <a:cs typeface="Arial" panose="020B0604020202020204" pitchFamily="34" charset="0"/>
              </a:rPr>
              <a:t>вид</a:t>
            </a:r>
          </a:p>
          <a:p>
            <a:pPr marL="342900" indent="-342900">
              <a:lnSpc>
                <a:spcPct val="107000"/>
              </a:lnSpc>
              <a:spcBef>
                <a:spcPct val="20000"/>
              </a:spcBef>
              <a:buSzPct val="95000"/>
              <a:buFont typeface="Wingdings" panose="05000000000000000000" pitchFamily="2" charset="2"/>
              <a:buChar char="§"/>
            </a:pPr>
            <a:r>
              <a:rPr lang="ru-RU" sz="2000" b="1" dirty="0">
                <a:solidFill>
                  <a:srgbClr val="000000"/>
                </a:solidFill>
                <a:latin typeface="Arial" panose="020B0604020202020204" pitchFamily="34" charset="0"/>
                <a:ea typeface="Times New Roman"/>
                <a:cs typeface="Arial" panose="020B0604020202020204" pitchFamily="34" charset="0"/>
              </a:rPr>
              <a:t>возвратность</a:t>
            </a:r>
          </a:p>
          <a:p>
            <a:pPr marL="342900" indent="-342900">
              <a:lnSpc>
                <a:spcPct val="107000"/>
              </a:lnSpc>
              <a:spcBef>
                <a:spcPct val="20000"/>
              </a:spcBef>
              <a:buSzPct val="95000"/>
              <a:buFont typeface="Wingdings" panose="05000000000000000000" pitchFamily="2" charset="2"/>
              <a:buChar char="§"/>
            </a:pPr>
            <a:r>
              <a:rPr lang="ru-RU" sz="2000" b="1" dirty="0">
                <a:solidFill>
                  <a:srgbClr val="000000"/>
                </a:solidFill>
                <a:latin typeface="Arial" panose="020B0604020202020204" pitchFamily="34" charset="0"/>
                <a:ea typeface="Times New Roman"/>
                <a:cs typeface="Arial" panose="020B0604020202020204" pitchFamily="34" charset="0"/>
              </a:rPr>
              <a:t>переходность</a:t>
            </a:r>
          </a:p>
          <a:p>
            <a:pPr lvl="0">
              <a:lnSpc>
                <a:spcPct val="107000"/>
              </a:lnSpc>
              <a:spcBef>
                <a:spcPct val="20000"/>
              </a:spcBef>
              <a:buClr>
                <a:srgbClr val="A7EA52"/>
              </a:buClr>
              <a:buSzPct val="95000"/>
            </a:pPr>
            <a:r>
              <a:rPr lang="ru-RU" sz="2000" dirty="0">
                <a:solidFill>
                  <a:srgbClr val="000000"/>
                </a:solidFill>
                <a:latin typeface="Arial" panose="020B0604020202020204" pitchFamily="34" charset="0"/>
                <a:ea typeface="Times New Roman"/>
                <a:cs typeface="Arial" panose="020B0604020202020204" pitchFamily="34" charset="0"/>
              </a:rPr>
              <a:t>В категориальную структуру деепричастия входят значения </a:t>
            </a:r>
            <a:r>
              <a:rPr lang="ru-RU" sz="2000" b="1" dirty="0">
                <a:solidFill>
                  <a:srgbClr val="000000"/>
                </a:solidFill>
                <a:latin typeface="Arial" panose="020B0604020202020204" pitchFamily="34" charset="0"/>
                <a:ea typeface="Times New Roman"/>
                <a:cs typeface="Arial" panose="020B0604020202020204" pitchFamily="34" charset="0"/>
              </a:rPr>
              <a:t>времени и залога </a:t>
            </a:r>
            <a:r>
              <a:rPr lang="ru-RU" sz="2000" dirty="0">
                <a:solidFill>
                  <a:srgbClr val="000000"/>
                </a:solidFill>
                <a:latin typeface="Arial" panose="020B0604020202020204" pitchFamily="34" charset="0"/>
                <a:ea typeface="Times New Roman"/>
                <a:cs typeface="Arial" panose="020B0604020202020204" pitchFamily="34" charset="0"/>
              </a:rPr>
              <a:t>(в широком смысле). </a:t>
            </a:r>
            <a:r>
              <a:rPr lang="ru-RU" sz="2000" u="sng" dirty="0">
                <a:solidFill>
                  <a:srgbClr val="FF0000"/>
                </a:solidFill>
                <a:latin typeface="Arial" panose="020B0604020202020204" pitchFamily="34" charset="0"/>
                <a:ea typeface="Times New Roman"/>
                <a:cs typeface="Arial" panose="020B0604020202020204" pitchFamily="34" charset="0"/>
              </a:rPr>
              <a:t>Временное значение проявляется во временной соотнесенности со сказуемым</a:t>
            </a:r>
            <a:r>
              <a:rPr lang="ru-RU" sz="2000" dirty="0">
                <a:solidFill>
                  <a:srgbClr val="000000"/>
                </a:solidFill>
                <a:latin typeface="Arial" panose="020B0604020202020204" pitchFamily="34" charset="0"/>
                <a:ea typeface="Times New Roman"/>
                <a:cs typeface="Arial" panose="020B0604020202020204" pitchFamily="34" charset="0"/>
              </a:rPr>
              <a:t>. </a:t>
            </a:r>
          </a:p>
          <a:p>
            <a:pPr lvl="0">
              <a:lnSpc>
                <a:spcPct val="107000"/>
              </a:lnSpc>
              <a:spcBef>
                <a:spcPct val="20000"/>
              </a:spcBef>
              <a:buClr>
                <a:srgbClr val="A7EA52"/>
              </a:buClr>
              <a:buSzPct val="95000"/>
            </a:pPr>
            <a:endParaRPr lang="ru-RU" sz="2000" dirty="0">
              <a:solidFill>
                <a:srgbClr val="000000"/>
              </a:solidFill>
              <a:latin typeface="Arial" panose="020B0604020202020204" pitchFamily="34" charset="0"/>
              <a:ea typeface="Times New Roman"/>
              <a:cs typeface="Arial" panose="020B0604020202020204" pitchFamily="34" charset="0"/>
            </a:endParaRPr>
          </a:p>
          <a:p>
            <a:pPr lvl="0">
              <a:lnSpc>
                <a:spcPct val="107000"/>
              </a:lnSpc>
              <a:spcBef>
                <a:spcPct val="20000"/>
              </a:spcBef>
              <a:buClr>
                <a:srgbClr val="A7EA52"/>
              </a:buClr>
              <a:buSzPct val="95000"/>
            </a:pPr>
            <a:r>
              <a:rPr lang="ru-RU" sz="2000" b="1" u="sng" dirty="0">
                <a:solidFill>
                  <a:srgbClr val="0070C0"/>
                </a:solidFill>
                <a:latin typeface="Arial" panose="020B0604020202020204" pitchFamily="34" charset="0"/>
                <a:ea typeface="Calibri"/>
                <a:cs typeface="Arial" panose="020B0604020202020204" pitchFamily="34" charset="0"/>
              </a:rPr>
              <a:t>С наречием его связывает:</a:t>
            </a:r>
          </a:p>
          <a:p>
            <a:pPr marL="342900" indent="-342900">
              <a:lnSpc>
                <a:spcPct val="107000"/>
              </a:lnSpc>
              <a:spcBef>
                <a:spcPct val="20000"/>
              </a:spcBef>
              <a:buSzPct val="95000"/>
              <a:buFont typeface="Wingdings" panose="05000000000000000000" pitchFamily="2" charset="2"/>
              <a:buChar char="§"/>
            </a:pPr>
            <a:r>
              <a:rPr lang="ru-RU" sz="2000" b="1" dirty="0">
                <a:solidFill>
                  <a:prstClr val="black"/>
                </a:solidFill>
                <a:latin typeface="Arial" panose="020B0604020202020204" pitchFamily="34" charset="0"/>
                <a:ea typeface="Calibri"/>
                <a:cs typeface="Arial" panose="020B0604020202020204" pitchFamily="34" charset="0"/>
              </a:rPr>
              <a:t>отсутствие форм словоизменения</a:t>
            </a:r>
          </a:p>
          <a:p>
            <a:pPr marL="342900" indent="-342900">
              <a:lnSpc>
                <a:spcPct val="107000"/>
              </a:lnSpc>
              <a:spcBef>
                <a:spcPct val="20000"/>
              </a:spcBef>
              <a:buSzPct val="95000"/>
              <a:buFont typeface="Wingdings" panose="05000000000000000000" pitchFamily="2" charset="2"/>
              <a:buChar char="§"/>
            </a:pPr>
            <a:r>
              <a:rPr lang="ru-RU" sz="2000" b="1" dirty="0">
                <a:solidFill>
                  <a:prstClr val="black"/>
                </a:solidFill>
                <a:latin typeface="Arial" panose="020B0604020202020204" pitchFamily="34" charset="0"/>
                <a:ea typeface="Calibri"/>
                <a:cs typeface="Arial" panose="020B0604020202020204" pitchFamily="34" charset="0"/>
              </a:rPr>
              <a:t>общий тип подчинительной связи </a:t>
            </a:r>
            <a:r>
              <a:rPr lang="ru-RU" sz="2000" dirty="0">
                <a:solidFill>
                  <a:prstClr val="black"/>
                </a:solidFill>
                <a:latin typeface="Arial" panose="020B0604020202020204" pitchFamily="34" charset="0"/>
                <a:ea typeface="Calibri"/>
                <a:cs typeface="Arial" panose="020B0604020202020204" pitchFamily="34" charset="0"/>
              </a:rPr>
              <a:t>– примыкание</a:t>
            </a:r>
            <a:r>
              <a:rPr lang="cs-CZ" sz="2000" dirty="0">
                <a:solidFill>
                  <a:prstClr val="black"/>
                </a:solidFill>
                <a:latin typeface="Arial" panose="020B0604020202020204" pitchFamily="34" charset="0"/>
                <a:ea typeface="Calibri"/>
                <a:cs typeface="Arial" panose="020B0604020202020204" pitchFamily="34" charset="0"/>
              </a:rPr>
              <a:t> (adjunkce)</a:t>
            </a:r>
            <a:endParaRPr lang="ru-RU" sz="2000" dirty="0">
              <a:solidFill>
                <a:prstClr val="black"/>
              </a:solidFill>
              <a:latin typeface="Arial" panose="020B0604020202020204" pitchFamily="34" charset="0"/>
              <a:ea typeface="Calibri"/>
              <a:cs typeface="Arial" panose="020B0604020202020204" pitchFamily="34" charset="0"/>
            </a:endParaRPr>
          </a:p>
          <a:p>
            <a:pPr marL="342900" indent="-342900">
              <a:lnSpc>
                <a:spcPct val="107000"/>
              </a:lnSpc>
              <a:spcBef>
                <a:spcPct val="20000"/>
              </a:spcBef>
              <a:buSzPct val="95000"/>
              <a:buFont typeface="Wingdings" panose="05000000000000000000" pitchFamily="2" charset="2"/>
              <a:buChar char="§"/>
            </a:pPr>
            <a:r>
              <a:rPr lang="ru-RU" sz="2000" b="1" dirty="0">
                <a:solidFill>
                  <a:prstClr val="black"/>
                </a:solidFill>
                <a:latin typeface="Arial" panose="020B0604020202020204" pitchFamily="34" charset="0"/>
                <a:ea typeface="Calibri"/>
                <a:cs typeface="Arial" panose="020B0604020202020204" pitchFamily="34" charset="0"/>
              </a:rPr>
              <a:t>общая синтаксическая функция </a:t>
            </a:r>
            <a:r>
              <a:rPr lang="ru-RU" sz="2000" dirty="0">
                <a:solidFill>
                  <a:prstClr val="black"/>
                </a:solidFill>
                <a:latin typeface="Arial" panose="020B0604020202020204" pitchFamily="34" charset="0"/>
                <a:ea typeface="Calibri"/>
                <a:cs typeface="Arial" panose="020B0604020202020204" pitchFamily="34" charset="0"/>
              </a:rPr>
              <a:t>- обстоятельство</a:t>
            </a:r>
            <a:endParaRPr lang="cs-CZ" sz="2000" b="1"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571818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48035" y="1274564"/>
            <a:ext cx="8495930" cy="4308872"/>
          </a:xfrm>
          <a:prstGeom prst="rect">
            <a:avLst/>
          </a:prstGeom>
        </p:spPr>
        <p:txBody>
          <a:bodyPr wrap="square">
            <a:spAutoFit/>
          </a:bodyPr>
          <a:lstStyle/>
          <a:p>
            <a:pPr>
              <a:lnSpc>
                <a:spcPct val="107000"/>
              </a:lnSpc>
            </a:pPr>
            <a:r>
              <a:rPr lang="ru-RU" sz="2000" b="1" dirty="0">
                <a:solidFill>
                  <a:srgbClr val="00B050"/>
                </a:solidFill>
                <a:latin typeface="Arial" panose="020B0604020202020204" pitchFamily="34" charset="0"/>
                <a:ea typeface="Times New Roman"/>
                <a:cs typeface="Arial" panose="020B0604020202020204" pitchFamily="34" charset="0"/>
              </a:rPr>
              <a:t>Формы деепричастий: </a:t>
            </a:r>
          </a:p>
          <a:p>
            <a:pPr>
              <a:lnSpc>
                <a:spcPct val="107000"/>
              </a:lnSpc>
            </a:pPr>
            <a:endParaRPr lang="cs-CZ" sz="2000" dirty="0">
              <a:solidFill>
                <a:srgbClr val="00B050"/>
              </a:solidFill>
              <a:latin typeface="Arial" panose="020B0604020202020204" pitchFamily="34" charset="0"/>
              <a:ea typeface="Calibri"/>
              <a:cs typeface="Arial" panose="020B0604020202020204" pitchFamily="34" charset="0"/>
            </a:endParaRPr>
          </a:p>
          <a:p>
            <a:pPr>
              <a:lnSpc>
                <a:spcPct val="107000"/>
              </a:lnSpc>
            </a:pPr>
            <a:r>
              <a:rPr lang="ru-RU" sz="2000" b="1" dirty="0">
                <a:solidFill>
                  <a:srgbClr val="00B0F0"/>
                </a:solidFill>
                <a:latin typeface="Arial" panose="020B0604020202020204" pitchFamily="34" charset="0"/>
                <a:ea typeface="Times New Roman"/>
                <a:cs typeface="Arial" panose="020B0604020202020204" pitchFamily="34" charset="0"/>
              </a:rPr>
              <a:t>Деепричастие несовершенного вида (настоящего времени)</a:t>
            </a:r>
            <a:r>
              <a:rPr lang="ru-RU" sz="2000" dirty="0">
                <a:solidFill>
                  <a:srgbClr val="00B0F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выражает (чаще всего) </a:t>
            </a:r>
            <a:r>
              <a:rPr lang="ru-RU" sz="2000" b="1" u="sng" dirty="0">
                <a:latin typeface="Arial" panose="020B0604020202020204" pitchFamily="34" charset="0"/>
                <a:ea typeface="Times New Roman"/>
                <a:cs typeface="Arial" panose="020B0604020202020204" pitchFamily="34" charset="0"/>
              </a:rPr>
              <a:t>одновременное</a:t>
            </a:r>
            <a:r>
              <a:rPr lang="ru-RU" sz="2000" dirty="0">
                <a:latin typeface="Arial" panose="020B0604020202020204" pitchFamily="34" charset="0"/>
                <a:ea typeface="Times New Roman"/>
                <a:cs typeface="Arial" panose="020B0604020202020204" pitchFamily="34" charset="0"/>
              </a:rPr>
              <a:t> действие. </a:t>
            </a:r>
          </a:p>
          <a:p>
            <a:pPr>
              <a:lnSpc>
                <a:spcPct val="107000"/>
              </a:lnSpc>
            </a:pPr>
            <a:r>
              <a:rPr lang="ru-RU" sz="2000" i="1" dirty="0">
                <a:latin typeface="Arial" panose="020B0604020202020204" pitchFamily="34" charset="0"/>
                <a:ea typeface="Times New Roman"/>
                <a:cs typeface="Arial" panose="020B0604020202020204" pitchFamily="34" charset="0"/>
              </a:rPr>
              <a:t>Студенты кивали, не слушая преподавателя. </a:t>
            </a:r>
          </a:p>
          <a:p>
            <a:pPr>
              <a:lnSpc>
                <a:spcPct val="107000"/>
              </a:lnSpc>
            </a:pPr>
            <a:r>
              <a:rPr lang="ru-RU" sz="2000" dirty="0">
                <a:latin typeface="Arial" panose="020B0604020202020204" pitchFamily="34" charset="0"/>
                <a:ea typeface="Times New Roman"/>
                <a:cs typeface="Arial" panose="020B0604020202020204" pitchFamily="34" charset="0"/>
              </a:rPr>
              <a:t>→ немаркированный член оппозиции</a:t>
            </a:r>
            <a:endParaRPr lang="cs-CZ" sz="2000" dirty="0">
              <a:latin typeface="Arial" panose="020B0604020202020204" pitchFamily="34" charset="0"/>
              <a:ea typeface="Calibri"/>
              <a:cs typeface="Arial" panose="020B0604020202020204" pitchFamily="34" charset="0"/>
            </a:endParaRPr>
          </a:p>
          <a:p>
            <a:pPr>
              <a:lnSpc>
                <a:spcPct val="107000"/>
              </a:lnSpc>
            </a:pPr>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ea typeface="Calibri"/>
              <a:cs typeface="Arial" panose="020B0604020202020204" pitchFamily="34" charset="0"/>
            </a:endParaRPr>
          </a:p>
          <a:p>
            <a:pPr>
              <a:lnSpc>
                <a:spcPct val="107000"/>
              </a:lnSpc>
            </a:pPr>
            <a:r>
              <a:rPr lang="ru-RU" sz="2000" b="1" dirty="0">
                <a:solidFill>
                  <a:srgbClr val="00B0F0"/>
                </a:solidFill>
                <a:latin typeface="Arial" panose="020B0604020202020204" pitchFamily="34" charset="0"/>
                <a:ea typeface="Times New Roman"/>
                <a:cs typeface="Arial" panose="020B0604020202020204" pitchFamily="34" charset="0"/>
              </a:rPr>
              <a:t>Деепричастие совершенного вида (прошедшего времени)</a:t>
            </a:r>
            <a:r>
              <a:rPr lang="ru-RU" sz="2000" dirty="0">
                <a:solidFill>
                  <a:srgbClr val="00B0F0"/>
                </a:solidFill>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выражает </a:t>
            </a:r>
            <a:r>
              <a:rPr lang="ru-RU" sz="2000" b="1" u="sng" dirty="0">
                <a:latin typeface="Arial" panose="020B0604020202020204" pitchFamily="34" charset="0"/>
                <a:ea typeface="Times New Roman"/>
                <a:cs typeface="Arial" panose="020B0604020202020204" pitchFamily="34" charset="0"/>
              </a:rPr>
              <a:t>неодновременное</a:t>
            </a:r>
            <a:r>
              <a:rPr lang="ru-RU" sz="2000" u="sng" dirty="0">
                <a:latin typeface="Arial" panose="020B0604020202020204" pitchFamily="34" charset="0"/>
                <a:ea typeface="Times New Roman"/>
                <a:cs typeface="Arial" panose="020B0604020202020204" pitchFamily="34" charset="0"/>
              </a:rPr>
              <a:t> (чаще предшествующее</a:t>
            </a:r>
            <a:r>
              <a:rPr lang="ru-RU" sz="2000" dirty="0">
                <a:latin typeface="Arial" panose="020B0604020202020204" pitchFamily="34" charset="0"/>
                <a:ea typeface="Times New Roman"/>
                <a:cs typeface="Arial" panose="020B0604020202020204" pitchFamily="34" charset="0"/>
              </a:rPr>
              <a:t>) действие. </a:t>
            </a:r>
          </a:p>
          <a:p>
            <a:pPr>
              <a:lnSpc>
                <a:spcPct val="107000"/>
              </a:lnSpc>
            </a:pPr>
            <a:r>
              <a:rPr lang="ru-RU" sz="2000" i="1" dirty="0">
                <a:latin typeface="Arial" panose="020B0604020202020204" pitchFamily="34" charset="0"/>
                <a:ea typeface="Times New Roman"/>
                <a:cs typeface="Arial" panose="020B0604020202020204" pitchFamily="34" charset="0"/>
              </a:rPr>
              <a:t>Сдав экзамены, они перевелись на третий курс. </a:t>
            </a:r>
            <a:endParaRPr lang="cs-CZ" sz="2000" i="1" dirty="0">
              <a:latin typeface="Arial" panose="020B0604020202020204" pitchFamily="34" charset="0"/>
              <a:ea typeface="Calibri"/>
              <a:cs typeface="Arial" panose="020B0604020202020204" pitchFamily="34" charset="0"/>
            </a:endParaRPr>
          </a:p>
          <a:p>
            <a:endParaRPr lang="ru-RU" sz="2000" dirty="0">
              <a:latin typeface="Arial" panose="020B0604020202020204" pitchFamily="34" charset="0"/>
              <a:ea typeface="Times New Roman"/>
              <a:cs typeface="Arial" panose="020B0604020202020204" pitchFamily="34" charset="0"/>
            </a:endParaRPr>
          </a:p>
          <a:p>
            <a:r>
              <a:rPr lang="ru-RU" sz="2000" dirty="0">
                <a:latin typeface="Arial" panose="020B0604020202020204" pitchFamily="34" charset="0"/>
                <a:ea typeface="Times New Roman"/>
                <a:cs typeface="Arial" panose="020B0604020202020204" pitchFamily="34" charset="0"/>
              </a:rPr>
              <a:t>Но бывает и действие, </a:t>
            </a:r>
            <a:r>
              <a:rPr lang="ru-RU" sz="2000" u="sng" dirty="0">
                <a:latin typeface="Arial" panose="020B0604020202020204" pitchFamily="34" charset="0"/>
                <a:ea typeface="Times New Roman"/>
                <a:cs typeface="Arial" panose="020B0604020202020204" pitchFamily="34" charset="0"/>
              </a:rPr>
              <a:t>следующее за главным</a:t>
            </a:r>
            <a:r>
              <a:rPr lang="ru-RU" sz="2000" dirty="0">
                <a:latin typeface="Arial" panose="020B0604020202020204" pitchFamily="34" charset="0"/>
                <a:ea typeface="Times New Roman"/>
                <a:cs typeface="Arial" panose="020B0604020202020204" pitchFamily="34" charset="0"/>
              </a:rPr>
              <a:t>. </a:t>
            </a:r>
          </a:p>
          <a:p>
            <a:r>
              <a:rPr lang="ru-RU" sz="2000" i="1" dirty="0">
                <a:latin typeface="Arial" panose="020B0604020202020204" pitchFamily="34" charset="0"/>
                <a:ea typeface="Times New Roman"/>
                <a:cs typeface="Arial" panose="020B0604020202020204" pitchFamily="34" charset="0"/>
              </a:rPr>
              <a:t>Выйдя, он не попрощался. </a:t>
            </a:r>
            <a:endParaRPr lang="cs-CZ"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72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03682" y="836713"/>
            <a:ext cx="10626570" cy="5016758"/>
          </a:xfrm>
          <a:prstGeom prst="rect">
            <a:avLst/>
          </a:prstGeom>
        </p:spPr>
        <p:txBody>
          <a:bodyPr wrap="square">
            <a:spAutoFit/>
          </a:bodyPr>
          <a:lstStyle/>
          <a:p>
            <a:pPr marL="342900" indent="-342900" algn="jus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Чешские инклюзивные формы не знают противопоставления по категории числа, в то время как русские обнаруживают следы двойственного числа. Причем </a:t>
            </a:r>
            <a:r>
              <a:rPr lang="ru-RU" sz="2000" u="sng" dirty="0">
                <a:latin typeface="Arial" panose="020B0604020202020204" pitchFamily="34" charset="0"/>
                <a:ea typeface="Times New Roman"/>
                <a:cs typeface="Arial" panose="020B0604020202020204" pitchFamily="34" charset="0"/>
              </a:rPr>
              <a:t>русские формы типа </a:t>
            </a:r>
            <a:r>
              <a:rPr lang="ru-RU" sz="2000" i="1" u="sng" dirty="0">
                <a:latin typeface="Arial" panose="020B0604020202020204" pitchFamily="34" charset="0"/>
                <a:ea typeface="Times New Roman"/>
                <a:cs typeface="Arial" panose="020B0604020202020204" pitchFamily="34" charset="0"/>
              </a:rPr>
              <a:t>пойдём</a:t>
            </a:r>
            <a:r>
              <a:rPr lang="ru-RU" sz="2000" u="sng" dirty="0">
                <a:latin typeface="Arial" panose="020B0604020202020204" pitchFamily="34" charset="0"/>
                <a:ea typeface="Times New Roman"/>
                <a:cs typeface="Arial" panose="020B0604020202020204" pitchFamily="34" charset="0"/>
              </a:rPr>
              <a:t> омонимичны формам изъявительного наклонения</a:t>
            </a:r>
            <a:r>
              <a:rPr lang="ru-RU" sz="2000" dirty="0">
                <a:latin typeface="Arial" panose="020B0604020202020204" pitchFamily="34" charset="0"/>
                <a:ea typeface="Times New Roman"/>
                <a:cs typeface="Arial" panose="020B0604020202020204" pitchFamily="34" charset="0"/>
              </a:rPr>
              <a:t>. </a:t>
            </a:r>
          </a:p>
          <a:p>
            <a:pPr algn="just"/>
            <a:endParaRPr lang="ru-RU" sz="2000" dirty="0">
              <a:latin typeface="Arial" panose="020B0604020202020204" pitchFamily="34" charset="0"/>
              <a:ea typeface="Times New Roman"/>
              <a:cs typeface="Arial" panose="020B0604020202020204" pitchFamily="34" charset="0"/>
            </a:endParaRPr>
          </a:p>
          <a:p>
            <a:pPr marL="342900" indent="-342900" algn="jus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Русским описательным формам также соответствуют выражения типа: </a:t>
            </a:r>
            <a:r>
              <a:rPr lang="ru-RU" sz="2000" i="1" dirty="0">
                <a:latin typeface="Arial" panose="020B0604020202020204" pitchFamily="34" charset="0"/>
                <a:ea typeface="Times New Roman"/>
                <a:cs typeface="Arial" panose="020B0604020202020204" pitchFamily="34" charset="0"/>
              </a:rPr>
              <a:t>Pojď si zazpívat!</a:t>
            </a:r>
            <a:r>
              <a:rPr lang="ru-RU" sz="2000" dirty="0">
                <a:latin typeface="Arial" panose="020B0604020202020204" pitchFamily="34" charset="0"/>
                <a:ea typeface="Times New Roman"/>
                <a:cs typeface="Arial" panose="020B0604020202020204" pitchFamily="34" charset="0"/>
              </a:rPr>
              <a:t> x </a:t>
            </a:r>
            <a:r>
              <a:rPr lang="ru-RU" sz="2000" i="1" dirty="0">
                <a:latin typeface="Arial" panose="020B0604020202020204" pitchFamily="34" charset="0"/>
                <a:ea typeface="Times New Roman"/>
                <a:cs typeface="Arial" panose="020B0604020202020204" pitchFamily="34" charset="0"/>
              </a:rPr>
              <a:t>Pojďte si zazpívat!</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Pojďte, zazpíváme si!</a:t>
            </a:r>
            <a:r>
              <a:rPr lang="ru-RU" sz="2000" dirty="0">
                <a:latin typeface="Arial" panose="020B0604020202020204" pitchFamily="34" charset="0"/>
                <a:ea typeface="Times New Roman"/>
                <a:cs typeface="Arial" panose="020B0604020202020204" pitchFamily="34" charset="0"/>
              </a:rPr>
              <a:t>. </a:t>
            </a:r>
          </a:p>
          <a:p>
            <a:pPr algn="just"/>
            <a:endParaRPr lang="ru-RU"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b="1" dirty="0">
                <a:latin typeface="Arial" panose="020B0604020202020204" pitchFamily="34" charset="0"/>
                <a:ea typeface="Times New Roman"/>
                <a:cs typeface="Arial" panose="020B0604020202020204" pitchFamily="34" charset="0"/>
              </a:rPr>
              <a:t>Так называемый императив 3 лица является средством непрямого побуждения.</a:t>
            </a:r>
          </a:p>
          <a:p>
            <a:r>
              <a:rPr lang="ru-RU" sz="2000" dirty="0">
                <a:latin typeface="Arial" panose="020B0604020202020204" pitchFamily="34" charset="0"/>
                <a:ea typeface="Times New Roman"/>
                <a:cs typeface="Arial" panose="020B0604020202020204" pitchFamily="34" charset="0"/>
              </a:rPr>
              <a:t> </a:t>
            </a: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В РЯ обыкновенно используется частица </a:t>
            </a:r>
            <a:r>
              <a:rPr lang="ru-RU" sz="2000" b="1" i="1" dirty="0">
                <a:latin typeface="Arial" panose="020B0604020202020204" pitchFamily="34" charset="0"/>
                <a:ea typeface="Times New Roman"/>
                <a:cs typeface="Arial" panose="020B0604020202020204" pitchFamily="34" charset="0"/>
              </a:rPr>
              <a:t>пусть</a:t>
            </a:r>
            <a:r>
              <a:rPr lang="ru-RU" sz="2000" dirty="0">
                <a:latin typeface="Arial" panose="020B0604020202020204" pitchFamily="34" charset="0"/>
                <a:ea typeface="Times New Roman"/>
                <a:cs typeface="Arial" panose="020B0604020202020204" pitchFamily="34" charset="0"/>
              </a:rPr>
              <a:t> (напр.: </a:t>
            </a:r>
            <a:r>
              <a:rPr lang="ru-RU" sz="2000" i="1" dirty="0">
                <a:latin typeface="Arial" panose="020B0604020202020204" pitchFamily="34" charset="0"/>
                <a:ea typeface="Times New Roman"/>
                <a:cs typeface="Arial" panose="020B0604020202020204" pitchFamily="34" charset="0"/>
              </a:rPr>
              <a:t>Пусть твои родители не опаздывают.</a:t>
            </a:r>
            <a:r>
              <a:rPr lang="ru-RU" sz="2000" dirty="0">
                <a:latin typeface="Arial" panose="020B0604020202020204" pitchFamily="34" charset="0"/>
                <a:ea typeface="Times New Roman"/>
                <a:cs typeface="Arial" panose="020B0604020202020204" pitchFamily="34" charset="0"/>
              </a:rPr>
              <a:t>), в чешском – частица </a:t>
            </a:r>
            <a:r>
              <a:rPr lang="ru-RU" sz="2000" b="1" i="1" dirty="0">
                <a:latin typeface="Arial" panose="020B0604020202020204" pitchFamily="34" charset="0"/>
                <a:ea typeface="Times New Roman"/>
                <a:cs typeface="Arial" panose="020B0604020202020204" pitchFamily="34" charset="0"/>
              </a:rPr>
              <a:t>ať</a:t>
            </a:r>
            <a:r>
              <a:rPr lang="ru-RU" sz="2000" b="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(напр.: </a:t>
            </a:r>
            <a:r>
              <a:rPr lang="ru-RU" sz="2000" i="1" dirty="0">
                <a:latin typeface="Arial" panose="020B0604020202020204" pitchFamily="34" charset="0"/>
                <a:ea typeface="Times New Roman"/>
                <a:cs typeface="Arial" panose="020B0604020202020204" pitchFamily="34" charset="0"/>
              </a:rPr>
              <a:t>Ať přijde!</a:t>
            </a:r>
            <a:r>
              <a:rPr lang="ru-RU" sz="2000" dirty="0">
                <a:latin typeface="Arial" panose="020B0604020202020204" pitchFamily="34" charset="0"/>
                <a:ea typeface="Times New Roman"/>
                <a:cs typeface="Arial" panose="020B0604020202020204" pitchFamily="34" charset="0"/>
              </a:rPr>
              <a:t>). </a:t>
            </a: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Кроме того ЧЯ располагает частицей </a:t>
            </a:r>
            <a:r>
              <a:rPr lang="ru-RU" sz="2000" b="1" i="1" dirty="0">
                <a:latin typeface="Arial" panose="020B0604020202020204" pitchFamily="34" charset="0"/>
                <a:ea typeface="Times New Roman"/>
                <a:cs typeface="Arial" panose="020B0604020202020204" pitchFamily="34" charset="0"/>
              </a:rPr>
              <a:t>nechť</a:t>
            </a:r>
            <a:r>
              <a:rPr lang="ru-RU" sz="2000" dirty="0">
                <a:latin typeface="Arial" panose="020B0604020202020204" pitchFamily="34" charset="0"/>
                <a:ea typeface="Times New Roman"/>
                <a:cs typeface="Arial" panose="020B0604020202020204" pitchFamily="34" charset="0"/>
              </a:rPr>
              <a:t>, принадлежащей книжному стилю (нет соответствия в РЯ). </a:t>
            </a: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В ЧЯ, в отличие от русского, возможно также выражение непрямого побуждения, которое адресату озвучивает говорящий (напр.: </a:t>
            </a:r>
            <a:r>
              <a:rPr lang="ru-RU" sz="2000" i="1" dirty="0">
                <a:latin typeface="Arial" panose="020B0604020202020204" pitchFamily="34" charset="0"/>
                <a:ea typeface="Times New Roman"/>
                <a:cs typeface="Arial" panose="020B0604020202020204" pitchFamily="34" charset="0"/>
              </a:rPr>
              <a:t>Máme/máš/mám jít hned k doktorovi!</a:t>
            </a:r>
            <a:r>
              <a:rPr lang="ru-RU" sz="2000" dirty="0">
                <a:latin typeface="Arial" panose="020B0604020202020204" pitchFamily="34" charset="0"/>
                <a:ea typeface="Times New Roman"/>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4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42513" y="679875"/>
            <a:ext cx="10306974" cy="1631216"/>
          </a:xfrm>
          <a:prstGeom prst="rect">
            <a:avLst/>
          </a:prstGeom>
        </p:spPr>
        <p:txBody>
          <a:bodyPr wrap="square">
            <a:spAutoFit/>
          </a:bodyPr>
          <a:lstStyle/>
          <a:p>
            <a:r>
              <a:rPr lang="ru-RU" sz="2000" b="1" dirty="0">
                <a:latin typeface="Arial" panose="020B0604020202020204" pitchFamily="34" charset="0"/>
                <a:ea typeface="Calibri"/>
                <a:cs typeface="Arial" panose="020B0604020202020204" pitchFamily="34" charset="0"/>
              </a:rPr>
              <a:t>В рамках категории деепричастия между чешским и русским языками наблюдаются существенные различия</a:t>
            </a:r>
            <a:r>
              <a:rPr lang="ru-RU" sz="2000" dirty="0">
                <a:latin typeface="Arial" panose="020B0604020202020204" pitchFamily="34" charset="0"/>
                <a:ea typeface="Calibri"/>
                <a:cs typeface="Arial" panose="020B0604020202020204" pitchFamily="34" charset="0"/>
              </a:rPr>
              <a:t>. Основной отличительной чертой можно считать </a:t>
            </a:r>
            <a:r>
              <a:rPr lang="ru-RU" sz="2000" u="sng" dirty="0">
                <a:latin typeface="Arial" panose="020B0604020202020204" pitchFamily="34" charset="0"/>
                <a:ea typeface="Calibri"/>
                <a:cs typeface="Arial" panose="020B0604020202020204" pitchFamily="34" charset="0"/>
              </a:rPr>
              <a:t>морфологическую форму </a:t>
            </a:r>
            <a:r>
              <a:rPr lang="ru-RU" sz="2000" dirty="0">
                <a:latin typeface="Arial" panose="020B0604020202020204" pitchFamily="34" charset="0"/>
                <a:ea typeface="Calibri"/>
                <a:cs typeface="Arial" panose="020B0604020202020204" pitchFamily="34" charset="0"/>
              </a:rPr>
              <a:t>деепричастий. </a:t>
            </a:r>
          </a:p>
          <a:p>
            <a:r>
              <a:rPr lang="ru-RU" sz="2000" u="sng" dirty="0">
                <a:latin typeface="Arial" panose="020B0604020202020204" pitchFamily="34" charset="0"/>
                <a:ea typeface="Calibri"/>
                <a:cs typeface="Arial" panose="020B0604020202020204" pitchFamily="34" charset="0"/>
              </a:rPr>
              <a:t>В РЯ это неизменяемая форма глагола</a:t>
            </a:r>
            <a:r>
              <a:rPr lang="ru-RU" sz="2000" dirty="0">
                <a:latin typeface="Arial" panose="020B0604020202020204" pitchFamily="34" charset="0"/>
                <a:ea typeface="Calibri"/>
                <a:cs typeface="Arial" panose="020B0604020202020204" pitchFamily="34" charset="0"/>
              </a:rPr>
              <a:t>, в то время как в </a:t>
            </a:r>
            <a:r>
              <a:rPr lang="ru-RU" sz="2000" u="sng" dirty="0">
                <a:latin typeface="Arial" panose="020B0604020202020204" pitchFamily="34" charset="0"/>
                <a:ea typeface="Calibri"/>
                <a:cs typeface="Arial" panose="020B0604020202020204" pitchFamily="34" charset="0"/>
              </a:rPr>
              <a:t>ЧЯ деепричастия отражают принадлежность к определенному роду и числу</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val="3526926850"/>
              </p:ext>
            </p:extLst>
          </p:nvPr>
        </p:nvGraphicFramePr>
        <p:xfrm>
          <a:off x="2576487" y="2630006"/>
          <a:ext cx="7056782" cy="3417414"/>
        </p:xfrm>
        <a:graphic>
          <a:graphicData uri="http://schemas.openxmlformats.org/drawingml/2006/table">
            <a:tbl>
              <a:tblPr firstRow="1" firstCol="1" lastRow="1" lastCol="1" bandRow="1" bandCol="1"/>
              <a:tblGrid>
                <a:gridCol w="1517109">
                  <a:extLst>
                    <a:ext uri="{9D8B030D-6E8A-4147-A177-3AD203B41FA5}">
                      <a16:colId xmlns:a16="http://schemas.microsoft.com/office/drawing/2014/main" val="20000"/>
                    </a:ext>
                  </a:extLst>
                </a:gridCol>
                <a:gridCol w="1517109">
                  <a:extLst>
                    <a:ext uri="{9D8B030D-6E8A-4147-A177-3AD203B41FA5}">
                      <a16:colId xmlns:a16="http://schemas.microsoft.com/office/drawing/2014/main" val="20001"/>
                    </a:ext>
                  </a:extLst>
                </a:gridCol>
                <a:gridCol w="1517109">
                  <a:extLst>
                    <a:ext uri="{9D8B030D-6E8A-4147-A177-3AD203B41FA5}">
                      <a16:colId xmlns:a16="http://schemas.microsoft.com/office/drawing/2014/main" val="20002"/>
                    </a:ext>
                  </a:extLst>
                </a:gridCol>
                <a:gridCol w="1171189">
                  <a:extLst>
                    <a:ext uri="{9D8B030D-6E8A-4147-A177-3AD203B41FA5}">
                      <a16:colId xmlns:a16="http://schemas.microsoft.com/office/drawing/2014/main" val="20003"/>
                    </a:ext>
                  </a:extLst>
                </a:gridCol>
                <a:gridCol w="1334266">
                  <a:extLst>
                    <a:ext uri="{9D8B030D-6E8A-4147-A177-3AD203B41FA5}">
                      <a16:colId xmlns:a16="http://schemas.microsoft.com/office/drawing/2014/main" val="20004"/>
                    </a:ext>
                  </a:extLst>
                </a:gridCol>
              </a:tblGrid>
              <a:tr h="432048">
                <a:tc gridSpan="3">
                  <a:txBody>
                    <a:bodyPr/>
                    <a:lstStyle/>
                    <a:p>
                      <a:pPr algn="ctr">
                        <a:lnSpc>
                          <a:spcPct val="107000"/>
                        </a:lnSpc>
                        <a:spcAft>
                          <a:spcPts val="800"/>
                        </a:spcAft>
                      </a:pPr>
                      <a:r>
                        <a:rPr lang="ru-RU" sz="2000" dirty="0">
                          <a:effectLst/>
                          <a:latin typeface="Arial" panose="020B0604020202020204" pitchFamily="34" charset="0"/>
                          <a:ea typeface="Calibri"/>
                          <a:cs typeface="Arial" panose="020B0604020202020204" pitchFamily="34" charset="0"/>
                        </a:rPr>
                        <a:t>ЧЯ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 </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2000" dirty="0">
                          <a:effectLst/>
                          <a:latin typeface="Arial" panose="020B0604020202020204" pitchFamily="34" charset="0"/>
                          <a:ea typeface="Calibri"/>
                          <a:cs typeface="Arial" panose="020B0604020202020204" pitchFamily="34" charset="0"/>
                        </a:rPr>
                        <a:t>РЯ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2048">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м.р.</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ж.р. + ср.р.</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мн.ч.</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Настоящее время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 </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jd</a:t>
                      </a:r>
                      <a:r>
                        <a:rPr lang="cs-CZ" sz="2000" b="1" noProof="0" dirty="0">
                          <a:effectLst/>
                          <a:latin typeface="Arial" panose="020B0604020202020204" pitchFamily="34" charset="0"/>
                          <a:ea typeface="Calibri"/>
                          <a:cs typeface="Arial" panose="020B0604020202020204" pitchFamily="34" charset="0"/>
                        </a:rPr>
                        <a:t>a</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jd</a:t>
                      </a:r>
                      <a:r>
                        <a:rPr lang="cs-CZ" sz="2000" b="1" noProof="0" dirty="0">
                          <a:effectLst/>
                          <a:latin typeface="Arial" panose="020B0604020202020204" pitchFamily="34" charset="0"/>
                          <a:ea typeface="Calibri"/>
                          <a:cs typeface="Arial" panose="020B0604020202020204" pitchFamily="34" charset="0"/>
                        </a:rPr>
                        <a:t>ouc</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jd</a:t>
                      </a:r>
                      <a:r>
                        <a:rPr lang="cs-CZ" sz="2000" b="1" noProof="0" dirty="0">
                          <a:effectLst/>
                          <a:latin typeface="Arial" panose="020B0604020202020204" pitchFamily="34" charset="0"/>
                          <a:ea typeface="Calibri"/>
                          <a:cs typeface="Arial" panose="020B0604020202020204" pitchFamily="34" charset="0"/>
                        </a:rPr>
                        <a:t>ouce</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Дела</a:t>
                      </a:r>
                      <a:r>
                        <a:rPr lang="ru-RU" sz="2000" b="1" dirty="0">
                          <a:effectLst/>
                          <a:latin typeface="Arial" panose="020B0604020202020204" pitchFamily="34" charset="0"/>
                          <a:ea typeface="Calibri"/>
                          <a:cs typeface="Arial" panose="020B0604020202020204" pitchFamily="34" charset="0"/>
                        </a:rPr>
                        <a:t>я / </a:t>
                      </a:r>
                      <a:r>
                        <a:rPr lang="ru-RU" sz="2000" dirty="0">
                          <a:effectLst/>
                          <a:latin typeface="Arial" panose="020B0604020202020204" pitchFamily="34" charset="0"/>
                          <a:ea typeface="Calibri"/>
                          <a:cs typeface="Arial" panose="020B0604020202020204" pitchFamily="34" charset="0"/>
                        </a:rPr>
                        <a:t> держ</a:t>
                      </a:r>
                      <a:r>
                        <a:rPr lang="ru-RU" sz="2000" b="1" dirty="0">
                          <a:effectLst/>
                          <a:latin typeface="Arial" panose="020B0604020202020204" pitchFamily="34" charset="0"/>
                          <a:ea typeface="Calibri"/>
                          <a:cs typeface="Arial" panose="020B0604020202020204" pitchFamily="34" charset="0"/>
                        </a:rPr>
                        <a:t>а</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běž</a:t>
                      </a:r>
                      <a:r>
                        <a:rPr lang="cs-CZ" sz="2000" b="1" noProof="0" dirty="0">
                          <a:effectLst/>
                          <a:latin typeface="Arial" panose="020B0604020202020204" pitchFamily="34" charset="0"/>
                          <a:ea typeface="Calibri"/>
                          <a:cs typeface="Arial" panose="020B0604020202020204" pitchFamily="34" charset="0"/>
                        </a:rPr>
                        <a:t>e</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běž</a:t>
                      </a:r>
                      <a:r>
                        <a:rPr lang="cs-CZ" sz="2000" b="1" noProof="0" dirty="0">
                          <a:effectLst/>
                          <a:latin typeface="Arial" panose="020B0604020202020204" pitchFamily="34" charset="0"/>
                          <a:ea typeface="Calibri"/>
                          <a:cs typeface="Arial" panose="020B0604020202020204" pitchFamily="34" charset="0"/>
                        </a:rPr>
                        <a:t>íc</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běž</a:t>
                      </a:r>
                      <a:r>
                        <a:rPr lang="cs-CZ" sz="2000" b="1" noProof="0" dirty="0">
                          <a:effectLst/>
                          <a:latin typeface="Arial" panose="020B0604020202020204" pitchFamily="34" charset="0"/>
                          <a:ea typeface="Calibri"/>
                          <a:cs typeface="Arial" panose="020B0604020202020204" pitchFamily="34" charset="0"/>
                        </a:rPr>
                        <a:t>íce</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буд</a:t>
                      </a:r>
                      <a:r>
                        <a:rPr lang="ru-RU" sz="2000" b="1" dirty="0">
                          <a:effectLst/>
                          <a:latin typeface="Arial" panose="020B0604020202020204" pitchFamily="34" charset="0"/>
                          <a:ea typeface="Calibri"/>
                          <a:cs typeface="Arial" panose="020B0604020202020204" pitchFamily="34" charset="0"/>
                        </a:rPr>
                        <a:t>учи</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2048">
                <a:tc gridSpan="5">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4"/>
                  </a:ext>
                </a:extLst>
              </a:tr>
              <a:tr h="432048">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pověsi</a:t>
                      </a:r>
                      <a:r>
                        <a:rPr lang="cs-CZ" sz="2000" b="1" noProof="0" dirty="0">
                          <a:effectLst/>
                          <a:latin typeface="Arial" panose="020B0604020202020204" pitchFamily="34" charset="0"/>
                          <a:ea typeface="Calibri"/>
                          <a:cs typeface="Arial" panose="020B0604020202020204" pitchFamily="34" charset="0"/>
                        </a:rPr>
                        <a:t>v</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pověsi</a:t>
                      </a:r>
                      <a:r>
                        <a:rPr lang="cs-CZ" sz="2000" b="1" noProof="0" dirty="0">
                          <a:effectLst/>
                          <a:latin typeface="Arial" panose="020B0604020202020204" pitchFamily="34" charset="0"/>
                          <a:ea typeface="Calibri"/>
                          <a:cs typeface="Arial" panose="020B0604020202020204" pitchFamily="34" charset="0"/>
                        </a:rPr>
                        <a:t>vši</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pověsi</a:t>
                      </a:r>
                      <a:r>
                        <a:rPr lang="cs-CZ" sz="2000" b="1" noProof="0" dirty="0">
                          <a:effectLst/>
                          <a:latin typeface="Arial" panose="020B0604020202020204" pitchFamily="34" charset="0"/>
                          <a:ea typeface="Calibri"/>
                          <a:cs typeface="Arial" panose="020B0604020202020204" pitchFamily="34" charset="0"/>
                        </a:rPr>
                        <a:t>vše</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Прошедшее время</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сдела</a:t>
                      </a:r>
                      <a:r>
                        <a:rPr lang="ru-RU" sz="2000" b="1" dirty="0">
                          <a:effectLst/>
                          <a:latin typeface="Arial" panose="020B0604020202020204" pitchFamily="34" charset="0"/>
                          <a:ea typeface="Calibri"/>
                          <a:cs typeface="Arial" panose="020B0604020202020204" pitchFamily="34" charset="0"/>
                        </a:rPr>
                        <a:t>в (-ши</a:t>
                      </a:r>
                      <a:r>
                        <a:rPr lang="ru-RU" sz="2000" dirty="0">
                          <a:effectLst/>
                          <a:latin typeface="Arial" panose="020B0604020202020204" pitchFamily="34" charset="0"/>
                          <a:ea typeface="Calibri"/>
                          <a:cs typeface="Arial" panose="020B0604020202020204" pitchFamily="34" charset="0"/>
                        </a:rPr>
                        <a:t>)</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48">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upek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upek</a:t>
                      </a:r>
                      <a:r>
                        <a:rPr lang="cs-CZ" sz="2000" b="1" noProof="0" dirty="0">
                          <a:effectLst/>
                          <a:latin typeface="Arial" panose="020B0604020202020204" pitchFamily="34" charset="0"/>
                          <a:ea typeface="Calibri"/>
                          <a:cs typeface="Arial" panose="020B0604020202020204" pitchFamily="34" charset="0"/>
                        </a:rPr>
                        <a:t>ši</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cs-CZ" sz="2000" noProof="0" dirty="0">
                          <a:effectLst/>
                          <a:latin typeface="Arial" panose="020B0604020202020204" pitchFamily="34" charset="0"/>
                          <a:ea typeface="Calibri"/>
                          <a:cs typeface="Arial" panose="020B0604020202020204" pitchFamily="34" charset="0"/>
                        </a:rPr>
                        <a:t>upek</a:t>
                      </a:r>
                      <a:r>
                        <a:rPr lang="cs-CZ" sz="2000" b="1" noProof="0" dirty="0">
                          <a:effectLst/>
                          <a:latin typeface="Arial" panose="020B0604020202020204" pitchFamily="34" charset="0"/>
                          <a:ea typeface="Calibri"/>
                          <a:cs typeface="Arial" panose="020B0604020202020204" pitchFamily="34" charset="0"/>
                        </a:rPr>
                        <a:t>še</a:t>
                      </a:r>
                      <a:endParaRPr lang="cs-CZ" sz="2000" noProof="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just">
                        <a:lnSpc>
                          <a:spcPct val="107000"/>
                        </a:lnSpc>
                        <a:spcAft>
                          <a:spcPts val="800"/>
                        </a:spcAft>
                      </a:pPr>
                      <a:r>
                        <a:rPr lang="ru-RU" sz="2000" dirty="0">
                          <a:effectLst/>
                          <a:latin typeface="Arial" panose="020B0604020202020204" pitchFamily="34" charset="0"/>
                          <a:ea typeface="Calibri"/>
                          <a:cs typeface="Arial" panose="020B0604020202020204" pitchFamily="34" charset="0"/>
                        </a:rPr>
                        <a:t>принес</a:t>
                      </a:r>
                      <a:r>
                        <a:rPr lang="ru-RU" sz="2000" b="1" dirty="0">
                          <a:effectLst/>
                          <a:latin typeface="Arial" panose="020B0604020202020204" pitchFamily="34" charset="0"/>
                          <a:ea typeface="Calibri"/>
                          <a:cs typeface="Arial" panose="020B0604020202020204" pitchFamily="34" charset="0"/>
                        </a:rPr>
                        <a:t>ши</a:t>
                      </a:r>
                      <a:endParaRPr lang="cs-CZ" sz="2000" dirty="0">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64897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03177" y="1059793"/>
            <a:ext cx="10120543" cy="4738413"/>
          </a:xfrm>
          <a:prstGeom prst="rect">
            <a:avLst/>
          </a:prstGeom>
        </p:spPr>
        <p:txBody>
          <a:bodyPr wrap="square">
            <a:spAutoFit/>
          </a:bodyPr>
          <a:lstStyle/>
          <a:p>
            <a:pPr>
              <a:lnSpc>
                <a:spcPct val="107000"/>
              </a:lnSpc>
              <a:spcAft>
                <a:spcPts val="800"/>
              </a:spcAft>
            </a:pPr>
            <a:r>
              <a:rPr lang="ru-RU" sz="2000" b="1" u="sng" dirty="0">
                <a:solidFill>
                  <a:srgbClr val="00B050"/>
                </a:solidFill>
                <a:latin typeface="Arial" panose="020B0604020202020204" pitchFamily="34" charset="0"/>
                <a:ea typeface="Calibri"/>
                <a:cs typeface="Arial" panose="020B0604020202020204" pitchFamily="34" charset="0"/>
              </a:rPr>
              <a:t>Образование деепричастий:</a:t>
            </a:r>
          </a:p>
          <a:p>
            <a:pPr>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a:lnSpc>
                <a:spcPct val="107000"/>
              </a:lnSpc>
              <a:spcAft>
                <a:spcPts val="800"/>
              </a:spcAft>
            </a:pPr>
            <a:r>
              <a:rPr lang="ru-RU" sz="2000" b="1" dirty="0">
                <a:solidFill>
                  <a:srgbClr val="0070C0"/>
                </a:solidFill>
                <a:latin typeface="Arial" panose="020B0604020202020204" pitchFamily="34" charset="0"/>
                <a:ea typeface="Calibri"/>
                <a:cs typeface="Arial" panose="020B0604020202020204" pitchFamily="34" charset="0"/>
              </a:rPr>
              <a:t>Деепричастие несовершенного вида</a:t>
            </a:r>
            <a:r>
              <a:rPr lang="ru-RU" sz="2000" dirty="0">
                <a:solidFill>
                  <a:srgbClr val="0070C0"/>
                </a:solidFill>
                <a:latin typeface="Arial" panose="020B0604020202020204" pitchFamily="34" charset="0"/>
                <a:ea typeface="Calibri"/>
                <a:cs typeface="Arial" panose="020B0604020202020204" pitchFamily="34" charset="0"/>
              </a:rPr>
              <a:t> </a:t>
            </a:r>
            <a:r>
              <a:rPr lang="ru-RU" sz="2000" dirty="0">
                <a:latin typeface="Arial" panose="020B0604020202020204" pitchFamily="34" charset="0"/>
                <a:ea typeface="Calibri"/>
                <a:cs typeface="Arial" panose="020B0604020202020204" pitchFamily="34" charset="0"/>
              </a:rPr>
              <a:t>образуются </a:t>
            </a:r>
            <a:r>
              <a:rPr lang="ru-RU" sz="2000" b="1" dirty="0">
                <a:latin typeface="Arial" panose="020B0604020202020204" pitchFamily="34" charset="0"/>
                <a:ea typeface="Calibri"/>
                <a:cs typeface="Arial" panose="020B0604020202020204" pitchFamily="34" charset="0"/>
              </a:rPr>
              <a:t>от основы наст. </a:t>
            </a:r>
            <a:r>
              <a:rPr lang="ru-RU" sz="2000" b="1" dirty="0" err="1">
                <a:latin typeface="Arial" panose="020B0604020202020204" pitchFamily="34" charset="0"/>
                <a:ea typeface="Calibri"/>
                <a:cs typeface="Arial" panose="020B0604020202020204" pitchFamily="34" charset="0"/>
              </a:rPr>
              <a:t>вр</a:t>
            </a:r>
            <a:r>
              <a:rPr lang="ru-RU" sz="2000" b="1" dirty="0">
                <a:latin typeface="Arial" panose="020B0604020202020204" pitchFamily="34" charset="0"/>
                <a:ea typeface="Calibri"/>
                <a:cs typeface="Arial" panose="020B0604020202020204" pitchFamily="34" charset="0"/>
              </a:rPr>
              <a:t>. глаголов НСВ</a:t>
            </a:r>
            <a:r>
              <a:rPr lang="ru-RU" sz="2000" dirty="0">
                <a:latin typeface="Arial" panose="020B0604020202020204" pitchFamily="34" charset="0"/>
                <a:ea typeface="Calibri"/>
                <a:cs typeface="Arial" panose="020B0604020202020204" pitchFamily="34" charset="0"/>
              </a:rPr>
              <a:t> </a:t>
            </a:r>
            <a:r>
              <a:rPr lang="ru-RU" sz="2000" b="1" dirty="0">
                <a:latin typeface="Arial" panose="020B0604020202020204" pitchFamily="34" charset="0"/>
                <a:ea typeface="Calibri"/>
                <a:cs typeface="Arial" panose="020B0604020202020204" pitchFamily="34" charset="0"/>
              </a:rPr>
              <a:t>+ </a:t>
            </a:r>
            <a:r>
              <a:rPr lang="ru-RU" sz="2000" b="1" dirty="0" err="1">
                <a:latin typeface="Arial" panose="020B0604020202020204" pitchFamily="34" charset="0"/>
                <a:ea typeface="Calibri"/>
                <a:cs typeface="Arial" panose="020B0604020202020204" pitchFamily="34" charset="0"/>
              </a:rPr>
              <a:t>суфф</a:t>
            </a:r>
            <a:r>
              <a:rPr lang="ru-RU" sz="2000" b="1" dirty="0">
                <a:latin typeface="Arial" panose="020B0604020202020204" pitchFamily="34" charset="0"/>
                <a:ea typeface="Calibri"/>
                <a:cs typeface="Arial" panose="020B0604020202020204" pitchFamily="34" charset="0"/>
              </a:rPr>
              <a:t>. –А (-А, -Я)</a:t>
            </a:r>
          </a:p>
          <a:p>
            <a:pPr>
              <a:lnSpc>
                <a:spcPct val="107000"/>
              </a:lnSpc>
              <a:spcAft>
                <a:spcPts val="800"/>
              </a:spcAft>
            </a:pPr>
            <a:endParaRPr lang="cs-CZ" sz="2000" dirty="0">
              <a:latin typeface="Arial" panose="020B0604020202020204" pitchFamily="34" charset="0"/>
              <a:ea typeface="Calibri"/>
              <a:cs typeface="Arial" panose="020B0604020202020204" pitchFamily="34" charset="0"/>
            </a:endParaRPr>
          </a:p>
          <a:p>
            <a:pPr>
              <a:lnSpc>
                <a:spcPct val="107000"/>
              </a:lnSpc>
              <a:spcAft>
                <a:spcPts val="800"/>
              </a:spcAft>
            </a:pPr>
            <a:r>
              <a:rPr lang="ru-RU" sz="2000" b="1" dirty="0">
                <a:solidFill>
                  <a:srgbClr val="0070C0"/>
                </a:solidFill>
                <a:latin typeface="Arial" panose="020B0604020202020204" pitchFamily="34" charset="0"/>
                <a:ea typeface="Calibri"/>
                <a:cs typeface="Arial" panose="020B0604020202020204" pitchFamily="34" charset="0"/>
              </a:rPr>
              <a:t>Деепричастие совершенного вида </a:t>
            </a:r>
            <a:r>
              <a:rPr lang="ru-RU" sz="2000" dirty="0">
                <a:latin typeface="Arial" panose="020B0604020202020204" pitchFamily="34" charset="0"/>
                <a:ea typeface="Calibri"/>
                <a:cs typeface="Arial" panose="020B0604020202020204" pitchFamily="34" charset="0"/>
              </a:rPr>
              <a:t>образуются </a:t>
            </a:r>
            <a:r>
              <a:rPr lang="ru-RU" sz="2000" b="1" dirty="0">
                <a:latin typeface="Arial" panose="020B0604020202020204" pitchFamily="34" charset="0"/>
                <a:ea typeface="Calibri"/>
                <a:cs typeface="Arial" panose="020B0604020202020204" pitchFamily="34" charset="0"/>
              </a:rPr>
              <a:t>от основы </a:t>
            </a:r>
            <a:r>
              <a:rPr lang="ru-RU" sz="2000" b="1" dirty="0" err="1">
                <a:latin typeface="Arial" panose="020B0604020202020204" pitchFamily="34" charset="0"/>
                <a:ea typeface="Calibri"/>
                <a:cs typeface="Arial" panose="020B0604020202020204" pitchFamily="34" charset="0"/>
              </a:rPr>
              <a:t>прошедш</a:t>
            </a:r>
            <a:r>
              <a:rPr lang="ru-RU" sz="2000" b="1" dirty="0">
                <a:latin typeface="Arial" panose="020B0604020202020204" pitchFamily="34" charset="0"/>
                <a:ea typeface="Calibri"/>
                <a:cs typeface="Arial" panose="020B0604020202020204" pitchFamily="34" charset="0"/>
              </a:rPr>
              <a:t>. </a:t>
            </a:r>
            <a:r>
              <a:rPr lang="ru-RU" sz="2000" b="1" dirty="0" err="1">
                <a:latin typeface="Arial" panose="020B0604020202020204" pitchFamily="34" charset="0"/>
                <a:ea typeface="Calibri"/>
                <a:cs typeface="Arial" panose="020B0604020202020204" pitchFamily="34" charset="0"/>
              </a:rPr>
              <a:t>вр</a:t>
            </a:r>
            <a:r>
              <a:rPr lang="ru-RU" sz="2000" b="1" dirty="0">
                <a:latin typeface="Arial" panose="020B0604020202020204" pitchFamily="34" charset="0"/>
                <a:ea typeface="Calibri"/>
                <a:cs typeface="Arial" panose="020B0604020202020204" pitchFamily="34" charset="0"/>
              </a:rPr>
              <a:t>. глаголов СВ</a:t>
            </a:r>
            <a:endParaRPr lang="cs-CZ" sz="2000" b="1" dirty="0">
              <a:latin typeface="Arial" panose="020B0604020202020204" pitchFamily="34" charset="0"/>
              <a:ea typeface="Calibri"/>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a:cs typeface="Arial" panose="020B0604020202020204" pitchFamily="34" charset="0"/>
              </a:rPr>
              <a:t>+ </a:t>
            </a:r>
            <a:r>
              <a:rPr lang="ru-RU" sz="2000" b="1" dirty="0" err="1">
                <a:latin typeface="Arial" panose="020B0604020202020204" pitchFamily="34" charset="0"/>
                <a:ea typeface="Calibri"/>
                <a:cs typeface="Arial" panose="020B0604020202020204" pitchFamily="34" charset="0"/>
              </a:rPr>
              <a:t>суфф</a:t>
            </a:r>
            <a:r>
              <a:rPr lang="ru-RU" sz="2000" b="1" dirty="0">
                <a:latin typeface="Arial" panose="020B0604020202020204" pitchFamily="34" charset="0"/>
                <a:ea typeface="Calibri"/>
                <a:cs typeface="Arial" panose="020B0604020202020204" pitchFamily="34" charset="0"/>
              </a:rPr>
              <a:t>. –ШИ </a:t>
            </a:r>
            <a:r>
              <a:rPr lang="ru-RU" sz="2000" dirty="0">
                <a:latin typeface="Arial" panose="020B0604020202020204" pitchFamily="34" charset="0"/>
                <a:ea typeface="Calibri"/>
                <a:cs typeface="Arial" panose="020B0604020202020204" pitchFamily="34" charset="0"/>
              </a:rPr>
              <a:t>если основа на согласный (напр.: </a:t>
            </a:r>
            <a:r>
              <a:rPr lang="ru-RU" sz="2000" i="1" dirty="0">
                <a:latin typeface="Arial" panose="020B0604020202020204" pitchFamily="34" charset="0"/>
                <a:ea typeface="Calibri"/>
                <a:cs typeface="Arial" panose="020B0604020202020204" pitchFamily="34" charset="0"/>
              </a:rPr>
              <a:t>несши, замерзши</a:t>
            </a:r>
            <a:r>
              <a:rPr lang="ru-RU" sz="2000" dirty="0">
                <a:latin typeface="Arial" panose="020B0604020202020204" pitchFamily="34" charset="0"/>
                <a:ea typeface="Calibri"/>
                <a:cs typeface="Arial" panose="020B0604020202020204" pitchFamily="34" charset="0"/>
              </a:rPr>
              <a:t>)</a:t>
            </a:r>
            <a:endParaRPr lang="cs-CZ" sz="2000" dirty="0">
              <a:latin typeface="Arial" panose="020B0604020202020204" pitchFamily="34" charset="0"/>
              <a:ea typeface="Calibri"/>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a:cs typeface="Arial" panose="020B0604020202020204" pitchFamily="34" charset="0"/>
              </a:rPr>
              <a:t>+ </a:t>
            </a:r>
            <a:r>
              <a:rPr lang="ru-RU" sz="2000" b="1" dirty="0" err="1">
                <a:latin typeface="Arial" panose="020B0604020202020204" pitchFamily="34" charset="0"/>
                <a:ea typeface="Calibri"/>
                <a:cs typeface="Arial" panose="020B0604020202020204" pitchFamily="34" charset="0"/>
              </a:rPr>
              <a:t>суфф</a:t>
            </a:r>
            <a:r>
              <a:rPr lang="ru-RU" sz="2000" b="1" dirty="0">
                <a:latin typeface="Arial" panose="020B0604020202020204" pitchFamily="34" charset="0"/>
                <a:ea typeface="Calibri"/>
                <a:cs typeface="Arial" panose="020B0604020202020204" pitchFamily="34" charset="0"/>
              </a:rPr>
              <a:t>. –В, –ВШИ </a:t>
            </a:r>
            <a:r>
              <a:rPr lang="ru-RU" sz="2000" dirty="0">
                <a:latin typeface="Arial" panose="020B0604020202020204" pitchFamily="34" charset="0"/>
                <a:ea typeface="Calibri"/>
                <a:cs typeface="Arial" panose="020B0604020202020204" pitchFamily="34" charset="0"/>
              </a:rPr>
              <a:t>если основа на гласный (напр.: </a:t>
            </a:r>
            <a:r>
              <a:rPr lang="ru-RU" sz="2000" i="1" dirty="0">
                <a:latin typeface="Arial" panose="020B0604020202020204" pitchFamily="34" charset="0"/>
                <a:ea typeface="Calibri"/>
                <a:cs typeface="Arial" panose="020B0604020202020204" pitchFamily="34" charset="0"/>
              </a:rPr>
              <a:t>сделав, прочитав</a:t>
            </a:r>
            <a:r>
              <a:rPr lang="ru-RU" sz="2000" dirty="0">
                <a:latin typeface="Arial" panose="020B0604020202020204" pitchFamily="34" charset="0"/>
                <a:ea typeface="Calibri"/>
                <a:cs typeface="Arial" panose="020B0604020202020204" pitchFamily="34" charset="0"/>
              </a:rPr>
              <a:t>, -ВШИ встречается редко – разговорное, просторечное, устаревшее)</a:t>
            </a:r>
            <a:endParaRPr lang="cs-CZ" sz="2000" dirty="0">
              <a:latin typeface="Arial" panose="020B0604020202020204" pitchFamily="34" charset="0"/>
              <a:ea typeface="Calibri"/>
              <a:cs typeface="Arial" panose="020B0604020202020204" pitchFamily="34" charset="0"/>
            </a:endParaRPr>
          </a:p>
          <a:p>
            <a:pPr>
              <a:lnSpc>
                <a:spcPct val="107000"/>
              </a:lnSpc>
              <a:spcAft>
                <a:spcPts val="800"/>
              </a:spcAft>
            </a:pPr>
            <a:r>
              <a:rPr lang="ru-RU" sz="2000" b="1" dirty="0">
                <a:latin typeface="Arial" panose="020B0604020202020204" pitchFamily="34" charset="0"/>
                <a:ea typeface="Calibri"/>
                <a:cs typeface="Arial" panose="020B0604020202020204" pitchFamily="34" charset="0"/>
              </a:rPr>
              <a:t>+ </a:t>
            </a:r>
            <a:r>
              <a:rPr lang="ru-RU" sz="2000" b="1" dirty="0" err="1">
                <a:latin typeface="Arial" panose="020B0604020202020204" pitchFamily="34" charset="0"/>
                <a:ea typeface="Calibri"/>
                <a:cs typeface="Arial" panose="020B0604020202020204" pitchFamily="34" charset="0"/>
              </a:rPr>
              <a:t>суфф</a:t>
            </a:r>
            <a:r>
              <a:rPr lang="ru-RU" sz="2000" b="1" dirty="0">
                <a:latin typeface="Arial" panose="020B0604020202020204" pitchFamily="34" charset="0"/>
                <a:ea typeface="Calibri"/>
                <a:cs typeface="Arial" panose="020B0604020202020204" pitchFamily="34" charset="0"/>
              </a:rPr>
              <a:t>. + постфикс -ВШИСЬ </a:t>
            </a:r>
            <a:r>
              <a:rPr lang="ru-RU" sz="2000" dirty="0">
                <a:latin typeface="Arial" panose="020B0604020202020204" pitchFamily="34" charset="0"/>
                <a:ea typeface="Calibri"/>
                <a:cs typeface="Arial" panose="020B0604020202020204" pitchFamily="34" charset="0"/>
              </a:rPr>
              <a:t>– от возвратных глаголов (напр.: </a:t>
            </a:r>
            <a:r>
              <a:rPr lang="ru-RU" sz="2000" i="1" dirty="0">
                <a:latin typeface="Arial" panose="020B0604020202020204" pitchFamily="34" charset="0"/>
                <a:ea typeface="Calibri"/>
                <a:cs typeface="Arial" panose="020B0604020202020204" pitchFamily="34" charset="0"/>
              </a:rPr>
              <a:t>проснувшись, оглянувшись, записавшись</a:t>
            </a:r>
            <a:r>
              <a:rPr lang="ru-RU" sz="2000" dirty="0">
                <a:latin typeface="Arial" panose="020B0604020202020204" pitchFamily="34" charset="0"/>
                <a:ea typeface="Calibri"/>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645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58788" y="629259"/>
            <a:ext cx="10537795" cy="559948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sz="2000" dirty="0">
                <a:solidFill>
                  <a:prstClr val="black"/>
                </a:solidFill>
                <a:latin typeface="Arial" panose="020B0604020202020204" pitchFamily="34" charset="0"/>
                <a:ea typeface="Calibri"/>
                <a:cs typeface="Arial" panose="020B0604020202020204" pitchFamily="34" charset="0"/>
              </a:rPr>
              <a:t>Деепричастие </a:t>
            </a:r>
            <a:r>
              <a:rPr lang="ru-RU" sz="2000" b="1" dirty="0">
                <a:solidFill>
                  <a:prstClr val="black"/>
                </a:solidFill>
                <a:latin typeface="Arial" panose="020B0604020202020204" pitchFamily="34" charset="0"/>
                <a:ea typeface="Calibri"/>
                <a:cs typeface="Arial" panose="020B0604020202020204" pitchFamily="34" charset="0"/>
              </a:rPr>
              <a:t>несовершенного вида</a:t>
            </a:r>
            <a:r>
              <a:rPr lang="ru-RU" sz="2000" dirty="0">
                <a:solidFill>
                  <a:prstClr val="black"/>
                </a:solidFill>
                <a:latin typeface="Arial" panose="020B0604020202020204" pitchFamily="34" charset="0"/>
                <a:ea typeface="Calibri"/>
                <a:cs typeface="Arial" panose="020B0604020202020204" pitchFamily="34" charset="0"/>
              </a:rPr>
              <a:t> от глаг. с </a:t>
            </a:r>
            <a:r>
              <a:rPr lang="ru-RU" sz="2000" b="1" dirty="0">
                <a:solidFill>
                  <a:prstClr val="black"/>
                </a:solidFill>
                <a:latin typeface="Arial" panose="020B0604020202020204" pitchFamily="34" charset="0"/>
                <a:ea typeface="Calibri"/>
                <a:cs typeface="Arial" panose="020B0604020202020204" pitchFamily="34" charset="0"/>
              </a:rPr>
              <a:t>–АВА</a:t>
            </a:r>
            <a:r>
              <a:rPr lang="ru-RU" sz="2000" dirty="0">
                <a:solidFill>
                  <a:prstClr val="black"/>
                </a:solidFill>
                <a:latin typeface="Arial" panose="020B0604020202020204" pitchFamily="34" charset="0"/>
                <a:ea typeface="Calibri"/>
                <a:cs typeface="Arial" panose="020B0604020202020204" pitchFamily="34" charset="0"/>
              </a:rPr>
              <a:t> образуются сохраняя этот формант (напр.: </a:t>
            </a:r>
            <a:r>
              <a:rPr lang="ru-RU" sz="2000" i="1" dirty="0">
                <a:solidFill>
                  <a:prstClr val="black"/>
                </a:solidFill>
                <a:latin typeface="Arial" panose="020B0604020202020204" pitchFamily="34" charset="0"/>
                <a:ea typeface="Calibri"/>
                <a:cs typeface="Arial" panose="020B0604020202020204" pitchFamily="34" charset="0"/>
              </a:rPr>
              <a:t>передавая, вставая</a:t>
            </a:r>
            <a:r>
              <a:rPr lang="ru-RU" sz="2000" dirty="0">
                <a:solidFill>
                  <a:prstClr val="black"/>
                </a:solidFill>
                <a:latin typeface="Arial" panose="020B0604020202020204" pitchFamily="34" charset="0"/>
                <a:ea typeface="Calibri"/>
                <a:cs typeface="Arial" panose="020B0604020202020204" pitchFamily="34" charset="0"/>
              </a:rPr>
              <a:t>)</a:t>
            </a:r>
          </a:p>
          <a:p>
            <a:pPr>
              <a:lnSpc>
                <a:spcPct val="107000"/>
              </a:lnSpc>
              <a:spcAft>
                <a:spcPts val="800"/>
              </a:spcAft>
            </a:pPr>
            <a:endParaRPr lang="cs-CZ" sz="2000" dirty="0">
              <a:solidFill>
                <a:prstClr val="black"/>
              </a:solidFill>
              <a:latin typeface="Arial" panose="020B0604020202020204" pitchFamily="34" charset="0"/>
              <a:ea typeface="Calibri"/>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b="1" dirty="0">
                <a:solidFill>
                  <a:prstClr val="black"/>
                </a:solidFill>
                <a:latin typeface="Arial" panose="020B0604020202020204" pitchFamily="34" charset="0"/>
                <a:ea typeface="Calibri"/>
                <a:cs typeface="Arial" panose="020B0604020202020204" pitchFamily="34" charset="0"/>
              </a:rPr>
              <a:t>Быть</a:t>
            </a:r>
            <a:r>
              <a:rPr lang="ru-RU" sz="2000" dirty="0">
                <a:solidFill>
                  <a:prstClr val="black"/>
                </a:solidFill>
                <a:latin typeface="Arial" panose="020B0604020202020204" pitchFamily="34" charset="0"/>
                <a:ea typeface="Calibri"/>
                <a:cs typeface="Arial" panose="020B0604020202020204" pitchFamily="34" charset="0"/>
              </a:rPr>
              <a:t> → буд</a:t>
            </a:r>
            <a:r>
              <a:rPr lang="ru-RU" sz="2000" b="1" dirty="0">
                <a:solidFill>
                  <a:prstClr val="black"/>
                </a:solidFill>
                <a:latin typeface="Arial" panose="020B0604020202020204" pitchFamily="34" charset="0"/>
                <a:ea typeface="Calibri"/>
                <a:cs typeface="Arial" panose="020B0604020202020204" pitchFamily="34" charset="0"/>
              </a:rPr>
              <a:t>учи</a:t>
            </a:r>
            <a:r>
              <a:rPr lang="ru-RU" sz="2000" dirty="0">
                <a:solidFill>
                  <a:prstClr val="black"/>
                </a:solidFill>
                <a:latin typeface="Arial" panose="020B0604020202020204" pitchFamily="34" charset="0"/>
                <a:ea typeface="Calibri"/>
                <a:cs typeface="Arial" panose="020B0604020202020204" pitchFamily="34" charset="0"/>
              </a:rPr>
              <a:t> (от других глаголов - просторечие!!!) </a:t>
            </a:r>
            <a:r>
              <a:rPr lang="ru-RU" sz="2000" dirty="0" err="1">
                <a:solidFill>
                  <a:prstClr val="black"/>
                </a:solidFill>
                <a:latin typeface="Arial" panose="020B0604020202020204" pitchFamily="34" charset="0"/>
                <a:ea typeface="Calibri"/>
                <a:cs typeface="Arial" panose="020B0604020202020204" pitchFamily="34" charset="0"/>
              </a:rPr>
              <a:t>жале</a:t>
            </a:r>
            <a:r>
              <a:rPr lang="ru-RU" sz="2000" b="1" dirty="0" err="1">
                <a:solidFill>
                  <a:prstClr val="black"/>
                </a:solidFill>
                <a:latin typeface="Arial" panose="020B0604020202020204" pitchFamily="34" charset="0"/>
                <a:ea typeface="Calibri"/>
                <a:cs typeface="Arial" panose="020B0604020202020204" pitchFamily="34" charset="0"/>
              </a:rPr>
              <a:t>ючи</a:t>
            </a:r>
            <a:r>
              <a:rPr lang="ru-RU" sz="2000" dirty="0">
                <a:solidFill>
                  <a:prstClr val="black"/>
                </a:solidFill>
                <a:latin typeface="Arial" panose="020B0604020202020204" pitchFamily="34" charset="0"/>
                <a:ea typeface="Calibri"/>
                <a:cs typeface="Arial" panose="020B0604020202020204" pitchFamily="34" charset="0"/>
              </a:rPr>
              <a:t>, </a:t>
            </a:r>
            <a:r>
              <a:rPr lang="ru-RU" sz="2000" dirty="0" err="1">
                <a:solidFill>
                  <a:prstClr val="black"/>
                </a:solidFill>
                <a:latin typeface="Arial" panose="020B0604020202020204" pitchFamily="34" charset="0"/>
                <a:ea typeface="Calibri"/>
                <a:cs typeface="Arial" panose="020B0604020202020204" pitchFamily="34" charset="0"/>
              </a:rPr>
              <a:t>дума</a:t>
            </a:r>
            <a:r>
              <a:rPr lang="ru-RU" sz="2000" b="1" dirty="0" err="1">
                <a:solidFill>
                  <a:prstClr val="black"/>
                </a:solidFill>
                <a:latin typeface="Arial" panose="020B0604020202020204" pitchFamily="34" charset="0"/>
                <a:ea typeface="Calibri"/>
                <a:cs typeface="Arial" panose="020B0604020202020204" pitchFamily="34" charset="0"/>
              </a:rPr>
              <a:t>ючи</a:t>
            </a:r>
            <a:endParaRPr lang="ru-RU" sz="2000" b="1" dirty="0">
              <a:solidFill>
                <a:prstClr val="black"/>
              </a:solidFill>
              <a:latin typeface="Arial" panose="020B0604020202020204" pitchFamily="34" charset="0"/>
              <a:ea typeface="Calibri"/>
              <a:cs typeface="Arial" panose="020B0604020202020204" pitchFamily="34" charset="0"/>
            </a:endParaRPr>
          </a:p>
          <a:p>
            <a:pPr algn="just">
              <a:lnSpc>
                <a:spcPct val="107000"/>
              </a:lnSpc>
              <a:spcAft>
                <a:spcPts val="800"/>
              </a:spcAft>
            </a:pPr>
            <a:r>
              <a:rPr lang="ru-RU" sz="2000" dirty="0">
                <a:solidFill>
                  <a:prstClr val="black"/>
                </a:solidFill>
                <a:latin typeface="Arial" panose="020B0604020202020204" pitchFamily="34" charset="0"/>
                <a:ea typeface="Calibri"/>
                <a:cs typeface="Arial" panose="020B0604020202020204" pitchFamily="34" charset="0"/>
              </a:rPr>
              <a:t>В ЧЯ </a:t>
            </a:r>
            <a:r>
              <a:rPr lang="cs-CZ" sz="2000" b="1" dirty="0">
                <a:solidFill>
                  <a:prstClr val="black"/>
                </a:solidFill>
                <a:latin typeface="Arial" panose="020B0604020202020204" pitchFamily="34" charset="0"/>
                <a:ea typeface="Calibri"/>
                <a:cs typeface="Arial" panose="020B0604020202020204" pitchFamily="34" charset="0"/>
              </a:rPr>
              <a:t>být</a:t>
            </a:r>
            <a:r>
              <a:rPr lang="cs-CZ" sz="2000" dirty="0">
                <a:solidFill>
                  <a:prstClr val="black"/>
                </a:solidFill>
                <a:latin typeface="Arial" panose="020B0604020202020204" pitchFamily="34" charset="0"/>
                <a:ea typeface="Calibri"/>
                <a:cs typeface="Arial" panose="020B0604020202020204" pitchFamily="34" charset="0"/>
              </a:rPr>
              <a:t> (přítomný: jsa, jsouc, jsouce, minulý: byv, byvši, byvše)</a:t>
            </a:r>
            <a:endParaRPr lang="cs-CZ" sz="2000" b="1" dirty="0">
              <a:solidFill>
                <a:prstClr val="black"/>
              </a:solidFill>
              <a:latin typeface="Arial" panose="020B0604020202020204" pitchFamily="34" charset="0"/>
              <a:ea typeface="Calibri"/>
              <a:cs typeface="Arial" panose="020B0604020202020204" pitchFamily="34" charset="0"/>
            </a:endParaRPr>
          </a:p>
          <a:p>
            <a:pPr>
              <a:lnSpc>
                <a:spcPct val="107000"/>
              </a:lnSpc>
              <a:spcAft>
                <a:spcPts val="800"/>
              </a:spcAft>
            </a:pPr>
            <a:r>
              <a:rPr lang="ru-RU" sz="2000" dirty="0">
                <a:solidFill>
                  <a:prstClr val="black"/>
                </a:solidFill>
                <a:latin typeface="Arial" panose="020B0604020202020204" pitchFamily="34" charset="0"/>
                <a:ea typeface="Calibri"/>
                <a:cs typeface="Arial" panose="020B0604020202020204" pitchFamily="34" charset="0"/>
              </a:rPr>
              <a:t> </a:t>
            </a:r>
          </a:p>
          <a:p>
            <a:pPr marL="285750" indent="-285750">
              <a:lnSpc>
                <a:spcPct val="107000"/>
              </a:lnSpc>
              <a:spcAft>
                <a:spcPts val="800"/>
              </a:spcAft>
              <a:buFont typeface="Arial" panose="020B0604020202020204" pitchFamily="34" charset="0"/>
              <a:buChar char="•"/>
            </a:pPr>
            <a:r>
              <a:rPr lang="ru-RU" sz="2000" b="1" dirty="0">
                <a:solidFill>
                  <a:prstClr val="black"/>
                </a:solidFill>
                <a:latin typeface="Arial" panose="020B0604020202020204" pitchFamily="34" charset="0"/>
                <a:ea typeface="Calibri"/>
                <a:cs typeface="Arial" panose="020B0604020202020204" pitchFamily="34" charset="0"/>
              </a:rPr>
              <a:t>Многие глаголы не образуют</a:t>
            </a:r>
            <a:r>
              <a:rPr lang="ru-RU" sz="2000" dirty="0">
                <a:solidFill>
                  <a:prstClr val="black"/>
                </a:solidFill>
                <a:latin typeface="Arial" panose="020B0604020202020204" pitchFamily="34" charset="0"/>
                <a:ea typeface="Calibri"/>
                <a:cs typeface="Arial" panose="020B0604020202020204" pitchFamily="34" charset="0"/>
              </a:rPr>
              <a:t> деепричастий (</a:t>
            </a:r>
            <a:r>
              <a:rPr lang="ru-RU" sz="2000" i="1" dirty="0">
                <a:solidFill>
                  <a:prstClr val="black"/>
                </a:solidFill>
                <a:latin typeface="Arial" panose="020B0604020202020204" pitchFamily="34" charset="0"/>
                <a:ea typeface="Calibri"/>
                <a:cs typeface="Arial" panose="020B0604020202020204" pitchFamily="34" charset="0"/>
              </a:rPr>
              <a:t>мазать, гаснуть, ждать, хотеть</a:t>
            </a:r>
            <a:r>
              <a:rPr lang="ru-RU" sz="2000" dirty="0">
                <a:solidFill>
                  <a:prstClr val="black"/>
                </a:solidFill>
                <a:latin typeface="Arial" panose="020B0604020202020204" pitchFamily="34" charset="0"/>
                <a:ea typeface="Calibri"/>
                <a:cs typeface="Arial" panose="020B0604020202020204" pitchFamily="34" charset="0"/>
              </a:rPr>
              <a:t>...)</a:t>
            </a:r>
          </a:p>
          <a:p>
            <a:pPr marL="285750" indent="-285750">
              <a:lnSpc>
                <a:spcPct val="107000"/>
              </a:lnSpc>
              <a:spcAft>
                <a:spcPts val="800"/>
              </a:spcAft>
              <a:buFont typeface="Arial" panose="020B0604020202020204" pitchFamily="34" charset="0"/>
              <a:buChar char="•"/>
            </a:pPr>
            <a:endParaRPr lang="cs-CZ" sz="2000" dirty="0">
              <a:solidFill>
                <a:prstClr val="black"/>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ru-RU" sz="2000" dirty="0">
                <a:solidFill>
                  <a:prstClr val="black"/>
                </a:solidFill>
                <a:latin typeface="Arial" panose="020B0604020202020204" pitchFamily="34" charset="0"/>
                <a:ea typeface="Calibri"/>
                <a:cs typeface="Arial" panose="020B0604020202020204" pitchFamily="34" charset="0"/>
              </a:rPr>
              <a:t>Некоторые глаголы </a:t>
            </a:r>
            <a:r>
              <a:rPr lang="ru-RU" sz="2000" b="1" dirty="0">
                <a:solidFill>
                  <a:prstClr val="black"/>
                </a:solidFill>
                <a:latin typeface="Arial" panose="020B0604020202020204" pitchFamily="34" charset="0"/>
                <a:ea typeface="Calibri"/>
                <a:cs typeface="Arial" panose="020B0604020202020204" pitchFamily="34" charset="0"/>
              </a:rPr>
              <a:t>совершенного вида образуют деепричастия как глаголы несовершенного</a:t>
            </a:r>
            <a:r>
              <a:rPr lang="ru-RU" sz="2000" dirty="0">
                <a:solidFill>
                  <a:prstClr val="black"/>
                </a:solidFill>
                <a:latin typeface="Arial" panose="020B0604020202020204" pitchFamily="34" charset="0"/>
                <a:ea typeface="Calibri"/>
                <a:cs typeface="Arial" panose="020B0604020202020204" pitchFamily="34" charset="0"/>
              </a:rPr>
              <a:t> вида (напр.: </a:t>
            </a:r>
            <a:r>
              <a:rPr lang="ru-RU" sz="2000" i="1" dirty="0">
                <a:solidFill>
                  <a:prstClr val="black"/>
                </a:solidFill>
                <a:latin typeface="Arial" panose="020B0604020202020204" pitchFamily="34" charset="0"/>
                <a:ea typeface="Calibri"/>
                <a:cs typeface="Arial" panose="020B0604020202020204" pitchFamily="34" charset="0"/>
              </a:rPr>
              <a:t>перевезши/перевезя, заметив/заметя</a:t>
            </a:r>
            <a:r>
              <a:rPr lang="ru-RU" sz="2000" dirty="0">
                <a:solidFill>
                  <a:prstClr val="black"/>
                </a:solidFill>
                <a:latin typeface="Arial" panose="020B0604020202020204" pitchFamily="34" charset="0"/>
                <a:ea typeface="Calibri"/>
                <a:cs typeface="Arial" panose="020B0604020202020204" pitchFamily="34" charset="0"/>
              </a:rPr>
              <a:t>)</a:t>
            </a:r>
            <a:endParaRPr lang="cs-CZ" sz="2000" dirty="0">
              <a:solidFill>
                <a:prstClr val="black"/>
              </a:solidFill>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endParaRPr lang="cs-CZ" sz="20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Деепричастный оборот обычно </a:t>
            </a:r>
            <a:r>
              <a:rPr lang="ru-RU" sz="2000" b="1" dirty="0">
                <a:solidFill>
                  <a:prstClr val="black"/>
                </a:solidFill>
                <a:latin typeface="Arial" panose="020B0604020202020204" pitchFamily="34" charset="0"/>
                <a:cs typeface="Arial" panose="020B0604020202020204" pitchFamily="34" charset="0"/>
              </a:rPr>
              <a:t>выделяется запятыми</a:t>
            </a:r>
            <a:r>
              <a:rPr lang="ru-RU" sz="2000" dirty="0">
                <a:solidFill>
                  <a:prstClr val="black"/>
                </a:solidFill>
                <a:latin typeface="Arial" panose="020B0604020202020204" pitchFamily="34" charset="0"/>
                <a:cs typeface="Arial" panose="020B0604020202020204" pitchFamily="34" charset="0"/>
              </a:rPr>
              <a:t>. Напр.: </a:t>
            </a:r>
            <a:r>
              <a:rPr lang="ru-RU" sz="2000" i="1" dirty="0">
                <a:solidFill>
                  <a:prstClr val="black"/>
                </a:solidFill>
                <a:latin typeface="Arial" panose="020B0604020202020204" pitchFamily="34" charset="0"/>
                <a:cs typeface="Arial" panose="020B0604020202020204" pitchFamily="34" charset="0"/>
              </a:rPr>
              <a:t>Не стойте на месте, а,  преодолевая одну трудность за другой,  всегда стремитесь вперёд. </a:t>
            </a:r>
            <a:r>
              <a:rPr lang="ru-RU" sz="2000" b="1" dirty="0">
                <a:solidFill>
                  <a:prstClr val="black"/>
                </a:solidFill>
                <a:latin typeface="Arial" panose="020B0604020202020204" pitchFamily="34" charset="0"/>
                <a:cs typeface="Arial" panose="020B0604020202020204" pitchFamily="34" charset="0"/>
              </a:rPr>
              <a:t>Иногда он не выделяется</a:t>
            </a:r>
            <a:r>
              <a:rPr lang="ru-RU" sz="2000" dirty="0">
                <a:solidFill>
                  <a:prstClr val="black"/>
                </a:solidFill>
                <a:latin typeface="Arial" panose="020B0604020202020204" pitchFamily="34" charset="0"/>
                <a:cs typeface="Arial" panose="020B0604020202020204" pitchFamily="34" charset="0"/>
              </a:rPr>
              <a:t>, если деепричастие образует смысловой центр высказывания. Напр</a:t>
            </a:r>
            <a:r>
              <a:rPr lang="ru-RU" sz="2000" i="1" dirty="0">
                <a:solidFill>
                  <a:prstClr val="black"/>
                </a:solidFill>
                <a:latin typeface="Arial" panose="020B0604020202020204" pitchFamily="34" charset="0"/>
                <a:cs typeface="Arial" panose="020B0604020202020204" pitchFamily="34" charset="0"/>
              </a:rPr>
              <a:t>.: Она сидела  чуть откинув голову.</a:t>
            </a:r>
            <a:endParaRPr lang="cs-CZ"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445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64816" y="1399425"/>
            <a:ext cx="9436963" cy="3113353"/>
          </a:xfrm>
          <a:prstGeom prst="rect">
            <a:avLst/>
          </a:prstGeom>
        </p:spPr>
        <p:txBody>
          <a:bodyPr wrap="square">
            <a:spAutoFit/>
          </a:bodyPr>
          <a:lstStyle/>
          <a:p>
            <a:pPr indent="449580" algn="just">
              <a:lnSpc>
                <a:spcPct val="107000"/>
              </a:lnSpc>
              <a:spcAft>
                <a:spcPts val="800"/>
              </a:spcAft>
            </a:pPr>
            <a:r>
              <a:rPr lang="ru-RU" sz="2000" b="1" dirty="0">
                <a:latin typeface="Arial" panose="020B0604020202020204" pitchFamily="34" charset="0"/>
                <a:ea typeface="Calibri"/>
                <a:cs typeface="Arial" panose="020B0604020202020204" pitchFamily="34" charset="0"/>
              </a:rPr>
              <a:t>Важнейшим отличием между языками является не столько форма, сколько функционирование деепричастий в языке. </a:t>
            </a:r>
          </a:p>
          <a:p>
            <a:pPr indent="449580" algn="just">
              <a:lnSpc>
                <a:spcPct val="107000"/>
              </a:lnSpc>
              <a:spcAft>
                <a:spcPts val="800"/>
              </a:spcAft>
            </a:pPr>
            <a:endParaRPr lang="ru-RU" sz="2000" b="1"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В ЧЯ деепричастие прошедшего времени практически не употребляется, а употребление деепричастий настоящего времени ограничено и чаще всего стилистически маркировано, как архаичное. </a:t>
            </a:r>
            <a:endParaRPr lang="cs-CZ" sz="2000" dirty="0">
              <a:latin typeface="Arial" panose="020B0604020202020204" pitchFamily="34" charset="0"/>
              <a:ea typeface="Calibri"/>
              <a:cs typeface="Arial" panose="020B0604020202020204" pitchFamily="34" charset="0"/>
            </a:endParaRPr>
          </a:p>
          <a:p>
            <a:pPr algn="just">
              <a:lnSpc>
                <a:spcPct val="107000"/>
              </a:lnSpc>
              <a:spcAft>
                <a:spcPts val="800"/>
              </a:spcAft>
            </a:pPr>
            <a:endParaRPr lang="ru-RU" sz="2000" dirty="0">
              <a:latin typeface="Arial" panose="020B0604020202020204" pitchFamily="34" charset="0"/>
              <a:ea typeface="Calibri"/>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a:latin typeface="Arial" panose="020B0604020202020204" pitchFamily="34" charset="0"/>
                <a:ea typeface="Calibri"/>
                <a:cs typeface="Arial" panose="020B0604020202020204" pitchFamily="34" charset="0"/>
              </a:rPr>
              <a:t>В РЯ речь идет о живом и широко распространенном явлении.</a:t>
            </a:r>
            <a:endParaRPr lang="cs-CZ"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438852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65825" y="641345"/>
            <a:ext cx="10733103" cy="5575309"/>
          </a:xfrm>
          <a:prstGeom prst="rect">
            <a:avLst/>
          </a:prstGeom>
        </p:spPr>
        <p:txBody>
          <a:bodyPr wrap="square" anchor="t">
            <a:spAutoFit/>
          </a:bodyPr>
          <a:lstStyle/>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Hledě z okna pil čaj. Obědvajíc četla jsem si noviny. Poobědvavše jsme šli na procházku. Píše domácí úkoly budu poslouchat hudbu. Dokončiv přípravu oběda odpočívám. Byv dotázán jal jsem se odpovídat. Jsa ukryt ve stínu stromu slyšel jsem podivné zvuky.</a:t>
            </a:r>
          </a:p>
          <a:p>
            <a:pPr marL="285750" indent="-285750">
              <a:lnSpc>
                <a:spcPct val="150000"/>
              </a:lnSpc>
              <a:buFont typeface="Courier New" panose="02070309020205020404" pitchFamily="49" charset="0"/>
              <a:buChar char="o"/>
            </a:pPr>
            <a:endParaRPr lang="cs-CZ" sz="2000" dirty="0">
              <a:latin typeface="Arial" panose="020B0604020202020204" pitchFamily="34" charset="0"/>
              <a:cs typeface="Arial" panose="020B0604020202020204" pitchFamily="34" charset="0"/>
            </a:endParaRP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Po přečtení dopisu matka zbledla. </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Smál se a přitom kašlal a utíral slzy.</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Udělal jsem úkoly a šel jsem do kina. </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Mluvili spolu dlouho a vzpomínali na ně.</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Po chvilce přemyšlení řekl, že s námi nesouhlasí. </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Zmlkl, aniž by dokončil větu.</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Poslouchal jsem a nerozuměl jsem ničemu. </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Děti seděly a pozorně poslouchaly učitelku.</a:t>
            </a:r>
          </a:p>
        </p:txBody>
      </p:sp>
    </p:spTree>
    <p:extLst>
      <p:ext uri="{BB962C8B-B14F-4D97-AF65-F5344CB8AC3E}">
        <p14:creationId xmlns:p14="http://schemas.microsoft.com/office/powerpoint/2010/main" val="1249996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1300" y="1010321"/>
            <a:ext cx="8389399" cy="5113644"/>
          </a:xfrm>
          <a:prstGeom prst="rect">
            <a:avLst/>
          </a:prstGeom>
        </p:spPr>
        <p:txBody>
          <a:bodyPr wrap="square">
            <a:spAutoFit/>
          </a:bodyPr>
          <a:lstStyle/>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Mlčel jsem, protože jsem nevěděl, co mám odpovědět.</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Šla, aniž by se někde zastavila. </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Odjel z Ruska, když byl ještě dítě.</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Ačkoli text dvakrát zkontrolovala, stejně si nevšimla mnoha překlepů.</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Když kontrolovala napsané, objevovala stále nové nedostatky.</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Hodila na sebe župan a vyběhla z koupelny. </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Říkala to se sklopenýma očima.</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Jak odpovídal na moje otázky, byl stále nazlobenější.</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Marie Ivanovna připravovala oběd a vůbec si nás nevšímala.</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Při pronásledování vraha policista zranil dva chodce.</a:t>
            </a:r>
          </a:p>
          <a:p>
            <a:pPr marL="285750" indent="-285750">
              <a:lnSpc>
                <a:spcPct val="150000"/>
              </a:lnSpc>
              <a:buFont typeface="Courier New" panose="02070309020205020404" pitchFamily="49" charset="0"/>
              <a:buChar char="o"/>
            </a:pPr>
            <a:r>
              <a:rPr lang="cs-CZ" sz="2000" dirty="0">
                <a:solidFill>
                  <a:prstClr val="black"/>
                </a:solidFill>
                <a:latin typeface="Arial" panose="020B0604020202020204" pitchFamily="34" charset="0"/>
                <a:cs typeface="Arial" panose="020B0604020202020204" pitchFamily="34" charset="0"/>
              </a:rPr>
              <a:t>Nasadil si brýle a začal čist noviny.</a:t>
            </a:r>
          </a:p>
        </p:txBody>
      </p:sp>
    </p:spTree>
    <p:extLst>
      <p:ext uri="{BB962C8B-B14F-4D97-AF65-F5344CB8AC3E}">
        <p14:creationId xmlns:p14="http://schemas.microsoft.com/office/powerpoint/2010/main" val="2846135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2613" y="0"/>
            <a:ext cx="8486775" cy="6857999"/>
          </a:xfrm>
          <a:prstGeom prst="rect">
            <a:avLst/>
          </a:prstGeom>
          <a:noFill/>
          <a:ln>
            <a:noFill/>
          </a:ln>
        </p:spPr>
      </p:pic>
    </p:spTree>
    <p:extLst>
      <p:ext uri="{BB962C8B-B14F-4D97-AF65-F5344CB8AC3E}">
        <p14:creationId xmlns:p14="http://schemas.microsoft.com/office/powerpoint/2010/main" val="1871577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extLst>
              <a:ext uri="{28A0092B-C50C-407E-A947-70E740481C1C}">
                <a14:useLocalDpi xmlns:a14="http://schemas.microsoft.com/office/drawing/2010/main" val="0"/>
              </a:ext>
            </a:extLst>
          </a:blip>
          <a:srcRect/>
          <a:stretch>
            <a:fillRect/>
          </a:stretch>
        </p:blipFill>
        <p:spPr bwMode="auto">
          <a:xfrm>
            <a:off x="2157274" y="339571"/>
            <a:ext cx="7599286" cy="6178858"/>
          </a:xfrm>
          <a:prstGeom prst="rect">
            <a:avLst/>
          </a:prstGeom>
          <a:noFill/>
          <a:ln>
            <a:noFill/>
          </a:ln>
        </p:spPr>
      </p:pic>
    </p:spTree>
    <p:extLst>
      <p:ext uri="{BB962C8B-B14F-4D97-AF65-F5344CB8AC3E}">
        <p14:creationId xmlns:p14="http://schemas.microsoft.com/office/powerpoint/2010/main" val="1788962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528" y="0"/>
            <a:ext cx="9135122" cy="6858000"/>
          </a:xfrm>
          <a:prstGeom prst="rect">
            <a:avLst/>
          </a:prstGeom>
          <a:noFill/>
          <a:ln>
            <a:noFill/>
          </a:ln>
        </p:spPr>
      </p:pic>
    </p:spTree>
    <p:extLst>
      <p:ext uri="{BB962C8B-B14F-4D97-AF65-F5344CB8AC3E}">
        <p14:creationId xmlns:p14="http://schemas.microsoft.com/office/powerpoint/2010/main" val="3917216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7695" y="651471"/>
            <a:ext cx="2096610" cy="804466"/>
          </a:xfrm>
        </p:spPr>
        <p:txBody>
          <a:bodyPr>
            <a:normAutofit/>
          </a:bodyPr>
          <a:lstStyle/>
          <a:p>
            <a:pPr algn="ctr"/>
            <a:r>
              <a:rPr lang="ru-RU" sz="2200" b="1" dirty="0">
                <a:solidFill>
                  <a:srgbClr val="00B050"/>
                </a:solidFill>
                <a:latin typeface="Arial" panose="020B0604020202020204" pitchFamily="34" charset="0"/>
                <a:cs typeface="Arial" panose="020B0604020202020204" pitchFamily="34" charset="0"/>
              </a:rPr>
              <a:t>ПРИЧАСТИЕ</a:t>
            </a:r>
            <a:endParaRPr lang="cs-CZ" sz="2200" b="1" dirty="0">
              <a:solidFill>
                <a:srgbClr val="00B050"/>
              </a:solidFill>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1066800" y="2103120"/>
            <a:ext cx="10058400" cy="2637556"/>
          </a:xfrm>
        </p:spPr>
        <p:txBody>
          <a:bodyPr vert="horz" anchor="t">
            <a:normAutofit/>
          </a:bodyPr>
          <a:lstStyle/>
          <a:p>
            <a:pPr marL="0" indent="0">
              <a:buNone/>
            </a:pPr>
            <a:r>
              <a:rPr lang="ru-RU" sz="2000" b="1" dirty="0">
                <a:latin typeface="Arial" panose="020B0604020202020204" pitchFamily="34" charset="0"/>
                <a:cs typeface="Arial" panose="020B0604020202020204" pitchFamily="34" charset="0"/>
              </a:rPr>
              <a:t>Причастие это неспрягаемая форма глагола. </a:t>
            </a:r>
          </a:p>
          <a:p>
            <a:pPr algn="just">
              <a:buFont typeface="Wingdings" panose="05000000000000000000" pitchFamily="2" charset="2"/>
              <a:buChar char="§"/>
            </a:pPr>
            <a:r>
              <a:rPr lang="ru-RU" sz="2000" u="sng" dirty="0">
                <a:latin typeface="Arial" panose="020B0604020202020204" pitchFamily="34" charset="0"/>
                <a:cs typeface="Arial" panose="020B0604020202020204" pitchFamily="34" charset="0"/>
              </a:rPr>
              <a:t>Обозначает действие как признак предмета</a:t>
            </a:r>
            <a:r>
              <a:rPr lang="ru-RU" sz="20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2000" dirty="0">
                <a:latin typeface="Arial" panose="020B0604020202020204" pitchFamily="34" charset="0"/>
                <a:cs typeface="Arial" panose="020B0604020202020204" pitchFamily="34" charset="0"/>
              </a:rPr>
              <a:t>Обладает </a:t>
            </a:r>
            <a:r>
              <a:rPr lang="ru-RU" sz="2000" dirty="0">
                <a:latin typeface="Arial" panose="020B0604020202020204" pitchFamily="34" charset="0"/>
                <a:ea typeface="Times New Roman"/>
                <a:cs typeface="Arial" panose="020B0604020202020204" pitchFamily="34" charset="0"/>
              </a:rPr>
              <a:t>признаками как глагола, так и прилагательного.</a:t>
            </a:r>
          </a:p>
          <a:p>
            <a:pPr algn="just">
              <a:buFont typeface="Wingdings" panose="05000000000000000000" pitchFamily="2" charset="2"/>
              <a:buChar char="§"/>
            </a:pPr>
            <a:endParaRPr lang="ru-RU" sz="2000" dirty="0">
              <a:latin typeface="Arial" panose="020B0604020202020204" pitchFamily="34" charset="0"/>
              <a:ea typeface="Times New Roman"/>
              <a:cs typeface="Arial" panose="020B0604020202020204" pitchFamily="34" charset="0"/>
            </a:endParaRPr>
          </a:p>
          <a:p>
            <a:pPr marL="0" indent="0" algn="just">
              <a:buNone/>
            </a:pPr>
            <a:r>
              <a:rPr lang="ru-RU" sz="2000" u="sng" dirty="0">
                <a:solidFill>
                  <a:srgbClr val="0070C0"/>
                </a:solidFill>
                <a:latin typeface="Arial" panose="020B0604020202020204" pitchFamily="34" charset="0"/>
                <a:ea typeface="Times New Roman"/>
                <a:cs typeface="Arial" panose="020B0604020202020204" pitchFamily="34" charset="0"/>
              </a:rPr>
              <a:t>Глагольные категории</a:t>
            </a:r>
            <a:r>
              <a:rPr lang="ru-RU" sz="2000" dirty="0">
                <a:solidFill>
                  <a:srgbClr val="0070C0"/>
                </a:solidFill>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вид, залог, время</a:t>
            </a:r>
            <a:r>
              <a:rPr lang="ru-RU" sz="2000" dirty="0">
                <a:latin typeface="Arial" panose="020B0604020202020204" pitchFamily="34" charset="0"/>
                <a:ea typeface="Times New Roman"/>
                <a:cs typeface="Arial" panose="020B0604020202020204" pitchFamily="34" charset="0"/>
              </a:rPr>
              <a:t>.</a:t>
            </a:r>
          </a:p>
          <a:p>
            <a:pPr marL="0" indent="0" algn="just">
              <a:buNone/>
            </a:pPr>
            <a:r>
              <a:rPr lang="ru-RU" sz="2000" u="sng" dirty="0">
                <a:solidFill>
                  <a:srgbClr val="0070C0"/>
                </a:solidFill>
                <a:latin typeface="Arial" panose="020B0604020202020204" pitchFamily="34" charset="0"/>
                <a:ea typeface="Times New Roman"/>
                <a:cs typeface="Arial" panose="020B0604020202020204" pitchFamily="34" charset="0"/>
              </a:rPr>
              <a:t>Категории прилагательного</a:t>
            </a:r>
            <a:r>
              <a:rPr lang="ru-RU" sz="2000" dirty="0">
                <a:solidFill>
                  <a:srgbClr val="0070C0"/>
                </a:solidFill>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род, число, падеж, краткие формы</a:t>
            </a:r>
            <a:r>
              <a:rPr lang="ru-RU" sz="2000" dirty="0">
                <a:latin typeface="Arial" panose="020B0604020202020204" pitchFamily="34" charset="0"/>
                <a:ea typeface="Times New Roman"/>
                <a:cs typeface="Arial" panose="020B0604020202020204" pitchFamily="34" charset="0"/>
              </a:rPr>
              <a:t>.</a:t>
            </a:r>
          </a:p>
        </p:txBody>
      </p:sp>
    </p:spTree>
    <p:extLst>
      <p:ext uri="{BB962C8B-B14F-4D97-AF65-F5344CB8AC3E}">
        <p14:creationId xmlns:p14="http://schemas.microsoft.com/office/powerpoint/2010/main" val="863399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A338919-D414-40E1-95F0-1DCD6533E4D6}"/>
              </a:ext>
            </a:extLst>
          </p:cNvPr>
          <p:cNvSpPr/>
          <p:nvPr/>
        </p:nvSpPr>
        <p:spPr>
          <a:xfrm>
            <a:off x="1278384" y="1536174"/>
            <a:ext cx="9345227" cy="3785652"/>
          </a:xfrm>
          <a:prstGeom prst="rect">
            <a:avLst/>
          </a:prstGeom>
        </p:spPr>
        <p:txBody>
          <a:bodyPr wrap="square">
            <a:spAutoFit/>
          </a:bodyPr>
          <a:lstStyle/>
          <a:p>
            <a:pPr marL="342900" indent="-34290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Императив глаголов НСВ располагает в РЯ функцией, не характерной для чешского императива, </a:t>
            </a:r>
            <a:r>
              <a:rPr lang="ru-RU" sz="2000" u="sng" dirty="0">
                <a:latin typeface="Arial" panose="020B0604020202020204" pitchFamily="34" charset="0"/>
                <a:ea typeface="Times New Roman"/>
                <a:cs typeface="Arial" panose="020B0604020202020204" pitchFamily="34" charset="0"/>
              </a:rPr>
              <a:t>с его помощью концепт может быть представлен как уже известный говорящим (благодаря чему формы императива приобретают значение вежливости или нетерпения)</a:t>
            </a:r>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ea typeface="Times New Roman"/>
              <a:cs typeface="Arial" panose="020B0604020202020204" pitchFamily="34" charset="0"/>
            </a:endParaRPr>
          </a:p>
          <a:p>
            <a:pPr indent="228600" algn="just">
              <a:spcAft>
                <a:spcPts val="0"/>
              </a:spcAft>
            </a:pPr>
            <a:endParaRPr lang="ru-RU" sz="2000" dirty="0">
              <a:latin typeface="Arial" panose="020B0604020202020204" pitchFamily="34" charset="0"/>
              <a:ea typeface="Times New Roman"/>
              <a:cs typeface="Arial" panose="020B0604020202020204" pitchFamily="34" charset="0"/>
            </a:endParaRPr>
          </a:p>
          <a:p>
            <a:pPr marL="342900" indent="-342900" algn="just">
              <a:spcAft>
                <a:spcPts val="0"/>
              </a:spcAf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Поэтому если говорить о распространенности отдельных форм императива, в </a:t>
            </a:r>
            <a:r>
              <a:rPr lang="ru-RU" sz="2000" b="1" dirty="0">
                <a:latin typeface="Arial" panose="020B0604020202020204" pitchFamily="34" charset="0"/>
                <a:ea typeface="Times New Roman"/>
                <a:cs typeface="Arial" panose="020B0604020202020204" pitchFamily="34" charset="0"/>
              </a:rPr>
              <a:t>РЯ намного чаще чем в ЧЯ употребляются формы НСВ вида </a:t>
            </a:r>
            <a:r>
              <a:rPr lang="ru-RU" sz="2000" dirty="0">
                <a:latin typeface="Arial" panose="020B0604020202020204" pitchFamily="34" charset="0"/>
                <a:ea typeface="Times New Roman"/>
                <a:cs typeface="Arial" panose="020B0604020202020204" pitchFamily="34" charset="0"/>
              </a:rPr>
              <a:t>(напр.: </a:t>
            </a:r>
            <a:r>
              <a:rPr lang="ru-RU" sz="2000" i="1" dirty="0">
                <a:latin typeface="Arial" panose="020B0604020202020204" pitchFamily="34" charset="0"/>
                <a:ea typeface="Times New Roman"/>
                <a:cs typeface="Arial" panose="020B0604020202020204" pitchFamily="34" charset="0"/>
              </a:rPr>
              <a:t>Раздевайтесь</a:t>
            </a:r>
            <a:r>
              <a:rPr lang="ru-RU" sz="2000" dirty="0">
                <a:latin typeface="Arial" panose="020B0604020202020204" pitchFamily="34" charset="0"/>
                <a:ea typeface="Times New Roman"/>
                <a:cs typeface="Arial" panose="020B0604020202020204" pitchFamily="34" charset="0"/>
              </a:rPr>
              <a:t>. Х </a:t>
            </a:r>
            <a:r>
              <a:rPr lang="ru-RU" sz="2000" i="1" dirty="0" err="1">
                <a:latin typeface="Arial" panose="020B0604020202020204" pitchFamily="34" charset="0"/>
                <a:ea typeface="Times New Roman"/>
                <a:cs typeface="Arial" panose="020B0604020202020204" pitchFamily="34" charset="0"/>
              </a:rPr>
              <a:t>Odložte</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si</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Ложись!</a:t>
            </a:r>
            <a:r>
              <a:rPr lang="ru-RU" sz="2000" dirty="0">
                <a:latin typeface="Arial" panose="020B0604020202020204" pitchFamily="34" charset="0"/>
                <a:ea typeface="Times New Roman"/>
                <a:cs typeface="Arial" panose="020B0604020202020204" pitchFamily="34" charset="0"/>
              </a:rPr>
              <a:t> х </a:t>
            </a:r>
            <a:r>
              <a:rPr lang="cs-CZ" sz="2000" i="1" dirty="0">
                <a:latin typeface="Arial" panose="020B0604020202020204" pitchFamily="34" charset="0"/>
                <a:ea typeface="Times New Roman"/>
                <a:cs typeface="Arial" panose="020B0604020202020204" pitchFamily="34" charset="0"/>
              </a:rPr>
              <a:t>Lehni si!</a:t>
            </a:r>
            <a:r>
              <a:rPr lang="ru-RU" sz="2000" dirty="0">
                <a:latin typeface="Arial" panose="020B0604020202020204" pitchFamily="34" charset="0"/>
                <a:ea typeface="Times New Roman"/>
                <a:cs typeface="Arial" panose="020B0604020202020204" pitchFamily="34" charset="0"/>
              </a:rPr>
              <a:t>).</a:t>
            </a:r>
          </a:p>
          <a:p>
            <a:pPr indent="228600" algn="just">
              <a:spcAft>
                <a:spcPts val="0"/>
              </a:spcAft>
            </a:pPr>
            <a:endParaRPr lang="cs-CZ" sz="2000" dirty="0">
              <a:latin typeface="Arial" panose="020B0604020202020204" pitchFamily="34" charset="0"/>
              <a:ea typeface="Times New Roman"/>
              <a:cs typeface="Arial" panose="020B0604020202020204" pitchFamily="34" charset="0"/>
            </a:endParaRPr>
          </a:p>
          <a:p>
            <a:pPr marL="342900" indent="-342900">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 Однако это </a:t>
            </a:r>
            <a:r>
              <a:rPr lang="ru-RU" sz="2000" u="sng" dirty="0">
                <a:latin typeface="Arial" panose="020B0604020202020204" pitchFamily="34" charset="0"/>
                <a:ea typeface="Times New Roman"/>
                <a:cs typeface="Arial" panose="020B0604020202020204" pitchFamily="34" charset="0"/>
              </a:rPr>
              <a:t>не касается отрицательных конструкций</a:t>
            </a:r>
            <a:r>
              <a:rPr lang="ru-RU" sz="2000" dirty="0">
                <a:latin typeface="Arial" panose="020B0604020202020204" pitchFamily="34" charset="0"/>
                <a:ea typeface="Times New Roman"/>
                <a:cs typeface="Arial" panose="020B0604020202020204" pitchFamily="34" charset="0"/>
              </a:rPr>
              <a:t>, где в качестве оппозиции к утвердительным конструкциям преобладает НСВ (напр.: </a:t>
            </a:r>
            <a:r>
              <a:rPr lang="ru-RU" sz="2000" i="1" dirty="0">
                <a:latin typeface="Arial" panose="020B0604020202020204" pitchFamily="34" charset="0"/>
                <a:ea typeface="Times New Roman"/>
                <a:cs typeface="Arial" panose="020B0604020202020204" pitchFamily="34" charset="0"/>
              </a:rPr>
              <a:t>Сядь!</a:t>
            </a:r>
            <a:r>
              <a:rPr lang="ru-RU" sz="2000" dirty="0">
                <a:latin typeface="Arial" panose="020B0604020202020204" pitchFamily="34" charset="0"/>
                <a:ea typeface="Times New Roman"/>
                <a:cs typeface="Arial" panose="020B0604020202020204" pitchFamily="34" charset="0"/>
              </a:rPr>
              <a:t> / </a:t>
            </a:r>
            <a:r>
              <a:rPr lang="ru-RU" sz="2000" i="1" dirty="0">
                <a:latin typeface="Arial" panose="020B0604020202020204" pitchFamily="34" charset="0"/>
                <a:ea typeface="Times New Roman"/>
                <a:cs typeface="Arial" panose="020B0604020202020204" pitchFamily="34" charset="0"/>
              </a:rPr>
              <a:t>Не садись! </a:t>
            </a:r>
            <a:r>
              <a:rPr lang="ru-RU" sz="2000" dirty="0">
                <a:latin typeface="Arial" panose="020B0604020202020204" pitchFamily="34" charset="0"/>
                <a:ea typeface="Times New Roman"/>
                <a:cs typeface="Arial" panose="020B0604020202020204" pitchFamily="34" charset="0"/>
              </a:rPr>
              <a:t>х </a:t>
            </a:r>
            <a:r>
              <a:rPr lang="cs-CZ" sz="2000" i="1" dirty="0">
                <a:latin typeface="Arial" panose="020B0604020202020204" pitchFamily="34" charset="0"/>
                <a:ea typeface="Times New Roman"/>
                <a:cs typeface="Arial" panose="020B0604020202020204" pitchFamily="34" charset="0"/>
              </a:rPr>
              <a:t>Hoď! </a:t>
            </a:r>
            <a:r>
              <a:rPr lang="cs-CZ" sz="2000" dirty="0">
                <a:latin typeface="Arial" panose="020B0604020202020204" pitchFamily="34" charset="0"/>
                <a:ea typeface="Times New Roman"/>
                <a:cs typeface="Arial" panose="020B0604020202020204" pitchFamily="34" charset="0"/>
              </a:rPr>
              <a:t>/</a:t>
            </a:r>
            <a:r>
              <a:rPr lang="cs-CZ" sz="2000" i="1" dirty="0">
                <a:latin typeface="Arial" panose="020B0604020202020204" pitchFamily="34" charset="0"/>
                <a:ea typeface="Times New Roman"/>
                <a:cs typeface="Arial" panose="020B0604020202020204" pitchFamily="34" charset="0"/>
              </a:rPr>
              <a:t> Neházej!</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581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242874" y="1196753"/>
            <a:ext cx="9721048" cy="4093428"/>
          </a:xfrm>
          <a:prstGeom prst="rect">
            <a:avLst/>
          </a:prstGeom>
        </p:spPr>
        <p:txBody>
          <a:bodyPr wrap="square">
            <a:spAutoFit/>
          </a:bodyPr>
          <a:lstStyle/>
          <a:p>
            <a:pPr lvl="0"/>
            <a:r>
              <a:rPr lang="ru-RU" sz="2000" dirty="0">
                <a:solidFill>
                  <a:prstClr val="black"/>
                </a:solidFill>
                <a:latin typeface="Arial" panose="020B0604020202020204" pitchFamily="34" charset="0"/>
                <a:ea typeface="Times New Roman"/>
                <a:cs typeface="Arial" panose="020B0604020202020204" pitchFamily="34" charset="0"/>
              </a:rPr>
              <a:t>Эта форма глагола </a:t>
            </a:r>
            <a:r>
              <a:rPr lang="ru-RU" sz="2000" dirty="0">
                <a:latin typeface="Arial" panose="020B0604020202020204" pitchFamily="34" charset="0"/>
                <a:ea typeface="Times New Roman"/>
                <a:cs typeface="Arial" panose="020B0604020202020204" pitchFamily="34" charset="0"/>
              </a:rPr>
              <a:t>играет важную роль в грамматической системе РЯ, т.к. </a:t>
            </a:r>
            <a:r>
              <a:rPr lang="ru-RU" sz="2000" b="1" dirty="0">
                <a:latin typeface="Arial" panose="020B0604020202020204" pitchFamily="34" charset="0"/>
                <a:ea typeface="Times New Roman"/>
                <a:cs typeface="Arial" panose="020B0604020202020204" pitchFamily="34" charset="0"/>
              </a:rPr>
              <a:t>русский язык часто отдает предпочтение неопределенным формам глагола</a:t>
            </a:r>
            <a:r>
              <a:rPr lang="ru-RU" sz="2000" dirty="0">
                <a:latin typeface="Arial" panose="020B0604020202020204" pitchFamily="34" charset="0"/>
                <a:ea typeface="Times New Roman"/>
                <a:cs typeface="Arial" panose="020B0604020202020204" pitchFamily="34" charset="0"/>
              </a:rPr>
              <a:t> в случаях, где </a:t>
            </a:r>
            <a:r>
              <a:rPr lang="ru-RU" sz="2000" b="1" dirty="0">
                <a:latin typeface="Arial" panose="020B0604020202020204" pitchFamily="34" charset="0"/>
                <a:ea typeface="Times New Roman"/>
                <a:cs typeface="Arial" panose="020B0604020202020204" pitchFamily="34" charset="0"/>
              </a:rPr>
              <a:t>в ЧЯ имеют место придаточные предложения</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ea typeface="Times New Roman"/>
              <a:cs typeface="Arial" panose="020B0604020202020204" pitchFamily="34" charset="0"/>
            </a:endParaRPr>
          </a:p>
          <a:p>
            <a:pPr algn="just"/>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ea typeface="Times New Roman"/>
              <a:cs typeface="Arial" panose="020B0604020202020204" pitchFamily="34" charset="0"/>
            </a:endParaRPr>
          </a:p>
          <a:p>
            <a:pPr algn="just"/>
            <a:r>
              <a:rPr lang="ru-RU" sz="2000" b="1" u="sng" dirty="0">
                <a:latin typeface="Arial" panose="020B0604020202020204" pitchFamily="34" charset="0"/>
                <a:ea typeface="Times New Roman"/>
                <a:cs typeface="Arial" panose="020B0604020202020204" pitchFamily="34" charset="0"/>
              </a:rPr>
              <a:t>Действительные причастия</a:t>
            </a:r>
            <a:r>
              <a:rPr lang="ru-RU" sz="2000" b="1" dirty="0">
                <a:latin typeface="Arial" panose="020B0604020202020204" pitchFamily="34" charset="0"/>
                <a:ea typeface="Times New Roman"/>
                <a:cs typeface="Arial" panose="020B0604020202020204" pitchFamily="34" charset="0"/>
              </a:rPr>
              <a:t> </a:t>
            </a:r>
            <a:r>
              <a:rPr lang="ru-RU" sz="2000" dirty="0">
                <a:latin typeface="Arial" panose="020B0604020202020204" pitchFamily="34" charset="0"/>
                <a:ea typeface="Times New Roman"/>
                <a:cs typeface="Arial" panose="020B0604020202020204" pitchFamily="34" charset="0"/>
              </a:rPr>
              <a:t>выражают процессуальный признак. Это </a:t>
            </a:r>
            <a:r>
              <a:rPr lang="ru-RU" sz="2000" b="1" dirty="0">
                <a:latin typeface="Arial" panose="020B0604020202020204" pitchFamily="34" charset="0"/>
                <a:ea typeface="Times New Roman"/>
                <a:cs typeface="Arial" panose="020B0604020202020204" pitchFamily="34" charset="0"/>
              </a:rPr>
              <a:t>производящий действие</a:t>
            </a:r>
            <a:r>
              <a:rPr lang="ru-RU" sz="2000" dirty="0">
                <a:latin typeface="Arial" panose="020B0604020202020204" pitchFamily="34" charset="0"/>
                <a:ea typeface="Times New Roman"/>
                <a:cs typeface="Arial" panose="020B0604020202020204" pitchFamily="34" charset="0"/>
              </a:rPr>
              <a:t>. </a:t>
            </a:r>
          </a:p>
          <a:p>
            <a:pPr algn="just"/>
            <a:r>
              <a:rPr lang="ru-RU" sz="2000" i="1" dirty="0">
                <a:latin typeface="Arial" panose="020B0604020202020204" pitchFamily="34" charset="0"/>
                <a:ea typeface="Times New Roman"/>
                <a:cs typeface="Arial" panose="020B0604020202020204" pitchFamily="34" charset="0"/>
              </a:rPr>
              <a:t>Певец, поющий арию. </a:t>
            </a:r>
          </a:p>
          <a:p>
            <a:pPr algn="just"/>
            <a:r>
              <a:rPr lang="ru-RU" sz="2000" u="sng" dirty="0">
                <a:latin typeface="Arial" panose="020B0604020202020204" pitchFamily="34" charset="0"/>
                <a:ea typeface="Times New Roman"/>
                <a:cs typeface="Arial" panose="020B0604020202020204" pitchFamily="34" charset="0"/>
              </a:rPr>
              <a:t>Они образуются от не/переходных глаголов</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ea typeface="Times New Roman"/>
              <a:cs typeface="Arial" panose="020B0604020202020204" pitchFamily="34" charset="0"/>
            </a:endParaRPr>
          </a:p>
          <a:p>
            <a:pPr algn="just"/>
            <a:r>
              <a:rPr lang="ru-RU" sz="2000" dirty="0">
                <a:latin typeface="Arial" panose="020B0604020202020204" pitchFamily="34" charset="0"/>
                <a:ea typeface="Times New Roman"/>
                <a:cs typeface="Arial" panose="020B0604020202020204" pitchFamily="34" charset="0"/>
              </a:rPr>
              <a:t> </a:t>
            </a:r>
            <a:endParaRPr lang="cs-CZ" sz="2000" dirty="0">
              <a:latin typeface="Arial" panose="020B0604020202020204" pitchFamily="34" charset="0"/>
              <a:ea typeface="Times New Roman"/>
              <a:cs typeface="Arial" panose="020B0604020202020204" pitchFamily="34" charset="0"/>
            </a:endParaRPr>
          </a:p>
          <a:p>
            <a:r>
              <a:rPr lang="ru-RU" sz="2000" b="1" u="sng" dirty="0">
                <a:latin typeface="Arial" panose="020B0604020202020204" pitchFamily="34" charset="0"/>
                <a:ea typeface="Times New Roman"/>
                <a:cs typeface="Arial" panose="020B0604020202020204" pitchFamily="34" charset="0"/>
              </a:rPr>
              <a:t>Страдательные причастия</a:t>
            </a:r>
            <a:r>
              <a:rPr lang="ru-RU" sz="2000" dirty="0">
                <a:latin typeface="Arial" panose="020B0604020202020204" pitchFamily="34" charset="0"/>
                <a:ea typeface="Times New Roman"/>
                <a:cs typeface="Arial" panose="020B0604020202020204" pitchFamily="34" charset="0"/>
              </a:rPr>
              <a:t> выражают также процессуальный признак. Это </a:t>
            </a:r>
            <a:r>
              <a:rPr lang="ru-RU" sz="2000" b="1" dirty="0">
                <a:latin typeface="Arial" panose="020B0604020202020204" pitchFamily="34" charset="0"/>
                <a:ea typeface="Times New Roman"/>
                <a:cs typeface="Arial" panose="020B0604020202020204" pitchFamily="34" charset="0"/>
              </a:rPr>
              <a:t>испытывающий действие</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являющийся результатом </a:t>
            </a:r>
            <a:r>
              <a:rPr lang="ru-RU" sz="2000" dirty="0">
                <a:latin typeface="Arial" panose="020B0604020202020204" pitchFamily="34" charset="0"/>
                <a:ea typeface="Times New Roman"/>
                <a:cs typeface="Arial" panose="020B0604020202020204" pitchFamily="34" charset="0"/>
              </a:rPr>
              <a:t>действия. </a:t>
            </a:r>
          </a:p>
          <a:p>
            <a:r>
              <a:rPr lang="ru-RU" sz="2000" i="1" dirty="0">
                <a:latin typeface="Arial" panose="020B0604020202020204" pitchFamily="34" charset="0"/>
                <a:ea typeface="Times New Roman"/>
                <a:cs typeface="Arial" panose="020B0604020202020204" pitchFamily="34" charset="0"/>
              </a:rPr>
              <a:t>оторванный лоскут, потерянный мяч</a:t>
            </a:r>
          </a:p>
          <a:p>
            <a:r>
              <a:rPr lang="ru-RU" sz="2000" u="sng" dirty="0">
                <a:latin typeface="Arial" panose="020B0604020202020204" pitchFamily="34" charset="0"/>
                <a:ea typeface="Times New Roman"/>
                <a:cs typeface="Arial" panose="020B0604020202020204" pitchFamily="34" charset="0"/>
              </a:rPr>
              <a:t>Они образуются только от переходных глаголов</a:t>
            </a:r>
            <a:r>
              <a:rPr lang="ru-RU" sz="2000" dirty="0">
                <a:latin typeface="Arial" panose="020B0604020202020204" pitchFamily="34" charset="0"/>
                <a:ea typeface="Times New Roman"/>
                <a:cs typeface="Arial" panose="020B0604020202020204" pitchFamily="34" charset="0"/>
              </a:rPr>
              <a:t>. (</a:t>
            </a:r>
            <a:r>
              <a:rPr lang="ru-RU" sz="2000" i="1" dirty="0">
                <a:latin typeface="Arial" panose="020B0604020202020204" pitchFamily="34" charset="0"/>
                <a:ea typeface="Times New Roman"/>
                <a:cs typeface="Arial" panose="020B0604020202020204" pitchFamily="34" charset="0"/>
              </a:rPr>
              <a:t>съесть, прочитать</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229099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35837" y="1700808"/>
            <a:ext cx="8806648" cy="2492990"/>
          </a:xfrm>
          <a:prstGeom prst="rect">
            <a:avLst/>
          </a:prstGeom>
        </p:spPr>
        <p:txBody>
          <a:bodyPr wrap="square">
            <a:spAutoFit/>
          </a:bodyPr>
          <a:lstStyle/>
          <a:p>
            <a:r>
              <a:rPr lang="ru-RU" sz="2000" b="1" dirty="0">
                <a:latin typeface="Arial" panose="020B0604020202020204" pitchFamily="34" charset="0"/>
                <a:ea typeface="Times New Roman"/>
                <a:cs typeface="Arial" panose="020B0604020202020204" pitchFamily="34" charset="0"/>
              </a:rPr>
              <a:t>Причастие + зависимые слова = причастный оборот. </a:t>
            </a:r>
            <a:r>
              <a:rPr lang="ru-RU" sz="2000" dirty="0">
                <a:latin typeface="Arial" panose="020B0604020202020204" pitchFamily="34" charset="0"/>
                <a:ea typeface="Times New Roman"/>
                <a:cs typeface="Arial" panose="020B0604020202020204" pitchFamily="34" charset="0"/>
              </a:rPr>
              <a:t>Если он стоит перед определяемым словом, то не выделяется запятыми, если после – выделяется. </a:t>
            </a:r>
          </a:p>
          <a:p>
            <a:endParaRPr lang="ru-RU" sz="2000" dirty="0">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i="1" dirty="0">
                <a:latin typeface="Arial" panose="020B0604020202020204" pitchFamily="34" charset="0"/>
                <a:ea typeface="Times New Roman"/>
                <a:cs typeface="Arial" panose="020B0604020202020204" pitchFamily="34" charset="0"/>
              </a:rPr>
              <a:t>Преступления, совершенные этим заключенным, ужасны.</a:t>
            </a:r>
          </a:p>
          <a:p>
            <a:pPr marL="285750" indent="-285750">
              <a:buFont typeface="Arial" panose="020B0604020202020204" pitchFamily="34" charset="0"/>
              <a:buChar char="•"/>
            </a:pPr>
            <a:r>
              <a:rPr lang="ru-RU" sz="2000" i="1" dirty="0">
                <a:latin typeface="Arial" panose="020B0604020202020204" pitchFamily="34" charset="0"/>
                <a:ea typeface="Times New Roman"/>
                <a:cs typeface="Arial" panose="020B0604020202020204" pitchFamily="34" charset="0"/>
              </a:rPr>
              <a:t>Совершенные заключенным преступления ужасны</a:t>
            </a:r>
            <a:r>
              <a:rPr lang="ru-RU" sz="2000" dirty="0">
                <a:latin typeface="Arial" panose="020B0604020202020204" pitchFamily="34" charset="0"/>
                <a:ea typeface="Times New Roman"/>
                <a:cs typeface="Arial" panose="020B0604020202020204" pitchFamily="34" charset="0"/>
              </a:rPr>
              <a:t>.</a:t>
            </a:r>
          </a:p>
          <a:p>
            <a:endParaRPr lang="ru-RU" dirty="0">
              <a:latin typeface="Times New Roman"/>
              <a:ea typeface="Times New Roman"/>
            </a:endParaRPr>
          </a:p>
          <a:p>
            <a:endParaRPr lang="cs-CZ" dirty="0">
              <a:latin typeface="Times New Roman"/>
              <a:ea typeface="Times New Roman"/>
            </a:endParaRPr>
          </a:p>
        </p:txBody>
      </p:sp>
    </p:spTree>
    <p:extLst>
      <p:ext uri="{BB962C8B-B14F-4D97-AF65-F5344CB8AC3E}">
        <p14:creationId xmlns:p14="http://schemas.microsoft.com/office/powerpoint/2010/main" val="3948791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258844" y="775759"/>
            <a:ext cx="5674311" cy="919876"/>
          </a:xfrm>
        </p:spPr>
        <p:txBody>
          <a:bodyPr>
            <a:normAutofit/>
          </a:bodyPr>
          <a:lstStyle/>
          <a:p>
            <a:pPr algn="ctr"/>
            <a:r>
              <a:rPr lang="ru-RU" sz="2400" b="1" dirty="0">
                <a:solidFill>
                  <a:srgbClr val="00B050"/>
                </a:solidFill>
                <a:latin typeface="Arial" panose="020B0604020202020204" pitchFamily="34" charset="0"/>
                <a:cs typeface="Arial" panose="020B0604020202020204" pitchFamily="34" charset="0"/>
              </a:rPr>
              <a:t>Способы образования причастий</a:t>
            </a:r>
            <a:endParaRPr lang="cs-CZ" sz="2400" b="1" dirty="0">
              <a:solidFill>
                <a:srgbClr val="00B050"/>
              </a:solidFill>
              <a:latin typeface="Arial" panose="020B0604020202020204" pitchFamily="34" charset="0"/>
              <a:cs typeface="Arial" panose="020B0604020202020204" pitchFamily="34" charset="0"/>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0236244"/>
              </p:ext>
            </p:extLst>
          </p:nvPr>
        </p:nvGraphicFramePr>
        <p:xfrm>
          <a:off x="1315373" y="1956289"/>
          <a:ext cx="9561251" cy="3999655"/>
        </p:xfrm>
        <a:graphic>
          <a:graphicData uri="http://schemas.openxmlformats.org/drawingml/2006/table">
            <a:tbl>
              <a:tblPr firstRow="1" firstCol="1" lastRow="1" lastCol="1" bandRow="1" bandCol="1"/>
              <a:tblGrid>
                <a:gridCol w="1298442">
                  <a:extLst>
                    <a:ext uri="{9D8B030D-6E8A-4147-A177-3AD203B41FA5}">
                      <a16:colId xmlns:a16="http://schemas.microsoft.com/office/drawing/2014/main" val="20000"/>
                    </a:ext>
                  </a:extLst>
                </a:gridCol>
                <a:gridCol w="786933">
                  <a:extLst>
                    <a:ext uri="{9D8B030D-6E8A-4147-A177-3AD203B41FA5}">
                      <a16:colId xmlns:a16="http://schemas.microsoft.com/office/drawing/2014/main" val="20001"/>
                    </a:ext>
                  </a:extLst>
                </a:gridCol>
                <a:gridCol w="2557537">
                  <a:extLst>
                    <a:ext uri="{9D8B030D-6E8A-4147-A177-3AD203B41FA5}">
                      <a16:colId xmlns:a16="http://schemas.microsoft.com/office/drawing/2014/main" val="20002"/>
                    </a:ext>
                  </a:extLst>
                </a:gridCol>
                <a:gridCol w="2754270">
                  <a:extLst>
                    <a:ext uri="{9D8B030D-6E8A-4147-A177-3AD203B41FA5}">
                      <a16:colId xmlns:a16="http://schemas.microsoft.com/office/drawing/2014/main" val="20003"/>
                    </a:ext>
                  </a:extLst>
                </a:gridCol>
                <a:gridCol w="2164069">
                  <a:extLst>
                    <a:ext uri="{9D8B030D-6E8A-4147-A177-3AD203B41FA5}">
                      <a16:colId xmlns:a16="http://schemas.microsoft.com/office/drawing/2014/main" val="20004"/>
                    </a:ext>
                  </a:extLst>
                </a:gridCol>
              </a:tblGrid>
              <a:tr h="441489">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 </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noProof="0" dirty="0">
                          <a:effectLst/>
                          <a:latin typeface="Arial" panose="020B0604020202020204" pitchFamily="34" charset="0"/>
                          <a:ea typeface="Times New Roman"/>
                          <a:cs typeface="Arial" panose="020B0604020202020204" pitchFamily="34" charset="0"/>
                        </a:rPr>
                        <a:t>Действительные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Страдательные</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a:effectLst/>
                          <a:latin typeface="Arial" panose="020B0604020202020204" pitchFamily="34" charset="0"/>
                          <a:ea typeface="Times New Roman"/>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0"/>
                  </a:ext>
                </a:extLst>
              </a:tr>
              <a:tr h="1103583">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Наст. вр.</a:t>
                      </a:r>
                      <a:endParaRPr lang="cs-CZ"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РЯ</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говор</a:t>
                      </a:r>
                      <a:r>
                        <a:rPr lang="ru-RU" sz="2000" b="1" dirty="0">
                          <a:effectLst/>
                          <a:latin typeface="Arial" panose="020B0604020202020204" pitchFamily="34" charset="0"/>
                          <a:ea typeface="Times New Roman"/>
                          <a:cs typeface="Arial" panose="020B0604020202020204" pitchFamily="34" charset="0"/>
                        </a:rPr>
                        <a:t>ящ</a:t>
                      </a:r>
                      <a:r>
                        <a:rPr lang="ru-RU" sz="2000" dirty="0">
                          <a:effectLst/>
                          <a:latin typeface="Arial" panose="020B0604020202020204" pitchFamily="34" charset="0"/>
                          <a:ea typeface="Times New Roman"/>
                          <a:cs typeface="Arial" panose="020B0604020202020204" pitchFamily="34" charset="0"/>
                        </a:rPr>
                        <a:t>ий, крич</a:t>
                      </a:r>
                      <a:r>
                        <a:rPr lang="ru-RU" sz="2000" b="1" dirty="0">
                          <a:effectLst/>
                          <a:latin typeface="Arial" panose="020B0604020202020204" pitchFamily="34" charset="0"/>
                          <a:ea typeface="Times New Roman"/>
                          <a:cs typeface="Arial" panose="020B0604020202020204" pitchFamily="34" charset="0"/>
                        </a:rPr>
                        <a:t>ащ</a:t>
                      </a:r>
                      <a:r>
                        <a:rPr lang="ru-RU" sz="2000" dirty="0">
                          <a:effectLst/>
                          <a:latin typeface="Arial" panose="020B0604020202020204" pitchFamily="34" charset="0"/>
                          <a:ea typeface="Times New Roman"/>
                          <a:cs typeface="Arial" panose="020B0604020202020204" pitchFamily="34" charset="0"/>
                        </a:rPr>
                        <a:t>ий</a:t>
                      </a:r>
                      <a:endParaRPr lang="cs-CZ" sz="2000" dirty="0">
                        <a:effectLst/>
                        <a:latin typeface="Arial" panose="020B0604020202020204" pitchFamily="34" charset="0"/>
                        <a:ea typeface="Times New Roman"/>
                        <a:cs typeface="Arial" panose="020B0604020202020204" pitchFamily="34" charset="0"/>
                      </a:endParaRPr>
                    </a:p>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пиш</a:t>
                      </a:r>
                      <a:r>
                        <a:rPr lang="ru-RU" sz="2000" b="1" dirty="0">
                          <a:effectLst/>
                          <a:latin typeface="Arial" panose="020B0604020202020204" pitchFamily="34" charset="0"/>
                          <a:ea typeface="Times New Roman"/>
                          <a:cs typeface="Arial" panose="020B0604020202020204" pitchFamily="34" charset="0"/>
                        </a:rPr>
                        <a:t>ущ</a:t>
                      </a:r>
                      <a:r>
                        <a:rPr lang="ru-RU" sz="2000" dirty="0">
                          <a:effectLst/>
                          <a:latin typeface="Arial" panose="020B0604020202020204" pitchFamily="34" charset="0"/>
                          <a:ea typeface="Times New Roman"/>
                          <a:cs typeface="Arial" panose="020B0604020202020204" pitchFamily="34" charset="0"/>
                        </a:rPr>
                        <a:t>ий, расцвета</a:t>
                      </a:r>
                      <a:r>
                        <a:rPr lang="ru-RU" sz="2000" b="1" dirty="0">
                          <a:effectLst/>
                          <a:latin typeface="Arial" panose="020B0604020202020204" pitchFamily="34" charset="0"/>
                          <a:ea typeface="Times New Roman"/>
                          <a:cs typeface="Arial" panose="020B0604020202020204" pitchFamily="34" charset="0"/>
                        </a:rPr>
                        <a:t>ющ</a:t>
                      </a:r>
                      <a:r>
                        <a:rPr lang="ru-RU" sz="2000" dirty="0">
                          <a:effectLst/>
                          <a:latin typeface="Arial" panose="020B0604020202020204" pitchFamily="34" charset="0"/>
                          <a:ea typeface="Times New Roman"/>
                          <a:cs typeface="Arial" panose="020B0604020202020204" pitchFamily="34" charset="0"/>
                        </a:rPr>
                        <a:t>ий</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выбира</a:t>
                      </a:r>
                      <a:r>
                        <a:rPr lang="ru-RU" sz="2000" b="1" dirty="0">
                          <a:effectLst/>
                          <a:latin typeface="Arial" panose="020B0604020202020204" pitchFamily="34" charset="0"/>
                          <a:ea typeface="Times New Roman"/>
                          <a:cs typeface="Arial" panose="020B0604020202020204" pitchFamily="34" charset="0"/>
                        </a:rPr>
                        <a:t>ем</a:t>
                      </a:r>
                      <a:r>
                        <a:rPr lang="ru-RU" sz="2000" dirty="0">
                          <a:effectLst/>
                          <a:latin typeface="Arial" panose="020B0604020202020204" pitchFamily="34" charset="0"/>
                          <a:ea typeface="Times New Roman"/>
                          <a:cs typeface="Arial" panose="020B0604020202020204" pitchFamily="34" charset="0"/>
                        </a:rPr>
                        <a:t>ый, нес</a:t>
                      </a:r>
                      <a:r>
                        <a:rPr lang="ru-RU" sz="2000" b="1" dirty="0">
                          <a:effectLst/>
                          <a:latin typeface="Arial" panose="020B0604020202020204" pitchFamily="34" charset="0"/>
                          <a:ea typeface="Times New Roman"/>
                          <a:cs typeface="Arial" panose="020B0604020202020204" pitchFamily="34" charset="0"/>
                        </a:rPr>
                        <a:t>ом</a:t>
                      </a:r>
                      <a:r>
                        <a:rPr lang="ru-RU" sz="2000" dirty="0">
                          <a:effectLst/>
                          <a:latin typeface="Arial" panose="020B0604020202020204" pitchFamily="34" charset="0"/>
                          <a:ea typeface="Times New Roman"/>
                          <a:cs typeface="Arial" panose="020B0604020202020204" pitchFamily="34" charset="0"/>
                        </a:rPr>
                        <a:t>ый производ</a:t>
                      </a:r>
                      <a:r>
                        <a:rPr lang="ru-RU" sz="2000" b="1" dirty="0">
                          <a:effectLst/>
                          <a:latin typeface="Arial" panose="020B0604020202020204" pitchFamily="34" charset="0"/>
                          <a:ea typeface="Times New Roman"/>
                          <a:cs typeface="Arial" panose="020B0604020202020204" pitchFamily="34" charset="0"/>
                        </a:rPr>
                        <a:t>им</a:t>
                      </a:r>
                      <a:r>
                        <a:rPr lang="ru-RU" sz="2000" dirty="0">
                          <a:effectLst/>
                          <a:latin typeface="Arial" panose="020B0604020202020204" pitchFamily="34" charset="0"/>
                          <a:ea typeface="Times New Roman"/>
                          <a:cs typeface="Arial" panose="020B0604020202020204" pitchFamily="34" charset="0"/>
                        </a:rPr>
                        <a:t>ый</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a:effectLst/>
                          <a:latin typeface="Arial" panose="020B0604020202020204" pitchFamily="34" charset="0"/>
                          <a:ea typeface="Times New Roman"/>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861">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 </a:t>
                      </a:r>
                      <a:endParaRPr lang="cs-CZ"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ЧЯ</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dělaj</a:t>
                      </a:r>
                      <a:r>
                        <a:rPr lang="cs-CZ" sz="2000" b="1" dirty="0">
                          <a:effectLst/>
                          <a:latin typeface="Arial" panose="020B0604020202020204" pitchFamily="34" charset="0"/>
                          <a:ea typeface="Times New Roman"/>
                          <a:cs typeface="Arial" panose="020B0604020202020204" pitchFamily="34" charset="0"/>
                        </a:rPr>
                        <a:t>íc</a:t>
                      </a:r>
                      <a:r>
                        <a:rPr lang="cs-CZ" sz="2000" b="0" dirty="0">
                          <a:effectLst/>
                          <a:latin typeface="Arial" panose="020B0604020202020204" pitchFamily="34" charset="0"/>
                          <a:ea typeface="Times New Roman"/>
                          <a:cs typeface="Arial" panose="020B0604020202020204" pitchFamily="34" charset="0"/>
                        </a:rPr>
                        <a:t>í</a:t>
                      </a:r>
                      <a:r>
                        <a:rPr lang="cs-CZ" sz="2000" dirty="0">
                          <a:effectLst/>
                          <a:latin typeface="Arial" panose="020B0604020202020204" pitchFamily="34" charset="0"/>
                          <a:ea typeface="Times New Roman"/>
                          <a:cs typeface="Arial" panose="020B0604020202020204" pitchFamily="34" charset="0"/>
                        </a:rPr>
                        <a:t>, čt</a:t>
                      </a:r>
                      <a:r>
                        <a:rPr lang="cs-CZ" sz="2000" b="1" dirty="0">
                          <a:effectLst/>
                          <a:latin typeface="Arial" panose="020B0604020202020204" pitchFamily="34" charset="0"/>
                          <a:ea typeface="Times New Roman"/>
                          <a:cs typeface="Arial" panose="020B0604020202020204" pitchFamily="34" charset="0"/>
                        </a:rPr>
                        <a:t>ouc</a:t>
                      </a:r>
                      <a:r>
                        <a:rPr lang="cs-CZ" sz="2000" b="0" dirty="0">
                          <a:effectLst/>
                          <a:latin typeface="Arial" panose="020B0604020202020204" pitchFamily="34" charset="0"/>
                          <a:ea typeface="Times New Roman"/>
                          <a:cs typeface="Arial" panose="020B0604020202020204" pitchFamily="34" charset="0"/>
                        </a:rPr>
                        <a:t>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připravova</a:t>
                      </a:r>
                      <a:r>
                        <a:rPr lang="cs-CZ" sz="2000" b="1" dirty="0">
                          <a:effectLst/>
                          <a:latin typeface="Arial" panose="020B0604020202020204" pitchFamily="34" charset="0"/>
                          <a:ea typeface="Times New Roman"/>
                          <a:cs typeface="Arial" panose="020B0604020202020204" pitchFamily="34" charset="0"/>
                        </a:rPr>
                        <a:t>n</a:t>
                      </a:r>
                      <a:r>
                        <a:rPr lang="cs-CZ" sz="2000" b="0" dirty="0">
                          <a:effectLst/>
                          <a:latin typeface="Arial" panose="020B0604020202020204" pitchFamily="34" charset="0"/>
                          <a:ea typeface="Times New Roman"/>
                          <a:cs typeface="Arial" panose="020B0604020202020204" pitchFamily="34" charset="0"/>
                        </a:rPr>
                        <a:t>ý</a:t>
                      </a:r>
                      <a:r>
                        <a:rPr lang="cs-CZ" sz="2000" dirty="0">
                          <a:effectLst/>
                          <a:latin typeface="Arial" panose="020B0604020202020204" pitchFamily="34" charset="0"/>
                          <a:ea typeface="Times New Roman"/>
                          <a:cs typeface="Arial" panose="020B0604020202020204" pitchFamily="34" charset="0"/>
                        </a:rPr>
                        <a:t>, čte</a:t>
                      </a:r>
                      <a:r>
                        <a:rPr lang="cs-CZ" sz="2000" b="1" dirty="0">
                          <a:effectLst/>
                          <a:latin typeface="Arial" panose="020B0604020202020204" pitchFamily="34" charset="0"/>
                          <a:ea typeface="Times New Roman"/>
                          <a:cs typeface="Arial" panose="020B0604020202020204" pitchFamily="34" charset="0"/>
                        </a:rPr>
                        <a:t>n</a:t>
                      </a:r>
                      <a:r>
                        <a:rPr lang="cs-CZ" sz="2000" b="0" dirty="0">
                          <a:effectLst/>
                          <a:latin typeface="Arial" panose="020B0604020202020204" pitchFamily="34" charset="0"/>
                          <a:ea typeface="Times New Roman"/>
                          <a:cs typeface="Arial" panose="020B0604020202020204" pitchFamily="34" charset="0"/>
                        </a:rPr>
                        <a:t>ý</a:t>
                      </a:r>
                      <a:r>
                        <a:rPr lang="cs-CZ" sz="2000" dirty="0">
                          <a:effectLst/>
                          <a:latin typeface="Arial" panose="020B0604020202020204" pitchFamily="34" charset="0"/>
                          <a:ea typeface="Times New Roman"/>
                          <a:cs typeface="Arial" panose="020B0604020202020204" pitchFamily="34" charset="0"/>
                        </a:rPr>
                        <a:t>, </a:t>
                      </a:r>
                      <a:r>
                        <a:rPr lang="cs-CZ" sz="2000" b="0" dirty="0">
                          <a:effectLst/>
                          <a:latin typeface="Arial" panose="020B0604020202020204" pitchFamily="34" charset="0"/>
                          <a:ea typeface="Times New Roman"/>
                          <a:cs typeface="Arial" panose="020B0604020202020204" pitchFamily="34" charset="0"/>
                        </a:rPr>
                        <a:t>kry</a:t>
                      </a:r>
                      <a:r>
                        <a:rPr lang="cs-CZ" sz="2000" b="1" dirty="0">
                          <a:effectLst/>
                          <a:latin typeface="Arial" panose="020B0604020202020204" pitchFamily="34" charset="0"/>
                          <a:ea typeface="Times New Roman"/>
                          <a:cs typeface="Arial" panose="020B0604020202020204" pitchFamily="34" charset="0"/>
                        </a:rPr>
                        <a:t>t</a:t>
                      </a:r>
                      <a:r>
                        <a:rPr lang="cs-CZ" sz="2000" b="0" dirty="0">
                          <a:effectLst/>
                          <a:latin typeface="Arial" panose="020B0604020202020204" pitchFamily="34" charset="0"/>
                          <a:ea typeface="Times New Roman"/>
                          <a:cs typeface="Arial" panose="020B0604020202020204" pitchFamily="34" charset="0"/>
                        </a:rPr>
                        <a:t>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a:effectLst/>
                          <a:latin typeface="Arial" panose="020B0604020202020204" pitchFamily="34" charset="0"/>
                          <a:ea typeface="Times New Roman"/>
                          <a:cs typeface="Arial" panose="020B0604020202020204" pitchFamily="34" charset="0"/>
                        </a:rPr>
                        <a:t>Краткие формы</a:t>
                      </a:r>
                      <a:endParaRPr lang="cs-CZ"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3583">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Прош. вр.</a:t>
                      </a:r>
                      <a:endParaRPr lang="cs-CZ"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РЯ.</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сдела</a:t>
                      </a:r>
                      <a:r>
                        <a:rPr lang="ru-RU" sz="2000" b="1" dirty="0">
                          <a:effectLst/>
                          <a:latin typeface="Arial" panose="020B0604020202020204" pitchFamily="34" charset="0"/>
                          <a:ea typeface="Times New Roman"/>
                          <a:cs typeface="Arial" panose="020B0604020202020204" pitchFamily="34" charset="0"/>
                        </a:rPr>
                        <a:t>вш</a:t>
                      </a:r>
                      <a:r>
                        <a:rPr lang="ru-RU" sz="2000" dirty="0">
                          <a:effectLst/>
                          <a:latin typeface="Arial" panose="020B0604020202020204" pitchFamily="34" charset="0"/>
                          <a:ea typeface="Times New Roman"/>
                          <a:cs typeface="Arial" panose="020B0604020202020204" pitchFamily="34" charset="0"/>
                        </a:rPr>
                        <a:t>ий, говори</a:t>
                      </a:r>
                      <a:r>
                        <a:rPr lang="ru-RU" sz="2000" b="1" dirty="0">
                          <a:effectLst/>
                          <a:latin typeface="Arial" panose="020B0604020202020204" pitchFamily="34" charset="0"/>
                          <a:ea typeface="Times New Roman"/>
                          <a:cs typeface="Arial" panose="020B0604020202020204" pitchFamily="34" charset="0"/>
                        </a:rPr>
                        <a:t>вш</a:t>
                      </a:r>
                      <a:r>
                        <a:rPr lang="ru-RU" sz="2000" dirty="0">
                          <a:effectLst/>
                          <a:latin typeface="Arial" panose="020B0604020202020204" pitchFamily="34" charset="0"/>
                          <a:ea typeface="Times New Roman"/>
                          <a:cs typeface="Arial" panose="020B0604020202020204" pitchFamily="34" charset="0"/>
                        </a:rPr>
                        <a:t>ий</a:t>
                      </a:r>
                      <a:endParaRPr lang="cs-CZ" sz="2000" dirty="0">
                        <a:effectLst/>
                        <a:latin typeface="Arial" panose="020B0604020202020204" pitchFamily="34" charset="0"/>
                        <a:ea typeface="Times New Roman"/>
                        <a:cs typeface="Arial" panose="020B0604020202020204" pitchFamily="34" charset="0"/>
                      </a:endParaRPr>
                    </a:p>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принес</a:t>
                      </a:r>
                      <a:r>
                        <a:rPr lang="ru-RU" sz="2000" b="1" dirty="0">
                          <a:effectLst/>
                          <a:latin typeface="Arial" panose="020B0604020202020204" pitchFamily="34" charset="0"/>
                          <a:ea typeface="Times New Roman"/>
                          <a:cs typeface="Arial" panose="020B0604020202020204" pitchFamily="34" charset="0"/>
                        </a:rPr>
                        <a:t>ш</a:t>
                      </a:r>
                      <a:r>
                        <a:rPr lang="ru-RU" sz="2000" dirty="0">
                          <a:effectLst/>
                          <a:latin typeface="Arial" panose="020B0604020202020204" pitchFamily="34" charset="0"/>
                          <a:ea typeface="Times New Roman"/>
                          <a:cs typeface="Arial" panose="020B0604020202020204" pitchFamily="34" charset="0"/>
                        </a:rPr>
                        <a:t>ий, испек</a:t>
                      </a:r>
                      <a:r>
                        <a:rPr lang="ru-RU" sz="2000" b="1" dirty="0">
                          <a:effectLst/>
                          <a:latin typeface="Arial" panose="020B0604020202020204" pitchFamily="34" charset="0"/>
                          <a:ea typeface="Times New Roman"/>
                          <a:cs typeface="Arial" panose="020B0604020202020204" pitchFamily="34" charset="0"/>
                        </a:rPr>
                        <a:t>ш</a:t>
                      </a:r>
                      <a:r>
                        <a:rPr lang="ru-RU" sz="2000" dirty="0">
                          <a:effectLst/>
                          <a:latin typeface="Arial" panose="020B0604020202020204" pitchFamily="34" charset="0"/>
                          <a:ea typeface="Times New Roman"/>
                          <a:cs typeface="Arial" panose="020B0604020202020204" pitchFamily="34" charset="0"/>
                        </a:rPr>
                        <a:t>ий</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сдела</a:t>
                      </a:r>
                      <a:r>
                        <a:rPr lang="ru-RU" sz="2000" b="1" dirty="0">
                          <a:effectLst/>
                          <a:latin typeface="Arial" panose="020B0604020202020204" pitchFamily="34" charset="0"/>
                          <a:ea typeface="Times New Roman"/>
                          <a:cs typeface="Arial" panose="020B0604020202020204" pitchFamily="34" charset="0"/>
                        </a:rPr>
                        <a:t>нн</a:t>
                      </a:r>
                      <a:r>
                        <a:rPr lang="ru-RU" sz="2000" dirty="0">
                          <a:effectLst/>
                          <a:latin typeface="Arial" panose="020B0604020202020204" pitchFamily="34" charset="0"/>
                          <a:ea typeface="Times New Roman"/>
                          <a:cs typeface="Arial" panose="020B0604020202020204" pitchFamily="34" charset="0"/>
                        </a:rPr>
                        <a:t>ый, составл</a:t>
                      </a:r>
                      <a:r>
                        <a:rPr lang="ru-RU" sz="2000" b="1" dirty="0">
                          <a:effectLst/>
                          <a:latin typeface="Arial" panose="020B0604020202020204" pitchFamily="34" charset="0"/>
                          <a:ea typeface="Times New Roman"/>
                          <a:cs typeface="Arial" panose="020B0604020202020204" pitchFamily="34" charset="0"/>
                        </a:rPr>
                        <a:t>енн</a:t>
                      </a:r>
                      <a:r>
                        <a:rPr lang="ru-RU" sz="2000" dirty="0">
                          <a:effectLst/>
                          <a:latin typeface="Arial" panose="020B0604020202020204" pitchFamily="34" charset="0"/>
                          <a:ea typeface="Times New Roman"/>
                          <a:cs typeface="Arial" panose="020B0604020202020204" pitchFamily="34" charset="0"/>
                        </a:rPr>
                        <a:t>ый</a:t>
                      </a:r>
                      <a:endParaRPr lang="cs-CZ" sz="2000" dirty="0">
                        <a:effectLst/>
                        <a:latin typeface="Arial" panose="020B0604020202020204" pitchFamily="34" charset="0"/>
                        <a:ea typeface="Times New Roman"/>
                        <a:cs typeface="Arial" panose="020B0604020202020204" pitchFamily="34" charset="0"/>
                      </a:endParaRPr>
                    </a:p>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привез</a:t>
                      </a:r>
                      <a:r>
                        <a:rPr lang="ru-RU" sz="2000" b="1" dirty="0">
                          <a:effectLst/>
                          <a:latin typeface="Arial" panose="020B0604020202020204" pitchFamily="34" charset="0"/>
                          <a:ea typeface="Times New Roman"/>
                          <a:cs typeface="Arial" panose="020B0604020202020204" pitchFamily="34" charset="0"/>
                        </a:rPr>
                        <a:t>ённ</a:t>
                      </a:r>
                      <a:r>
                        <a:rPr lang="ru-RU" sz="2000" dirty="0">
                          <a:effectLst/>
                          <a:latin typeface="Arial" panose="020B0604020202020204" pitchFamily="34" charset="0"/>
                          <a:ea typeface="Times New Roman"/>
                          <a:cs typeface="Arial" panose="020B0604020202020204" pitchFamily="34" charset="0"/>
                        </a:rPr>
                        <a:t>ый, приня</a:t>
                      </a:r>
                      <a:r>
                        <a:rPr lang="ru-RU" sz="2000" b="1" dirty="0">
                          <a:effectLst/>
                          <a:latin typeface="Arial" panose="020B0604020202020204" pitchFamily="34" charset="0"/>
                          <a:ea typeface="Times New Roman"/>
                          <a:cs typeface="Arial" panose="020B0604020202020204" pitchFamily="34" charset="0"/>
                        </a:rPr>
                        <a:t>т</a:t>
                      </a:r>
                      <a:r>
                        <a:rPr lang="ru-RU" sz="2000" dirty="0">
                          <a:effectLst/>
                          <a:latin typeface="Arial" panose="020B0604020202020204" pitchFamily="34" charset="0"/>
                          <a:ea typeface="Times New Roman"/>
                          <a:cs typeface="Arial" panose="020B0604020202020204" pitchFamily="34" charset="0"/>
                        </a:rPr>
                        <a:t>ый</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с</a:t>
                      </a:r>
                      <a:r>
                        <a:rPr lang="cs-CZ" sz="2000" dirty="0" err="1">
                          <a:effectLst/>
                          <a:latin typeface="Arial" panose="020B0604020202020204" pitchFamily="34" charset="0"/>
                          <a:ea typeface="Times New Roman"/>
                          <a:cs typeface="Arial" panose="020B0604020202020204" pitchFamily="34" charset="0"/>
                        </a:rPr>
                        <a:t>дела</a:t>
                      </a:r>
                      <a:r>
                        <a:rPr lang="cs-CZ" sz="2000" b="1" dirty="0" err="1">
                          <a:effectLst/>
                          <a:latin typeface="Arial" panose="020B0604020202020204" pitchFamily="34" charset="0"/>
                          <a:ea typeface="Times New Roman"/>
                          <a:cs typeface="Arial" panose="020B0604020202020204" pitchFamily="34" charset="0"/>
                        </a:rPr>
                        <a:t>н</a:t>
                      </a:r>
                      <a:r>
                        <a:rPr lang="cs-CZ" sz="2000" dirty="0">
                          <a:effectLst/>
                          <a:latin typeface="Arial" panose="020B0604020202020204" pitchFamily="34" charset="0"/>
                          <a:ea typeface="Times New Roman"/>
                          <a:cs typeface="Arial" panose="020B0604020202020204" pitchFamily="34" charset="0"/>
                        </a:rPr>
                        <a:t>,</a:t>
                      </a:r>
                      <a:r>
                        <a:rPr lang="ru-RU" sz="2000" dirty="0">
                          <a:effectLst/>
                          <a:latin typeface="Arial" panose="020B0604020202020204" pitchFamily="34" charset="0"/>
                          <a:ea typeface="Times New Roman"/>
                          <a:cs typeface="Arial" panose="020B0604020202020204" pitchFamily="34" charset="0"/>
                        </a:rPr>
                        <a:t> составл</a:t>
                      </a:r>
                      <a:r>
                        <a:rPr lang="ru-RU" sz="2000" b="1" dirty="0">
                          <a:effectLst/>
                          <a:latin typeface="Arial" panose="020B0604020202020204" pitchFamily="34" charset="0"/>
                          <a:ea typeface="Times New Roman"/>
                          <a:cs typeface="Arial" panose="020B0604020202020204" pitchFamily="34" charset="0"/>
                        </a:rPr>
                        <a:t>ен</a:t>
                      </a:r>
                      <a:r>
                        <a:rPr lang="ru-RU" sz="2000" dirty="0">
                          <a:effectLst/>
                          <a:latin typeface="Arial" panose="020B0604020202020204" pitchFamily="34" charset="0"/>
                          <a:ea typeface="Times New Roman"/>
                          <a:cs typeface="Arial" panose="020B0604020202020204" pitchFamily="34" charset="0"/>
                        </a:rPr>
                        <a:t>, заключ</a:t>
                      </a:r>
                      <a:r>
                        <a:rPr lang="ru-RU" sz="2000" b="1" dirty="0">
                          <a:effectLst/>
                          <a:latin typeface="Arial" panose="020B0604020202020204" pitchFamily="34" charset="0"/>
                          <a:ea typeface="Times New Roman"/>
                          <a:cs typeface="Arial" panose="020B0604020202020204" pitchFamily="34" charset="0"/>
                        </a:rPr>
                        <a:t>ён</a:t>
                      </a:r>
                      <a:r>
                        <a:rPr lang="ru-RU" sz="2000" dirty="0">
                          <a:effectLst/>
                          <a:latin typeface="Arial" panose="020B0604020202020204" pitchFamily="34" charset="0"/>
                          <a:ea typeface="Times New Roman"/>
                          <a:cs typeface="Arial" panose="020B0604020202020204" pitchFamily="34" charset="0"/>
                        </a:rPr>
                        <a:t>,</a:t>
                      </a:r>
                      <a:r>
                        <a:rPr lang="ru-RU" sz="2000" b="1" dirty="0">
                          <a:effectLst/>
                          <a:latin typeface="Arial" panose="020B0604020202020204" pitchFamily="34" charset="0"/>
                          <a:ea typeface="Times New Roman"/>
                          <a:cs typeface="Arial" panose="020B0604020202020204" pitchFamily="34" charset="0"/>
                        </a:rPr>
                        <a:t> </a:t>
                      </a:r>
                      <a:r>
                        <a:rPr lang="ru-RU" sz="2000" dirty="0">
                          <a:effectLst/>
                          <a:latin typeface="Arial" panose="020B0604020202020204" pitchFamily="34" charset="0"/>
                          <a:ea typeface="Times New Roman"/>
                          <a:cs typeface="Arial" panose="020B0604020202020204" pitchFamily="34" charset="0"/>
                        </a:rPr>
                        <a:t>приня</a:t>
                      </a:r>
                      <a:r>
                        <a:rPr lang="ru-RU" sz="2000" b="1" dirty="0">
                          <a:effectLst/>
                          <a:latin typeface="Arial" panose="020B0604020202020204" pitchFamily="34" charset="0"/>
                          <a:ea typeface="Times New Roman"/>
                          <a:cs typeface="Arial" panose="020B0604020202020204" pitchFamily="34" charset="0"/>
                        </a:rPr>
                        <a:t>т</a:t>
                      </a:r>
                      <a:r>
                        <a:rPr lang="ru-RU" sz="2000" dirty="0">
                          <a:effectLst/>
                          <a:latin typeface="Arial" panose="020B0604020202020204" pitchFamily="34" charset="0"/>
                          <a:ea typeface="Times New Roman"/>
                          <a:cs typeface="Arial" panose="020B0604020202020204" pitchFamily="34" charset="0"/>
                        </a:rPr>
                        <a:t> </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7861">
                <a:tc>
                  <a:txBody>
                    <a:bodyPr/>
                    <a:lstStyle/>
                    <a:p>
                      <a:pPr>
                        <a:lnSpc>
                          <a:spcPct val="107000"/>
                        </a:lnSpc>
                        <a:spcAft>
                          <a:spcPts val="0"/>
                        </a:spcAft>
                      </a:pPr>
                      <a:r>
                        <a:rPr lang="ru-RU" sz="2000">
                          <a:effectLst/>
                          <a:latin typeface="Arial" panose="020B0604020202020204" pitchFamily="34" charset="0"/>
                          <a:ea typeface="Times New Roman"/>
                          <a:cs typeface="Arial" panose="020B0604020202020204" pitchFamily="34" charset="0"/>
                        </a:rPr>
                        <a:t> </a:t>
                      </a:r>
                      <a:endParaRPr lang="cs-CZ" sz="200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Arial" panose="020B0604020202020204" pitchFamily="34" charset="0"/>
                          <a:ea typeface="Times New Roman"/>
                          <a:cs typeface="Arial" panose="020B0604020202020204" pitchFamily="34" charset="0"/>
                        </a:rPr>
                        <a:t>ЧЯ</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uděla</a:t>
                      </a:r>
                      <a:r>
                        <a:rPr lang="cs-CZ" sz="2000" b="1" dirty="0">
                          <a:effectLst/>
                          <a:latin typeface="Arial" panose="020B0604020202020204" pitchFamily="34" charset="0"/>
                          <a:ea typeface="Times New Roman"/>
                          <a:cs typeface="Arial" panose="020B0604020202020204" pitchFamily="34" charset="0"/>
                        </a:rPr>
                        <a:t>vš</a:t>
                      </a:r>
                      <a:r>
                        <a:rPr lang="cs-CZ" sz="2000" b="0" dirty="0">
                          <a:effectLst/>
                          <a:latin typeface="Arial" panose="020B0604020202020204" pitchFamily="34" charset="0"/>
                          <a:ea typeface="Times New Roman"/>
                          <a:cs typeface="Arial" panose="020B0604020202020204" pitchFamily="34" charset="0"/>
                        </a:rPr>
                        <a:t>í</a:t>
                      </a:r>
                      <a:r>
                        <a:rPr lang="cs-CZ" sz="2000" dirty="0">
                          <a:effectLst/>
                          <a:latin typeface="Arial" panose="020B0604020202020204" pitchFamily="34" charset="0"/>
                          <a:ea typeface="Times New Roman"/>
                          <a:cs typeface="Arial" panose="020B0604020202020204" pitchFamily="34" charset="0"/>
                        </a:rPr>
                        <a:t>, </a:t>
                      </a:r>
                      <a:r>
                        <a:rPr lang="cs-CZ" sz="2000" b="0" dirty="0">
                          <a:effectLst/>
                          <a:latin typeface="Arial" panose="020B0604020202020204" pitchFamily="34" charset="0"/>
                          <a:ea typeface="Times New Roman"/>
                          <a:cs typeface="Arial" panose="020B0604020202020204" pitchFamily="34" charset="0"/>
                        </a:rPr>
                        <a:t>odkvet</a:t>
                      </a:r>
                      <a:r>
                        <a:rPr lang="cs-CZ" sz="2000" b="1" dirty="0">
                          <a:effectLst/>
                          <a:latin typeface="Arial" panose="020B0604020202020204" pitchFamily="34" charset="0"/>
                          <a:ea typeface="Times New Roman"/>
                          <a:cs typeface="Arial" panose="020B0604020202020204" pitchFamily="34" charset="0"/>
                        </a:rPr>
                        <a:t>l</a:t>
                      </a:r>
                      <a:r>
                        <a:rPr lang="cs-CZ" sz="2000" b="0" dirty="0">
                          <a:effectLst/>
                          <a:latin typeface="Arial" panose="020B0604020202020204" pitchFamily="34" charset="0"/>
                          <a:ea typeface="Times New Roman"/>
                          <a:cs typeface="Arial" panose="020B0604020202020204" pitchFamily="34" charset="0"/>
                        </a:rPr>
                        <a:t>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sníže</a:t>
                      </a:r>
                      <a:r>
                        <a:rPr lang="cs-CZ" sz="2000" b="1" dirty="0">
                          <a:effectLst/>
                          <a:latin typeface="Arial" panose="020B0604020202020204" pitchFamily="34" charset="0"/>
                          <a:ea typeface="Times New Roman"/>
                          <a:cs typeface="Arial" panose="020B0604020202020204" pitchFamily="34" charset="0"/>
                        </a:rPr>
                        <a:t>n</a:t>
                      </a:r>
                      <a:r>
                        <a:rPr lang="cs-CZ" sz="2000" b="0" dirty="0">
                          <a:effectLst/>
                          <a:latin typeface="Arial" panose="020B0604020202020204" pitchFamily="34" charset="0"/>
                          <a:ea typeface="Times New Roman"/>
                          <a:cs typeface="Arial" panose="020B0604020202020204" pitchFamily="34" charset="0"/>
                        </a:rPr>
                        <a:t>ý</a:t>
                      </a:r>
                      <a:r>
                        <a:rPr lang="cs-CZ" sz="2000" dirty="0">
                          <a:effectLst/>
                          <a:latin typeface="Arial" panose="020B0604020202020204" pitchFamily="34" charset="0"/>
                          <a:ea typeface="Times New Roman"/>
                          <a:cs typeface="Arial" panose="020B0604020202020204" pitchFamily="34" charset="0"/>
                        </a:rPr>
                        <a:t>, </a:t>
                      </a:r>
                      <a:r>
                        <a:rPr lang="cs-CZ" sz="2000" b="0" dirty="0">
                          <a:effectLst/>
                          <a:latin typeface="Arial" panose="020B0604020202020204" pitchFamily="34" charset="0"/>
                          <a:ea typeface="Times New Roman"/>
                          <a:cs typeface="Arial" panose="020B0604020202020204" pitchFamily="34" charset="0"/>
                        </a:rPr>
                        <a:t>přija</a:t>
                      </a:r>
                      <a:r>
                        <a:rPr lang="cs-CZ" sz="2000" b="1" dirty="0">
                          <a:effectLst/>
                          <a:latin typeface="Arial" panose="020B0604020202020204" pitchFamily="34" charset="0"/>
                          <a:ea typeface="Times New Roman"/>
                          <a:cs typeface="Arial" panose="020B0604020202020204" pitchFamily="34" charset="0"/>
                        </a:rPr>
                        <a:t>t</a:t>
                      </a:r>
                      <a:r>
                        <a:rPr lang="cs-CZ" sz="2000" b="0" dirty="0">
                          <a:effectLst/>
                          <a:latin typeface="Arial" panose="020B0604020202020204" pitchFamily="34" charset="0"/>
                          <a:ea typeface="Times New Roman"/>
                          <a:cs typeface="Arial" panose="020B0604020202020204" pitchFamily="34" charset="0"/>
                        </a:rPr>
                        <a:t>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cs-CZ" sz="2000" dirty="0">
                          <a:effectLst/>
                          <a:latin typeface="Arial" panose="020B0604020202020204" pitchFamily="34" charset="0"/>
                          <a:ea typeface="Times New Roman"/>
                          <a:cs typeface="Arial" panose="020B0604020202020204" pitchFamily="34" charset="0"/>
                        </a:rPr>
                        <a:t>d</a:t>
                      </a:r>
                      <a:r>
                        <a:rPr lang="ru-RU" sz="2000" dirty="0" err="1">
                          <a:effectLst/>
                          <a:latin typeface="Arial" panose="020B0604020202020204" pitchFamily="34" charset="0"/>
                          <a:ea typeface="Times New Roman"/>
                          <a:cs typeface="Arial" panose="020B0604020202020204" pitchFamily="34" charset="0"/>
                        </a:rPr>
                        <a:t>ělá</a:t>
                      </a:r>
                      <a:r>
                        <a:rPr lang="ru-RU" sz="2000" b="1" dirty="0" err="1">
                          <a:effectLst/>
                          <a:latin typeface="Arial" panose="020B0604020202020204" pitchFamily="34" charset="0"/>
                          <a:ea typeface="Times New Roman"/>
                          <a:cs typeface="Arial" panose="020B0604020202020204" pitchFamily="34" charset="0"/>
                        </a:rPr>
                        <a:t>n</a:t>
                      </a:r>
                      <a:r>
                        <a:rPr lang="ru-RU" sz="2000" dirty="0">
                          <a:effectLst/>
                          <a:latin typeface="Arial" panose="020B0604020202020204" pitchFamily="34" charset="0"/>
                          <a:ea typeface="Times New Roman"/>
                          <a:cs typeface="Arial" panose="020B0604020202020204" pitchFamily="34" charset="0"/>
                        </a:rPr>
                        <a:t>, </a:t>
                      </a:r>
                      <a:r>
                        <a:rPr lang="ru-RU" sz="2000" dirty="0" err="1">
                          <a:effectLst/>
                          <a:latin typeface="Arial" panose="020B0604020202020204" pitchFamily="34" charset="0"/>
                          <a:ea typeface="Times New Roman"/>
                          <a:cs typeface="Arial" panose="020B0604020202020204" pitchFamily="34" charset="0"/>
                        </a:rPr>
                        <a:t>bi</a:t>
                      </a:r>
                      <a:r>
                        <a:rPr lang="ru-RU" sz="2000" b="1" dirty="0" err="1">
                          <a:effectLst/>
                          <a:latin typeface="Arial" panose="020B0604020202020204" pitchFamily="34" charset="0"/>
                          <a:ea typeface="Times New Roman"/>
                          <a:cs typeface="Arial" panose="020B0604020202020204" pitchFamily="34" charset="0"/>
                        </a:rPr>
                        <a:t>t</a:t>
                      </a:r>
                      <a:endParaRPr lang="cs-CZ" sz="20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2038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83581" y="528206"/>
            <a:ext cx="10768613" cy="6109365"/>
          </a:xfrm>
          <a:prstGeom prst="rect">
            <a:avLst/>
          </a:prstGeom>
        </p:spPr>
        <p:txBody>
          <a:bodyPr wrap="square">
            <a:spAutoFit/>
          </a:bodyPr>
          <a:lstStyle/>
          <a:p>
            <a:pPr lvl="0"/>
            <a:r>
              <a:rPr lang="ru-RU" sz="1900" b="1" u="sng" dirty="0">
                <a:solidFill>
                  <a:srgbClr val="0070C0"/>
                </a:solidFill>
                <a:latin typeface="Arial" panose="020B0604020202020204" pitchFamily="34" charset="0"/>
                <a:ea typeface="SimHei" panose="02010609060101010101" pitchFamily="49" charset="-122"/>
                <a:cs typeface="Arial" panose="020B0604020202020204" pitchFamily="34" charset="0"/>
              </a:rPr>
              <a:t>Причастия наст. </a:t>
            </a:r>
            <a:r>
              <a:rPr lang="ru-RU" sz="1900" b="1" u="sng" dirty="0" err="1">
                <a:solidFill>
                  <a:srgbClr val="0070C0"/>
                </a:solidFill>
                <a:latin typeface="Arial" panose="020B0604020202020204" pitchFamily="34" charset="0"/>
                <a:ea typeface="SimHei" panose="02010609060101010101" pitchFamily="49" charset="-122"/>
                <a:cs typeface="Arial" panose="020B0604020202020204" pitchFamily="34" charset="0"/>
              </a:rPr>
              <a:t>вр</a:t>
            </a:r>
            <a:r>
              <a:rPr lang="ru-RU" sz="1900" b="1" u="sng" dirty="0">
                <a:solidFill>
                  <a:srgbClr val="0070C0"/>
                </a:solidFill>
                <a:latin typeface="Arial" panose="020B0604020202020204" pitchFamily="34" charset="0"/>
                <a:ea typeface="SimHei" panose="02010609060101010101" pitchFamily="49" charset="-122"/>
                <a:cs typeface="Arial" panose="020B0604020202020204" pitchFamily="34" charset="0"/>
              </a:rPr>
              <a:t>. </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Образуются от основы настоящего времени.</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b="1" dirty="0">
                <a:solidFill>
                  <a:srgbClr val="002060"/>
                </a:solidFill>
                <a:latin typeface="Arial" panose="020B0604020202020204" pitchFamily="34" charset="0"/>
                <a:ea typeface="SimHei" panose="02010609060101010101" pitchFamily="49" charset="-122"/>
                <a:cs typeface="Arial" panose="020B0604020202020204" pitchFamily="34" charset="0"/>
              </a:rPr>
              <a:t>Действительные</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прич. наст.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вр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От глаголов 1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спр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ущ</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ющ</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окончание прил.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ый</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ий</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От глаголов 2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спр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ащ</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ящ</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окончание прил</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ый</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ий</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Страдательные</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прич. наст.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вр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От глаголов 1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спр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ом, ем</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окончание прил.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ый</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ий</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От глаголов 2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спр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им</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окончание прил</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ый</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ий</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a:t>
            </a:r>
          </a:p>
          <a:p>
            <a:pPr lvl="0"/>
            <a:r>
              <a:rPr lang="ru-RU" sz="1900" b="1" u="sng" dirty="0">
                <a:solidFill>
                  <a:srgbClr val="0070C0"/>
                </a:solidFill>
                <a:latin typeface="Arial" panose="020B0604020202020204" pitchFamily="34" charset="0"/>
                <a:ea typeface="SimHei" panose="02010609060101010101" pitchFamily="49" charset="-122"/>
                <a:cs typeface="Arial" panose="020B0604020202020204" pitchFamily="34" charset="0"/>
              </a:rPr>
              <a:t>Причастия </a:t>
            </a:r>
            <a:r>
              <a:rPr lang="ru-RU" sz="1900" b="1" u="sng" dirty="0" err="1">
                <a:solidFill>
                  <a:srgbClr val="0070C0"/>
                </a:solidFill>
                <a:latin typeface="Arial" panose="020B0604020202020204" pitchFamily="34" charset="0"/>
                <a:ea typeface="SimHei" panose="02010609060101010101" pitchFamily="49" charset="-122"/>
                <a:cs typeface="Arial" panose="020B0604020202020204" pitchFamily="34" charset="0"/>
              </a:rPr>
              <a:t>прошедш</a:t>
            </a:r>
            <a:r>
              <a:rPr lang="ru-RU" sz="1900" b="1" u="sng" dirty="0">
                <a:solidFill>
                  <a:srgbClr val="0070C0"/>
                </a:solidFill>
                <a:latin typeface="Arial" panose="020B0604020202020204" pitchFamily="34" charset="0"/>
                <a:ea typeface="SimHei" panose="02010609060101010101" pitchFamily="49" charset="-122"/>
                <a:cs typeface="Arial" panose="020B0604020202020204" pitchFamily="34" charset="0"/>
              </a:rPr>
              <a:t>. </a:t>
            </a:r>
            <a:r>
              <a:rPr lang="ru-RU" sz="1900" b="1" u="sng" dirty="0" err="1">
                <a:solidFill>
                  <a:srgbClr val="0070C0"/>
                </a:solidFill>
                <a:latin typeface="Arial" panose="020B0604020202020204" pitchFamily="34" charset="0"/>
                <a:ea typeface="SimHei" panose="02010609060101010101" pitchFamily="49" charset="-122"/>
                <a:cs typeface="Arial" panose="020B0604020202020204" pitchFamily="34" charset="0"/>
              </a:rPr>
              <a:t>вр</a:t>
            </a:r>
            <a:r>
              <a:rPr lang="ru-RU" sz="1900" b="1" u="sng"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Образуются от основы инфинитива.</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b="1" dirty="0">
                <a:solidFill>
                  <a:srgbClr val="002060"/>
                </a:solidFill>
                <a:latin typeface="Arial" panose="020B0604020202020204" pitchFamily="34" charset="0"/>
                <a:ea typeface="SimHei" panose="02010609060101010101" pitchFamily="49" charset="-122"/>
                <a:cs typeface="Arial" panose="020B0604020202020204" pitchFamily="34" charset="0"/>
              </a:rPr>
              <a:t>Действительные</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прич.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прошедш</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вр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При исходе основы прошедшего времени на гласный →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вш</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При исходе основы прошедшего времени на согласный →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ш</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b="1" dirty="0">
                <a:solidFill>
                  <a:srgbClr val="002060"/>
                </a:solidFill>
                <a:latin typeface="Arial" panose="020B0604020202020204" pitchFamily="34" charset="0"/>
                <a:ea typeface="SimHei" panose="02010609060101010101" pitchFamily="49" charset="-122"/>
                <a:cs typeface="Arial" panose="020B0604020202020204" pitchFamily="34" charset="0"/>
              </a:rPr>
              <a:t>Страдательные</a:t>
            </a:r>
            <a:r>
              <a:rPr lang="ru-RU" sz="1900" dirty="0">
                <a:solidFill>
                  <a:srgbClr val="002060"/>
                </a:solidFill>
                <a:latin typeface="Arial" panose="020B0604020202020204" pitchFamily="34" charset="0"/>
                <a:ea typeface="SimHei" panose="02010609060101010101" pitchFamily="49" charset="-122"/>
                <a:cs typeface="Arial" panose="020B0604020202020204" pitchFamily="34" charset="0"/>
              </a:rPr>
              <a:t> </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прич.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прошедш</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вр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Глаголы 4 продуктивного класса (тип </a:t>
            </a:r>
            <a:r>
              <a:rPr lang="ru-RU" sz="1900" i="1" dirty="0">
                <a:solidFill>
                  <a:prstClr val="black"/>
                </a:solidFill>
                <a:latin typeface="Arial" panose="020B0604020202020204" pitchFamily="34" charset="0"/>
                <a:ea typeface="SimHei" panose="02010609060101010101" pitchFamily="49" charset="-122"/>
                <a:cs typeface="Arial" panose="020B0604020202020204" pitchFamily="34" charset="0"/>
              </a:rPr>
              <a:t>обернуть</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и некоторые непродуктивные группы → </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т</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Остальные →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енн</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ённ</a:t>
            </a:r>
            <a:r>
              <a:rPr lang="ru-RU" sz="1900" b="1"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нн</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endParaRPr lang="ru-RU" sz="1900" b="1" u="sng"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b="1" u="sng" dirty="0">
                <a:solidFill>
                  <a:srgbClr val="0070C0"/>
                </a:solidFill>
                <a:latin typeface="Arial" panose="020B0604020202020204" pitchFamily="34" charset="0"/>
                <a:ea typeface="SimHei" panose="02010609060101010101" pitchFamily="49" charset="-122"/>
                <a:cs typeface="Arial" panose="020B0604020202020204" pitchFamily="34" charset="0"/>
              </a:rPr>
              <a:t>Особенности</a:t>
            </a:r>
            <a:endParaRPr lang="cs-CZ" sz="1900" u="sng" dirty="0">
              <a:solidFill>
                <a:srgbClr val="0070C0"/>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Глаголы с </a:t>
            </a:r>
            <a:r>
              <a:rPr lang="ru-RU" sz="1900" b="1" dirty="0" err="1">
                <a:solidFill>
                  <a:prstClr val="black"/>
                </a:solidFill>
                <a:latin typeface="Arial" panose="020B0604020202020204" pitchFamily="34" charset="0"/>
                <a:ea typeface="SimHei" panose="02010609060101010101" pitchFamily="49" charset="-122"/>
                <a:cs typeface="Arial" panose="020B0604020202020204" pitchFamily="34" charset="0"/>
              </a:rPr>
              <a:t>ава</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сохраняют эту группу</a:t>
            </a:r>
            <a:endParaRPr lang="cs-CZ" sz="1900"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Глаголы типа привыкнуть (4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непрод</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класс) образуют действительные прич.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прошедш</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a:t>
            </a:r>
            <a:r>
              <a:rPr lang="ru-RU" sz="1900" dirty="0" err="1">
                <a:solidFill>
                  <a:prstClr val="black"/>
                </a:solidFill>
                <a:latin typeface="Arial" panose="020B0604020202020204" pitchFamily="34" charset="0"/>
                <a:ea typeface="SimHei" panose="02010609060101010101" pitchFamily="49" charset="-122"/>
                <a:cs typeface="Arial" panose="020B0604020202020204" pitchFamily="34" charset="0"/>
              </a:rPr>
              <a:t>вр</a:t>
            </a:r>
            <a:r>
              <a:rPr lang="ru-RU" sz="1900" dirty="0">
                <a:solidFill>
                  <a:prstClr val="black"/>
                </a:solidFill>
                <a:latin typeface="Arial" panose="020B0604020202020204" pitchFamily="34" charset="0"/>
                <a:ea typeface="SimHei" panose="02010609060101010101" pitchFamily="49" charset="-122"/>
                <a:cs typeface="Arial" panose="020B0604020202020204" pitchFamily="34" charset="0"/>
              </a:rPr>
              <a:t>. → </a:t>
            </a:r>
            <a:r>
              <a:rPr lang="ru-RU" sz="1900" i="1" dirty="0">
                <a:solidFill>
                  <a:prstClr val="black"/>
                </a:solidFill>
                <a:latin typeface="Arial" panose="020B0604020202020204" pitchFamily="34" charset="0"/>
                <a:ea typeface="SimHei" panose="02010609060101010101" pitchFamily="49" charset="-122"/>
                <a:cs typeface="Arial" panose="020B0604020202020204" pitchFamily="34" charset="0"/>
              </a:rPr>
              <a:t>привыкший, </a:t>
            </a:r>
            <a:r>
              <a:rPr lang="ru-RU" sz="1900" i="1" dirty="0" err="1">
                <a:solidFill>
                  <a:prstClr val="black"/>
                </a:solidFill>
                <a:latin typeface="Arial" panose="020B0604020202020204" pitchFamily="34" charset="0"/>
                <a:ea typeface="SimHei" panose="02010609060101010101" pitchFamily="49" charset="-122"/>
                <a:cs typeface="Arial" panose="020B0604020202020204" pitchFamily="34" charset="0"/>
              </a:rPr>
              <a:t>привыкнувший</a:t>
            </a:r>
            <a:endParaRPr lang="cs-CZ" sz="1900" i="1" dirty="0">
              <a:solidFill>
                <a:prstClr val="black"/>
              </a:solidFill>
              <a:latin typeface="Arial" panose="020B0604020202020204" pitchFamily="34" charset="0"/>
              <a:ea typeface="SimHei" panose="02010609060101010101" pitchFamily="49" charset="-122"/>
              <a:cs typeface="Arial" panose="020B0604020202020204" pitchFamily="34" charset="0"/>
            </a:endParaRPr>
          </a:p>
          <a:p>
            <a:pPr lvl="0"/>
            <a:r>
              <a:rPr lang="ru-RU" sz="1100" dirty="0">
                <a:solidFill>
                  <a:prstClr val="black"/>
                </a:solidFill>
                <a:latin typeface="Times New Roman"/>
                <a:ea typeface="Times New Roman"/>
              </a:rPr>
              <a:t> </a:t>
            </a:r>
            <a:endParaRPr lang="cs-CZ" dirty="0">
              <a:solidFill>
                <a:prstClr val="black"/>
              </a:solidFill>
              <a:latin typeface="Times New Roman"/>
              <a:ea typeface="Times New Roman"/>
            </a:endParaRPr>
          </a:p>
        </p:txBody>
      </p:sp>
    </p:spTree>
    <p:extLst>
      <p:ext uri="{BB962C8B-B14F-4D97-AF65-F5344CB8AC3E}">
        <p14:creationId xmlns:p14="http://schemas.microsoft.com/office/powerpoint/2010/main" val="97079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38688" y="1397674"/>
            <a:ext cx="10315852" cy="4062651"/>
          </a:xfrm>
          <a:prstGeom prst="rect">
            <a:avLst/>
          </a:prstGeom>
        </p:spPr>
        <p:txBody>
          <a:bodyPr wrap="square" anchor="t">
            <a:spAutoFit/>
          </a:bodyPr>
          <a:lstStyle/>
          <a:p>
            <a:pPr marL="285750" indent="-285750" algn="just">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Основное </a:t>
            </a:r>
            <a:r>
              <a:rPr lang="ru-RU" sz="2000" b="1" dirty="0">
                <a:latin typeface="Arial" panose="020B0604020202020204" pitchFamily="34" charset="0"/>
                <a:ea typeface="Times New Roman"/>
                <a:cs typeface="Arial" panose="020B0604020202020204" pitchFamily="34" charset="0"/>
              </a:rPr>
              <a:t>отличие между системами </a:t>
            </a:r>
            <a:r>
              <a:rPr lang="cs-CZ" sz="2000" b="1" dirty="0" err="1">
                <a:latin typeface="Arial" panose="020B0604020202020204" pitchFamily="34" charset="0"/>
                <a:ea typeface="Times New Roman"/>
                <a:cs typeface="Arial" panose="020B0604020202020204" pitchFamily="34" charset="0"/>
              </a:rPr>
              <a:t>действительных</a:t>
            </a:r>
            <a:r>
              <a:rPr lang="cs-CZ" sz="2000" b="1"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причастий </a:t>
            </a:r>
            <a:r>
              <a:rPr lang="ru-RU" sz="2000" dirty="0">
                <a:latin typeface="Arial" panose="020B0604020202020204" pitchFamily="34" charset="0"/>
                <a:ea typeface="Times New Roman"/>
                <a:cs typeface="Arial" panose="020B0604020202020204" pitchFamily="34" charset="0"/>
              </a:rPr>
              <a:t>в РЯ и ЧЯ </a:t>
            </a:r>
            <a:r>
              <a:rPr lang="ru-RU" sz="2000" b="1" dirty="0">
                <a:latin typeface="Arial" panose="020B0604020202020204" pitchFamily="34" charset="0"/>
                <a:ea typeface="Times New Roman"/>
                <a:cs typeface="Arial" panose="020B0604020202020204" pitchFamily="34" charset="0"/>
              </a:rPr>
              <a:t>касается не структуры форм, а неодинаковой распространенности и стилистической окраски</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Действительные причастия прошедшего времени </a:t>
            </a:r>
            <a:r>
              <a:rPr lang="ru-RU" sz="2000" dirty="0">
                <a:latin typeface="Arial" panose="020B0604020202020204" pitchFamily="34" charset="0"/>
                <a:ea typeface="Times New Roman"/>
                <a:cs typeface="Arial" panose="020B0604020202020204" pitchFamily="34" charset="0"/>
              </a:rPr>
              <a:t>являются в ЧЯ книжными и довольно редкими формами.</a:t>
            </a:r>
          </a:p>
          <a:p>
            <a:pPr algn="just"/>
            <a:endParaRPr lang="cs-CZ" sz="2000" dirty="0">
              <a:latin typeface="Arial" panose="020B0604020202020204" pitchFamily="34" charset="0"/>
              <a:ea typeface="Times New Roman"/>
              <a:cs typeface="Arial" panose="020B0604020202020204" pitchFamily="34" charset="0"/>
            </a:endParaRPr>
          </a:p>
          <a:p>
            <a:pPr marL="285750" indent="-285750" algn="just">
              <a:buFont typeface="Wingdings" panose="05000000000000000000" pitchFamily="2" charset="2"/>
              <a:buChar char="§"/>
            </a:pPr>
            <a:r>
              <a:rPr lang="ru-RU" sz="2000" b="1" dirty="0">
                <a:latin typeface="Arial" panose="020B0604020202020204" pitchFamily="34" charset="0"/>
                <a:ea typeface="Times New Roman"/>
                <a:cs typeface="Arial" panose="020B0604020202020204" pitchFamily="34" charset="0"/>
              </a:rPr>
              <a:t>Страдательные причастия обоих языков заметно отличаются по структуре</a:t>
            </a:r>
            <a:r>
              <a:rPr lang="ru-RU" sz="2000" dirty="0">
                <a:latin typeface="Arial" panose="020B0604020202020204" pitchFamily="34" charset="0"/>
                <a:ea typeface="Times New Roman"/>
                <a:cs typeface="Arial" panose="020B0604020202020204" pitchFamily="34" charset="0"/>
              </a:rPr>
              <a:t>: в ЧЯ нет типа </a:t>
            </a:r>
            <a:r>
              <a:rPr lang="ru-RU" sz="2000" i="1" dirty="0">
                <a:latin typeface="Arial" panose="020B0604020202020204" pitchFamily="34" charset="0"/>
                <a:ea typeface="Times New Roman"/>
                <a:cs typeface="Arial" panose="020B0604020202020204" pitchFamily="34" charset="0"/>
              </a:rPr>
              <a:t>выбираемый</a:t>
            </a:r>
            <a:r>
              <a:rPr lang="ru-RU" sz="2000" dirty="0">
                <a:latin typeface="Arial" panose="020B0604020202020204" pitchFamily="34" charset="0"/>
                <a:ea typeface="Times New Roman"/>
                <a:cs typeface="Arial" panose="020B0604020202020204" pitchFamily="34" charset="0"/>
              </a:rPr>
              <a:t>, зато имеются формы на </a:t>
            </a:r>
            <a:r>
              <a:rPr lang="ru-RU" sz="2000" b="1" dirty="0">
                <a:latin typeface="Arial" panose="020B0604020202020204" pitchFamily="34" charset="0"/>
                <a:ea typeface="Times New Roman"/>
                <a:cs typeface="Arial" panose="020B0604020202020204" pitchFamily="34" charset="0"/>
              </a:rPr>
              <a:t>–</a:t>
            </a:r>
            <a:r>
              <a:rPr lang="cs-CZ" sz="2000" b="1" dirty="0">
                <a:latin typeface="Arial" panose="020B0604020202020204" pitchFamily="34" charset="0"/>
                <a:ea typeface="Times New Roman"/>
                <a:cs typeface="Arial" panose="020B0604020202020204" pitchFamily="34" charset="0"/>
              </a:rPr>
              <a:t>n-</a:t>
            </a:r>
            <a:r>
              <a:rPr lang="cs-CZ" sz="2000" dirty="0">
                <a:latin typeface="Arial" panose="020B0604020202020204" pitchFamily="34" charset="0"/>
                <a:ea typeface="Times New Roman"/>
                <a:cs typeface="Arial" panose="020B0604020202020204" pitchFamily="34" charset="0"/>
              </a:rPr>
              <a:t>, </a:t>
            </a:r>
            <a:r>
              <a:rPr lang="cs-CZ" sz="2000" b="1" dirty="0">
                <a:latin typeface="Arial" panose="020B0604020202020204" pitchFamily="34" charset="0"/>
                <a:ea typeface="Times New Roman"/>
                <a:cs typeface="Arial" panose="020B0604020202020204" pitchFamily="34" charset="0"/>
              </a:rPr>
              <a:t>-en-,</a:t>
            </a:r>
            <a:r>
              <a:rPr lang="cs-CZ" sz="2000" dirty="0">
                <a:latin typeface="Arial" panose="020B0604020202020204" pitchFamily="34" charset="0"/>
                <a:ea typeface="Times New Roman"/>
                <a:cs typeface="Arial" panose="020B0604020202020204" pitchFamily="34" charset="0"/>
              </a:rPr>
              <a:t> </a:t>
            </a:r>
            <a:r>
              <a:rPr lang="cs-CZ" sz="2000" b="1" dirty="0">
                <a:latin typeface="Arial" panose="020B0604020202020204" pitchFamily="34" charset="0"/>
                <a:ea typeface="Times New Roman"/>
                <a:cs typeface="Arial" panose="020B0604020202020204" pitchFamily="34" charset="0"/>
              </a:rPr>
              <a:t>-t-</a:t>
            </a:r>
            <a:r>
              <a:rPr lang="ru-RU" sz="2000" dirty="0">
                <a:latin typeface="Arial" panose="020B0604020202020204" pitchFamily="34" charset="0"/>
                <a:ea typeface="Times New Roman"/>
                <a:cs typeface="Arial" panose="020B0604020202020204" pitchFamily="34" charset="0"/>
              </a:rPr>
              <a:t>, которые образуются от глаголов как СВ, так и НСВ (напр.: </a:t>
            </a:r>
            <a:r>
              <a:rPr lang="cs-CZ" sz="2000" i="1" dirty="0">
                <a:latin typeface="Arial" panose="020B0604020202020204" pitchFamily="34" charset="0"/>
                <a:ea typeface="Times New Roman"/>
                <a:cs typeface="Arial" panose="020B0604020202020204" pitchFamily="34" charset="0"/>
              </a:rPr>
              <a:t>připravovaný</a:t>
            </a:r>
            <a:r>
              <a:rPr lang="cs-CZ" sz="2000" dirty="0">
                <a:latin typeface="Arial" panose="020B0604020202020204" pitchFamily="34" charset="0"/>
                <a:ea typeface="Times New Roman"/>
                <a:cs typeface="Arial" panose="020B0604020202020204" pitchFamily="34" charset="0"/>
              </a:rPr>
              <a:t> x </a:t>
            </a:r>
            <a:r>
              <a:rPr lang="cs-CZ" sz="2000" i="1" dirty="0">
                <a:latin typeface="Arial" panose="020B0604020202020204" pitchFamily="34" charset="0"/>
                <a:ea typeface="Times New Roman"/>
                <a:cs typeface="Arial" panose="020B0604020202020204" pitchFamily="34" charset="0"/>
              </a:rPr>
              <a:t>připravený</a:t>
            </a:r>
            <a:r>
              <a:rPr lang="ru-RU" sz="2000" dirty="0">
                <a:latin typeface="Arial" panose="020B0604020202020204" pitchFamily="34" charset="0"/>
                <a:ea typeface="Times New Roman"/>
                <a:cs typeface="Arial" panose="020B0604020202020204" pitchFamily="34" charset="0"/>
              </a:rPr>
              <a:t>).</a:t>
            </a:r>
            <a:endParaRPr lang="cs-CZ"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endParaRPr lang="ru-RU" sz="2000" dirty="0">
              <a:latin typeface="Arial" panose="020B0604020202020204" pitchFamily="34" charset="0"/>
              <a:ea typeface="Times New Roman"/>
              <a:cs typeface="Arial" panose="020B0604020202020204" pitchFamily="34" charset="0"/>
            </a:endParaRPr>
          </a:p>
          <a:p>
            <a:pPr marL="285750" indent="-285750">
              <a:buFont typeface="Wingdings" panose="05000000000000000000" pitchFamily="2" charset="2"/>
              <a:buChar char="§"/>
            </a:pPr>
            <a:r>
              <a:rPr lang="ru-RU" sz="2000" dirty="0">
                <a:latin typeface="Arial" panose="020B0604020202020204" pitchFamily="34" charset="0"/>
                <a:ea typeface="Times New Roman"/>
                <a:cs typeface="Arial" panose="020B0604020202020204" pitchFamily="34" charset="0"/>
              </a:rPr>
              <a:t>В отличие от ЧЯ </a:t>
            </a:r>
            <a:r>
              <a:rPr lang="ru-RU" sz="2000" b="1" dirty="0">
                <a:latin typeface="Arial" panose="020B0604020202020204" pitchFamily="34" charset="0"/>
                <a:ea typeface="Times New Roman"/>
                <a:cs typeface="Arial" panose="020B0604020202020204" pitchFamily="34" charset="0"/>
              </a:rPr>
              <a:t>возвратные действительные причастия </a:t>
            </a:r>
            <a:r>
              <a:rPr lang="ru-RU" sz="2000" dirty="0">
                <a:latin typeface="Arial" panose="020B0604020202020204" pitchFamily="34" charset="0"/>
                <a:ea typeface="Times New Roman"/>
                <a:cs typeface="Arial" panose="020B0604020202020204" pitchFamily="34" charset="0"/>
              </a:rPr>
              <a:t>(напр.: </a:t>
            </a:r>
            <a:r>
              <a:rPr lang="ru-RU" sz="2000" i="1" dirty="0">
                <a:latin typeface="Arial" panose="020B0604020202020204" pitchFamily="34" charset="0"/>
                <a:ea typeface="Times New Roman"/>
                <a:cs typeface="Arial" panose="020B0604020202020204" pitchFamily="34" charset="0"/>
              </a:rPr>
              <a:t>строящийся/строившийся </a:t>
            </a:r>
            <a:r>
              <a:rPr lang="ru-RU" sz="2000" dirty="0">
                <a:latin typeface="Arial" panose="020B0604020202020204" pitchFamily="34" charset="0"/>
                <a:ea typeface="Times New Roman"/>
                <a:cs typeface="Arial" panose="020B0604020202020204" pitchFamily="34" charset="0"/>
              </a:rPr>
              <a:t>х </a:t>
            </a:r>
            <a:r>
              <a:rPr lang="cs-CZ" sz="2000" i="1" dirty="0">
                <a:latin typeface="Arial" panose="020B0604020202020204" pitchFamily="34" charset="0"/>
                <a:ea typeface="Times New Roman"/>
                <a:cs typeface="Arial" panose="020B0604020202020204" pitchFamily="34" charset="0"/>
              </a:rPr>
              <a:t>stavěný</a:t>
            </a:r>
            <a:r>
              <a:rPr lang="ru-RU" sz="2000" dirty="0">
                <a:latin typeface="Arial" panose="020B0604020202020204" pitchFamily="34" charset="0"/>
                <a:ea typeface="Times New Roman"/>
                <a:cs typeface="Arial" panose="020B0604020202020204" pitchFamily="34" charset="0"/>
              </a:rPr>
              <a:t>) употребляются в РЯ в функции страдательных</a:t>
            </a:r>
            <a:r>
              <a:rPr lang="cs-CZ" sz="2000" dirty="0">
                <a:latin typeface="Arial" panose="020B0604020202020204" pitchFamily="34" charset="0"/>
                <a:ea typeface="Times New Roman"/>
                <a:cs typeface="Arial" panose="020B0604020202020204" pitchFamily="34" charset="0"/>
              </a:rPr>
              <a:t>. </a:t>
            </a:r>
            <a:r>
              <a:rPr lang="cs-CZ" sz="2000" u="sng" dirty="0">
                <a:latin typeface="Arial" panose="020B0604020202020204" pitchFamily="34" charset="0"/>
                <a:ea typeface="Times New Roman"/>
                <a:cs typeface="Arial" panose="020B0604020202020204" pitchFamily="34" charset="0"/>
              </a:rPr>
              <a:t>Stavěný - </a:t>
            </a:r>
            <a:r>
              <a:rPr lang="ru-RU" sz="2000" u="sng" dirty="0">
                <a:latin typeface="Arial" panose="020B0604020202020204" pitchFamily="34" charset="0"/>
                <a:ea typeface="Times New Roman"/>
                <a:cs typeface="Arial" panose="020B0604020202020204" pitchFamily="34" charset="0"/>
              </a:rPr>
              <a:t>страдательное причастие</a:t>
            </a:r>
            <a:r>
              <a:rPr lang="cs-CZ" sz="2000" u="sng" dirty="0">
                <a:latin typeface="Arial" panose="020B0604020202020204" pitchFamily="34" charset="0"/>
                <a:ea typeface="Times New Roman"/>
                <a:cs typeface="Arial" panose="020B0604020202020204" pitchFamily="34" charset="0"/>
              </a:rPr>
              <a:t>.</a:t>
            </a:r>
            <a:r>
              <a:rPr lang="ru-RU" sz="2000" dirty="0">
                <a:latin typeface="Arial" panose="020B0604020202020204" pitchFamily="34" charset="0"/>
                <a:ea typeface="Times New Roman"/>
                <a:cs typeface="Arial" panose="020B0604020202020204" pitchFamily="34" charset="0"/>
              </a:rPr>
              <a:t> </a:t>
            </a:r>
            <a:br>
              <a:rPr lang="ru-RU" dirty="0">
                <a:latin typeface="Times New Roman"/>
                <a:ea typeface="Times New Roman"/>
              </a:rPr>
            </a:br>
            <a:endParaRPr lang="ru-RU" dirty="0">
              <a:latin typeface="Times New Roman"/>
              <a:ea typeface="Times New Roman"/>
            </a:endParaRPr>
          </a:p>
        </p:txBody>
      </p:sp>
    </p:spTree>
    <p:extLst>
      <p:ext uri="{BB962C8B-B14F-4D97-AF65-F5344CB8AC3E}">
        <p14:creationId xmlns:p14="http://schemas.microsoft.com/office/powerpoint/2010/main" val="702182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32155" y="415643"/>
            <a:ext cx="9055223" cy="6026714"/>
          </a:xfrm>
          <a:prstGeom prst="rect">
            <a:avLst/>
          </a:prstGeom>
        </p:spPr>
        <p:txBody>
          <a:bodyPr wrap="square">
            <a:spAutoFit/>
          </a:bodyPr>
          <a:lstStyle/>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Lidé vřele vítali hokejisty, kteří se vrátili ze zahraničí.</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Dlouho jsem přemýšlel o tom, co jsem si přečetl.</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Výrazy označené hvězdičkou se naučte zpaměti.</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Klonovaná zvířata mají sníženou imunitu.</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Profesor podtrhl vlnovkou nedostatečně zformulovanou definici.</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Nemohli jsme najit dárky, které jsme schovali ještě v létě.</a:t>
            </a:r>
          </a:p>
          <a:p>
            <a:pPr marL="285750" indent="-285750">
              <a:lnSpc>
                <a:spcPct val="115000"/>
              </a:lnSpc>
              <a:spcAft>
                <a:spcPts val="1000"/>
              </a:spcAft>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Domy postavené v padesátých letech se budou brzy bourat.</a:t>
            </a:r>
          </a:p>
          <a:p>
            <a:pPr marL="285750" indent="-285750">
              <a:buFont typeface="Courier New" panose="02070309020205020404" pitchFamily="49" charset="0"/>
              <a:buChar char="o"/>
            </a:pPr>
            <a:r>
              <a:rPr lang="cs-CZ" sz="2000" dirty="0">
                <a:latin typeface="Arial" panose="020B0604020202020204" pitchFamily="34" charset="0"/>
                <a:ea typeface="Calibri"/>
                <a:cs typeface="Arial" panose="020B0604020202020204" pitchFamily="34" charset="0"/>
              </a:rPr>
              <a:t>Peníze určené na nákup hraček jsme poslali do Čečenska.</a:t>
            </a:r>
            <a:endParaRPr lang="ru-RU" sz="2000" dirty="0">
              <a:latin typeface="Arial" panose="020B0604020202020204" pitchFamily="34" charset="0"/>
              <a:ea typeface="Calibri"/>
              <a:cs typeface="Arial" panose="020B0604020202020204" pitchFamily="34" charset="0"/>
            </a:endParaRP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Skupina vědců zkoumajících tento problém dosáhla vynikajících úspěchů.</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Mezi lidmi, vycházejícími z kina jsem uviděl známého.</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Studenti, kteří pracují pravidelně, dosahují lepších výsledků.</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Musíme překonat všechny potíže, které se vyskytují na naší cestě.</a:t>
            </a:r>
          </a:p>
          <a:p>
            <a:pPr marL="285750" indent="-285750">
              <a:lnSpc>
                <a:spcPct val="150000"/>
              </a:lnSpc>
              <a:buFont typeface="Courier New" panose="02070309020205020404" pitchFamily="49" charset="0"/>
              <a:buChar char="o"/>
            </a:pPr>
            <a:r>
              <a:rPr lang="cs-CZ" sz="2000" dirty="0">
                <a:latin typeface="Arial" panose="020B0604020202020204" pitchFamily="34" charset="0"/>
                <a:cs typeface="Arial" panose="020B0604020202020204" pitchFamily="34" charset="0"/>
              </a:rPr>
              <a:t>Potřebujeme specialisty, kteří rozumějí své práci.</a:t>
            </a:r>
          </a:p>
        </p:txBody>
      </p:sp>
    </p:spTree>
    <p:extLst>
      <p:ext uri="{BB962C8B-B14F-4D97-AF65-F5344CB8AC3E}">
        <p14:creationId xmlns:p14="http://schemas.microsoft.com/office/powerpoint/2010/main" val="2585403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62613" y="338090"/>
            <a:ext cx="10466773" cy="6181820"/>
          </a:xfrm>
          <a:prstGeom prst="rect">
            <a:avLst/>
          </a:prstGeom>
        </p:spPr>
        <p:txBody>
          <a:bodyPr wrap="square">
            <a:spAutoFit/>
          </a:bodyPr>
          <a:lstStyle/>
          <a:p>
            <a:pPr>
              <a:lnSpc>
                <a:spcPct val="115000"/>
              </a:lnSpc>
              <a:spcAft>
                <a:spcPts val="1000"/>
              </a:spcAft>
            </a:pPr>
            <a:r>
              <a:rPr lang="ru-RU" sz="1900" b="1" dirty="0">
                <a:latin typeface="Arial" panose="020B0604020202020204" pitchFamily="34" charset="0"/>
                <a:ea typeface="Calibri"/>
                <a:cs typeface="Arial" panose="020B0604020202020204" pitchFamily="34" charset="0"/>
              </a:rPr>
              <a:t>Переформулируйте, используя причастие, и переведите на чешский язык</a:t>
            </a:r>
            <a:endParaRPr lang="cs-CZ" sz="1900" b="1"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Студенты, которые опоздали на лекцию, не поняли вопроса.</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Сегодня мы с вами посмотрим новые районы, которые были построены в девяностые годы.</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Толпы людей движутся к храму, который расположен на высоком холме.</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Лаборантка, которая работает здесь, живет у Степановых.</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Рентген был одним из первых ученых, которые получили Нобелевскую премию.</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Для того, чтобы начать реконструкцию театра, нам необходимо получить документ, который будет подписан министром культуры.</a:t>
            </a:r>
            <a:endParaRPr lang="cs-CZ" sz="1900" dirty="0">
              <a:latin typeface="Arial" panose="020B0604020202020204" pitchFamily="34" charset="0"/>
              <a:ea typeface="Calibri"/>
              <a:cs typeface="Arial" panose="020B0604020202020204" pitchFamily="34" charset="0"/>
            </a:endParaRP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Танец, который исполняет балерина, всем нравится.</a:t>
            </a: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Наши статьи были помещены в журнале, который издается в Брно.</a:t>
            </a: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В комнате, которая была освещена свечами было очень уютно.</a:t>
            </a: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Кандидат, которого выдвигает наша партия, должен быть избран!</a:t>
            </a:r>
          </a:p>
          <a:p>
            <a:pPr marL="342900" indent="-342900">
              <a:lnSpc>
                <a:spcPct val="115000"/>
              </a:lnSpc>
              <a:spcAft>
                <a:spcPts val="1000"/>
              </a:spcAft>
              <a:buFont typeface="Courier New" panose="02070309020205020404" pitchFamily="49" charset="0"/>
              <a:buChar char="o"/>
            </a:pPr>
            <a:r>
              <a:rPr lang="ru-RU" sz="1900" dirty="0">
                <a:latin typeface="Arial" panose="020B0604020202020204" pitchFamily="34" charset="0"/>
                <a:ea typeface="Calibri"/>
                <a:cs typeface="Arial" panose="020B0604020202020204" pitchFamily="34" charset="0"/>
              </a:rPr>
              <a:t>В тумане чернел предмет, который мы плохо видели издалека.</a:t>
            </a:r>
            <a:endParaRPr lang="cs-CZ" sz="19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056920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a:extLst>
              <a:ext uri="{28A0092B-C50C-407E-A947-70E740481C1C}">
                <a14:useLocalDpi xmlns:a14="http://schemas.microsoft.com/office/drawing/2010/main" val="0"/>
              </a:ext>
            </a:extLst>
          </a:blip>
          <a:srcRect/>
          <a:stretch>
            <a:fillRect/>
          </a:stretch>
        </p:blipFill>
        <p:spPr bwMode="auto">
          <a:xfrm rot="21405490">
            <a:off x="2049187" y="251282"/>
            <a:ext cx="8107436" cy="6382542"/>
          </a:xfrm>
          <a:prstGeom prst="rect">
            <a:avLst/>
          </a:prstGeom>
          <a:noFill/>
          <a:ln>
            <a:noFill/>
          </a:ln>
        </p:spPr>
      </p:pic>
    </p:spTree>
    <p:extLst>
      <p:ext uri="{BB962C8B-B14F-4D97-AF65-F5344CB8AC3E}">
        <p14:creationId xmlns:p14="http://schemas.microsoft.com/office/powerpoint/2010/main" val="3077939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869" y="0"/>
            <a:ext cx="7182035" cy="6858000"/>
          </a:xfrm>
          <a:prstGeom prst="rect">
            <a:avLst/>
          </a:prstGeom>
          <a:noFill/>
          <a:ln>
            <a:noFill/>
          </a:ln>
        </p:spPr>
      </p:pic>
    </p:spTree>
    <p:extLst>
      <p:ext uri="{BB962C8B-B14F-4D97-AF65-F5344CB8AC3E}">
        <p14:creationId xmlns:p14="http://schemas.microsoft.com/office/powerpoint/2010/main" val="305391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DFF6BD3-277F-4F64-9426-B817EDA849C0}"/>
              </a:ext>
            </a:extLst>
          </p:cNvPr>
          <p:cNvSpPr/>
          <p:nvPr/>
        </p:nvSpPr>
        <p:spPr>
          <a:xfrm>
            <a:off x="1777013" y="1461597"/>
            <a:ext cx="8637973" cy="3785652"/>
          </a:xfrm>
          <a:prstGeom prst="rect">
            <a:avLst/>
          </a:prstGeom>
        </p:spPr>
        <p:txBody>
          <a:bodyPr wrap="square">
            <a:spAutoFit/>
          </a:bodyPr>
          <a:lstStyle/>
          <a:p>
            <a:r>
              <a:rPr lang="ru-RU" sz="2000" dirty="0">
                <a:latin typeface="Arial" panose="020B0604020202020204" pitchFamily="34" charset="0"/>
                <a:ea typeface="Times New Roman"/>
                <a:cs typeface="Arial" panose="020B0604020202020204" pitchFamily="34" charset="0"/>
              </a:rPr>
              <a:t>В функциональном отношении </a:t>
            </a:r>
            <a:r>
              <a:rPr lang="ru-RU" sz="2000" b="1" u="sng" dirty="0">
                <a:solidFill>
                  <a:srgbClr val="0070C0"/>
                </a:solidFill>
                <a:latin typeface="Arial" panose="020B0604020202020204" pitchFamily="34" charset="0"/>
                <a:ea typeface="Times New Roman"/>
                <a:cs typeface="Arial" panose="020B0604020202020204" pitchFamily="34" charset="0"/>
              </a:rPr>
              <a:t>сходство между языками обнаруживается только в основной призывной функции</a:t>
            </a:r>
            <a:r>
              <a:rPr lang="ru-RU" sz="2000" dirty="0">
                <a:latin typeface="Arial" panose="020B0604020202020204" pitchFamily="34" charset="0"/>
                <a:ea typeface="Times New Roman"/>
                <a:cs typeface="Arial" panose="020B0604020202020204" pitchFamily="34" charset="0"/>
              </a:rPr>
              <a:t>, что касается </a:t>
            </a:r>
            <a:r>
              <a:rPr lang="ru-RU" sz="2000" dirty="0">
                <a:solidFill>
                  <a:srgbClr val="0070C0"/>
                </a:solidFill>
                <a:latin typeface="Arial" panose="020B0604020202020204" pitchFamily="34" charset="0"/>
                <a:ea typeface="Times New Roman"/>
                <a:cs typeface="Arial" panose="020B0604020202020204" pitchFamily="34" charset="0"/>
              </a:rPr>
              <a:t>транспозиций</a:t>
            </a:r>
            <a:r>
              <a:rPr lang="ru-RU" sz="2000" dirty="0">
                <a:latin typeface="Arial" panose="020B0604020202020204" pitchFamily="34" charset="0"/>
                <a:ea typeface="Times New Roman"/>
                <a:cs typeface="Arial" panose="020B0604020202020204" pitchFamily="34" charset="0"/>
              </a:rPr>
              <a:t>, то здесь обращают на себя внимание следующие расхождения:</a:t>
            </a:r>
          </a:p>
          <a:p>
            <a:pPr marL="285750" indent="-285750">
              <a:buFont typeface="Arial" panose="020B0604020202020204" pitchFamily="34" charset="0"/>
              <a:buChar char="•"/>
            </a:pPr>
            <a:endParaRPr lang="ru-RU" sz="2000" dirty="0">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b="1" dirty="0">
                <a:latin typeface="Arial" panose="020B0604020202020204" pitchFamily="34" charset="0"/>
                <a:ea typeface="Times New Roman"/>
                <a:cs typeface="Arial" panose="020B0604020202020204" pitchFamily="34" charset="0"/>
              </a:rPr>
              <a:t>Чешский императив за исключением единичных случаев</a:t>
            </a:r>
            <a:r>
              <a:rPr lang="ru-RU" sz="2000" dirty="0">
                <a:latin typeface="Arial" panose="020B0604020202020204" pitchFamily="34" charset="0"/>
                <a:ea typeface="Times New Roman"/>
                <a:cs typeface="Arial" panose="020B0604020202020204" pitchFamily="34" charset="0"/>
              </a:rPr>
              <a:t> (напр.: </a:t>
            </a:r>
            <a:r>
              <a:rPr lang="ru-RU" sz="2000" i="1" dirty="0" err="1">
                <a:latin typeface="Arial" panose="020B0604020202020204" pitchFamily="34" charset="0"/>
                <a:ea typeface="Times New Roman"/>
                <a:cs typeface="Arial" panose="020B0604020202020204" pitchFamily="34" charset="0"/>
              </a:rPr>
              <a:t>dělej</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co</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dělej</a:t>
            </a:r>
            <a:r>
              <a:rPr lang="ru-RU" sz="2000"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staň</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se</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co</a:t>
            </a:r>
            <a:r>
              <a:rPr lang="ru-RU" sz="2000" i="1" dirty="0">
                <a:latin typeface="Arial" panose="020B0604020202020204" pitchFamily="34" charset="0"/>
                <a:ea typeface="Times New Roman"/>
                <a:cs typeface="Arial" panose="020B0604020202020204" pitchFamily="34" charset="0"/>
              </a:rPr>
              <a:t> </a:t>
            </a:r>
            <a:r>
              <a:rPr lang="ru-RU" sz="2000" i="1" dirty="0" err="1">
                <a:latin typeface="Arial" panose="020B0604020202020204" pitchFamily="34" charset="0"/>
                <a:ea typeface="Times New Roman"/>
                <a:cs typeface="Arial" panose="020B0604020202020204" pitchFamily="34" charset="0"/>
              </a:rPr>
              <a:t>staň</a:t>
            </a:r>
            <a:r>
              <a:rPr lang="ru-RU" sz="2000" dirty="0">
                <a:latin typeface="Arial" panose="020B0604020202020204" pitchFamily="34" charset="0"/>
                <a:ea typeface="Times New Roman"/>
                <a:cs typeface="Arial" panose="020B0604020202020204" pitchFamily="34" charset="0"/>
              </a:rPr>
              <a:t>) </a:t>
            </a:r>
            <a:r>
              <a:rPr lang="ru-RU" sz="2000" b="1" dirty="0">
                <a:latin typeface="Arial" panose="020B0604020202020204" pitchFamily="34" charset="0"/>
                <a:ea typeface="Times New Roman"/>
                <a:cs typeface="Arial" panose="020B0604020202020204" pitchFamily="34" charset="0"/>
              </a:rPr>
              <a:t>не склонен к транспозициям</a:t>
            </a:r>
            <a:r>
              <a:rPr lang="ru-RU" sz="2000" dirty="0">
                <a:latin typeface="Arial" panose="020B0604020202020204" pitchFamily="34" charset="0"/>
                <a:ea typeface="Times New Roman"/>
                <a:cs typeface="Arial" panose="020B0604020202020204" pitchFamily="34" charset="0"/>
              </a:rPr>
              <a:t>. </a:t>
            </a:r>
          </a:p>
          <a:p>
            <a:pPr marL="285750" indent="-285750">
              <a:buFont typeface="Arial" panose="020B0604020202020204" pitchFamily="34" charset="0"/>
              <a:buChar char="•"/>
            </a:pPr>
            <a:endParaRPr lang="ru-RU" sz="2000" dirty="0">
              <a:latin typeface="Arial" panose="020B0604020202020204" pitchFamily="34" charset="0"/>
              <a:ea typeface="Times New Roman"/>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ea typeface="Times New Roman"/>
                <a:cs typeface="Arial" panose="020B0604020202020204" pitchFamily="34" charset="0"/>
              </a:rPr>
              <a:t>В то время как </a:t>
            </a:r>
            <a:r>
              <a:rPr lang="ru-RU" sz="2000" b="1" dirty="0">
                <a:latin typeface="Arial" panose="020B0604020202020204" pitchFamily="34" charset="0"/>
                <a:ea typeface="Times New Roman"/>
                <a:cs typeface="Arial" panose="020B0604020202020204" pitchFamily="34" charset="0"/>
              </a:rPr>
              <a:t>в РЯ речь идет о весьма распространенном и многообразном явлении</a:t>
            </a:r>
            <a:r>
              <a:rPr lang="ru-RU" sz="2000" dirty="0">
                <a:latin typeface="Arial" panose="020B0604020202020204" pitchFamily="34" charset="0"/>
                <a:ea typeface="Times New Roman"/>
                <a:cs typeface="Arial" panose="020B0604020202020204" pitchFamily="34" charset="0"/>
              </a:rPr>
              <a:t>. Все подобные формы имеют </a:t>
            </a:r>
            <a:r>
              <a:rPr lang="ru-RU" sz="2000" u="sng" dirty="0">
                <a:latin typeface="Arial" panose="020B0604020202020204" pitchFamily="34" charset="0"/>
                <a:ea typeface="Times New Roman"/>
                <a:cs typeface="Arial" panose="020B0604020202020204" pitchFamily="34" charset="0"/>
              </a:rPr>
              <a:t>кроме грамматического значения</a:t>
            </a:r>
            <a:r>
              <a:rPr lang="ru-RU" sz="2000" dirty="0">
                <a:latin typeface="Arial" panose="020B0604020202020204" pitchFamily="34" charset="0"/>
                <a:ea typeface="Times New Roman"/>
                <a:cs typeface="Arial" panose="020B0604020202020204" pitchFamily="34" charset="0"/>
              </a:rPr>
              <a:t> изъявительного и сослагательного наклонения </a:t>
            </a:r>
            <a:r>
              <a:rPr lang="ru-RU" sz="2000" u="sng" dirty="0">
                <a:latin typeface="Arial" panose="020B0604020202020204" pitchFamily="34" charset="0"/>
                <a:ea typeface="Times New Roman"/>
                <a:cs typeface="Arial" panose="020B0604020202020204" pitchFamily="34" charset="0"/>
              </a:rPr>
              <a:t>яркую модальную окраску</a:t>
            </a:r>
            <a:r>
              <a:rPr lang="ru-RU" sz="2000" dirty="0">
                <a:latin typeface="Arial" panose="020B0604020202020204" pitchFamily="34" charset="0"/>
                <a:ea typeface="Times New Roman"/>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129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F0F0B9F3-8256-44B2-B319-B4E869CF6D6A}"/>
              </a:ext>
            </a:extLst>
          </p:cNvPr>
          <p:cNvGraphicFramePr>
            <a:graphicFrameLocks noGrp="1"/>
          </p:cNvGraphicFramePr>
          <p:nvPr>
            <p:extLst>
              <p:ext uri="{D42A27DB-BD31-4B8C-83A1-F6EECF244321}">
                <p14:modId xmlns:p14="http://schemas.microsoft.com/office/powerpoint/2010/main" val="102755687"/>
              </p:ext>
            </p:extLst>
          </p:nvPr>
        </p:nvGraphicFramePr>
        <p:xfrm>
          <a:off x="1191086" y="1152190"/>
          <a:ext cx="9809828" cy="4693206"/>
        </p:xfrm>
        <a:graphic>
          <a:graphicData uri="http://schemas.openxmlformats.org/drawingml/2006/table">
            <a:tbl>
              <a:tblPr firstRow="1" firstCol="1" lastRow="1" lastCol="1" bandRow="1" bandCol="1"/>
              <a:tblGrid>
                <a:gridCol w="4904914">
                  <a:extLst>
                    <a:ext uri="{9D8B030D-6E8A-4147-A177-3AD203B41FA5}">
                      <a16:colId xmlns:a16="http://schemas.microsoft.com/office/drawing/2014/main" val="20000"/>
                    </a:ext>
                  </a:extLst>
                </a:gridCol>
                <a:gridCol w="4904914">
                  <a:extLst>
                    <a:ext uri="{9D8B030D-6E8A-4147-A177-3AD203B41FA5}">
                      <a16:colId xmlns:a16="http://schemas.microsoft.com/office/drawing/2014/main" val="20001"/>
                    </a:ext>
                  </a:extLst>
                </a:gridCol>
              </a:tblGrid>
              <a:tr h="408045">
                <a:tc>
                  <a:txBody>
                    <a:bodyPr/>
                    <a:lstStyle/>
                    <a:p>
                      <a:pPr algn="ctr">
                        <a:lnSpc>
                          <a:spcPct val="107000"/>
                        </a:lnSpc>
                        <a:spcAft>
                          <a:spcPts val="0"/>
                        </a:spcAft>
                      </a:pPr>
                      <a:r>
                        <a:rPr lang="ru-RU" sz="1800" b="1" dirty="0">
                          <a:solidFill>
                            <a:srgbClr val="FFC000"/>
                          </a:solidFill>
                          <a:effectLst/>
                          <a:latin typeface="Arial" panose="020B0604020202020204" pitchFamily="34" charset="0"/>
                          <a:ea typeface="Times New Roman"/>
                          <a:cs typeface="Arial" panose="020B0604020202020204" pitchFamily="34" charset="0"/>
                        </a:rPr>
                        <a:t>ФУНКЦИЯ</a:t>
                      </a:r>
                      <a:endParaRPr lang="cs-CZ" sz="1800" b="1" dirty="0">
                        <a:solidFill>
                          <a:srgbClr val="FFC000"/>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800" b="1" dirty="0">
                          <a:solidFill>
                            <a:srgbClr val="FFC000"/>
                          </a:solidFill>
                          <a:effectLst/>
                          <a:latin typeface="Arial" panose="020B0604020202020204" pitchFamily="34" charset="0"/>
                          <a:ea typeface="Times New Roman"/>
                          <a:cs typeface="Arial" panose="020B0604020202020204" pitchFamily="34" charset="0"/>
                        </a:rPr>
                        <a:t> ПРИМЕР</a:t>
                      </a:r>
                      <a:endParaRPr lang="cs-CZ" sz="1800" b="1" dirty="0">
                        <a:solidFill>
                          <a:srgbClr val="FFC000"/>
                        </a:solidFill>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8045">
                <a:tc>
                  <a:txBody>
                    <a:bodyPr/>
                    <a:lstStyle/>
                    <a:p>
                      <a:pPr>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1 и 3 лицо ед. и мн.ч.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Я и подай, я и убери!; Она входит – ты вставай! Вы гуляете, а он работай!</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045">
                <a:tc>
                  <a:txBody>
                    <a:bodyPr/>
                    <a:lstStyle/>
                    <a:p>
                      <a:pPr>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3 лицо ед.ч.</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Он учитель, он и объясни!; Пикнуть никто не смей!</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045">
                <a:tc>
                  <a:txBody>
                    <a:bodyPr/>
                    <a:lstStyle/>
                    <a:p>
                      <a:pPr>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прош. </a:t>
                      </a:r>
                      <a:r>
                        <a:rPr lang="ru-RU" sz="2000" b="1" dirty="0" err="1">
                          <a:effectLst/>
                          <a:latin typeface="Arial" panose="020B0604020202020204" pitchFamily="34" charset="0"/>
                          <a:ea typeface="Times New Roman"/>
                          <a:cs typeface="Arial" panose="020B0604020202020204" pitchFamily="34" charset="0"/>
                        </a:rPr>
                        <a:t>вр</a:t>
                      </a:r>
                      <a:r>
                        <a:rPr lang="ru-RU" sz="2000" b="1" dirty="0">
                          <a:effectLst/>
                          <a:latin typeface="Arial" panose="020B0604020202020204" pitchFamily="34" charset="0"/>
                          <a:ea typeface="Times New Roman"/>
                          <a:cs typeface="Arial" panose="020B0604020202020204" pitchFamily="34" charset="0"/>
                        </a:rPr>
                        <a:t>. мгновенного действия</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Тут я и закричи на неё. </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8045">
                <a:tc>
                  <a:txBody>
                    <a:bodyPr/>
                    <a:lstStyle/>
                    <a:p>
                      <a:pPr>
                        <a:lnSpc>
                          <a:spcPct val="107000"/>
                        </a:lnSpc>
                        <a:spcAft>
                          <a:spcPts val="0"/>
                        </a:spcAft>
                      </a:pPr>
                      <a:r>
                        <a:rPr lang="ru-RU" sz="2000" b="1">
                          <a:effectLst/>
                          <a:latin typeface="Arial" panose="020B0604020202020204" pitchFamily="34" charset="0"/>
                          <a:ea typeface="Times New Roman"/>
                          <a:cs typeface="Arial" panose="020B0604020202020204" pitchFamily="34" charset="0"/>
                        </a:rPr>
                        <a:t>3 лицо</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Сели за стол и давай пить.</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8045">
                <a:tc rowSpan="2">
                  <a:txBody>
                    <a:bodyPr/>
                    <a:lstStyle/>
                    <a:p>
                      <a:pPr>
                        <a:lnSpc>
                          <a:spcPct val="107000"/>
                        </a:lnSpc>
                        <a:spcAft>
                          <a:spcPts val="0"/>
                        </a:spcAft>
                      </a:pPr>
                      <a:r>
                        <a:rPr lang="ru-RU" sz="2000" b="1">
                          <a:effectLst/>
                          <a:latin typeface="Arial" panose="020B0604020202020204" pitchFamily="34" charset="0"/>
                          <a:ea typeface="Times New Roman"/>
                          <a:cs typeface="Arial" panose="020B0604020202020204" pitchFamily="34" charset="0"/>
                        </a:rPr>
                        <a:t>различные подвиды сослагательного наклонения</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Пойди я вчера в кино</a:t>
                      </a:r>
                      <a:r>
                        <a:rPr lang="cs-CZ" sz="2000" b="1">
                          <a:effectLst/>
                          <a:latin typeface="Arial" panose="020B0604020202020204" pitchFamily="34" charset="0"/>
                          <a:ea typeface="Times New Roman"/>
                          <a:cs typeface="Arial" panose="020B0604020202020204" pitchFamily="34" charset="0"/>
                        </a:rPr>
                        <a:t>,</a:t>
                      </a:r>
                      <a:r>
                        <a:rPr lang="ru-RU" sz="2000" b="1">
                          <a:effectLst/>
                          <a:latin typeface="Arial" panose="020B0604020202020204" pitchFamily="34" charset="0"/>
                          <a:ea typeface="Times New Roman"/>
                          <a:cs typeface="Arial" panose="020B0604020202020204" pitchFamily="34" charset="0"/>
                        </a:rPr>
                        <a:t> все было бы иначе.</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8045">
                <a:tc vMerge="1">
                  <a:txBody>
                    <a:bodyPr/>
                    <a:lstStyle/>
                    <a:p>
                      <a:endParaRPr lang="cs-CZ"/>
                    </a:p>
                  </a:txBody>
                  <a:tcPr/>
                </a:tc>
                <a:tc>
                  <a:txBody>
                    <a:bodyPr/>
                    <a:lstStyle/>
                    <a:p>
                      <a:pPr algn="just">
                        <a:lnSpc>
                          <a:spcPct val="107000"/>
                        </a:lnSpc>
                        <a:spcAft>
                          <a:spcPts val="0"/>
                        </a:spcAft>
                      </a:pPr>
                      <a:r>
                        <a:rPr lang="ru-RU" sz="2000" b="1">
                          <a:effectLst/>
                          <a:latin typeface="Arial" panose="020B0604020202020204" pitchFamily="34" charset="0"/>
                          <a:ea typeface="Times New Roman"/>
                          <a:cs typeface="Arial" panose="020B0604020202020204" pitchFamily="34" charset="0"/>
                        </a:rPr>
                        <a:t>Учись сын хорошо, мать бы не огорчалась.</a:t>
                      </a:r>
                      <a:endParaRPr lang="cs-CZ" sz="20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8045">
                <a:tc>
                  <a:txBody>
                    <a:bodyPr/>
                    <a:lstStyle/>
                    <a:p>
                      <a:pPr>
                        <a:lnSpc>
                          <a:spcPct val="107000"/>
                        </a:lnSpc>
                        <a:spcAft>
                          <a:spcPts val="0"/>
                        </a:spcAft>
                      </a:pPr>
                      <a:r>
                        <a:rPr lang="ru-RU" sz="2000" b="1" dirty="0" err="1">
                          <a:effectLst/>
                          <a:latin typeface="Arial" panose="020B0604020202020204" pitchFamily="34" charset="0"/>
                          <a:ea typeface="Times New Roman"/>
                          <a:cs typeface="Arial" panose="020B0604020202020204" pitchFamily="34" charset="0"/>
                        </a:rPr>
                        <a:t>сосл</a:t>
                      </a:r>
                      <a:r>
                        <a:rPr lang="ru-RU" sz="2000" b="1" dirty="0">
                          <a:effectLst/>
                          <a:latin typeface="Arial" panose="020B0604020202020204" pitchFamily="34" charset="0"/>
                          <a:ea typeface="Times New Roman"/>
                          <a:cs typeface="Arial" panose="020B0604020202020204" pitchFamily="34" charset="0"/>
                        </a:rPr>
                        <a:t>. накл. - уступительная конструкция</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ru-RU" sz="2000" b="1" dirty="0">
                          <a:effectLst/>
                          <a:latin typeface="Arial" panose="020B0604020202020204" pitchFamily="34" charset="0"/>
                          <a:ea typeface="Times New Roman"/>
                          <a:cs typeface="Arial" panose="020B0604020202020204" pitchFamily="34" charset="0"/>
                        </a:rPr>
                        <a:t>Хоть вон беги.</a:t>
                      </a:r>
                      <a:endParaRPr lang="cs-CZ" sz="20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154369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3841"/>
      </a:dk2>
      <a:lt2>
        <a:srgbClr val="E8E6E2"/>
      </a:lt2>
      <a:accent1>
        <a:srgbClr val="889CD5"/>
      </a:accent1>
      <a:accent2>
        <a:srgbClr val="6BACCB"/>
      </a:accent2>
      <a:accent3>
        <a:srgbClr val="6FAEA8"/>
      </a:accent3>
      <a:accent4>
        <a:srgbClr val="60B288"/>
      </a:accent4>
      <a:accent5>
        <a:srgbClr val="68B36D"/>
      </a:accent5>
      <a:accent6>
        <a:srgbClr val="7CB25F"/>
      </a:accent6>
      <a:hlink>
        <a:srgbClr val="908157"/>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5625</Words>
  <Application>Microsoft Office PowerPoint</Application>
  <PresentationFormat>Širokoúhlá obrazovka</PresentationFormat>
  <Paragraphs>749</Paragraphs>
  <Slides>78</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78</vt:i4>
      </vt:variant>
    </vt:vector>
  </HeadingPairs>
  <TitlesOfParts>
    <vt:vector size="85" baseType="lpstr">
      <vt:lpstr>Arial</vt:lpstr>
      <vt:lpstr>Calibri</vt:lpstr>
      <vt:lpstr>Courier New</vt:lpstr>
      <vt:lpstr>Garamond</vt:lpstr>
      <vt:lpstr>Times New Roman</vt:lpstr>
      <vt:lpstr>Wingdings</vt:lpstr>
      <vt:lpstr>SavonVTI</vt:lpstr>
      <vt:lpstr>Jazyková cvičení VI</vt:lpstr>
      <vt:lpstr>Prezentace aplikace PowerPoint</vt:lpstr>
      <vt:lpstr>Prezentace aplikace PowerPoint</vt:lpstr>
      <vt:lpstr>Структура форм повелительного наклонения ЧЯ и РЯ значительно отличается.  Образование форм императива для 1 л. мн.ч. в РЯ зависит от вида глагола: формы пов. накл. от глаголов НСВ образуются аналитически.</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КАТЕГОРИЯ СПОСОБОВ ГЛАГОЛЬНОГО ДЕЙСТВИЯ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КАТЕГОРИЯ ЗАЛОГА</vt:lpstr>
      <vt:lpstr>Prezentace aplikace PowerPoint</vt:lpstr>
      <vt:lpstr>Prezentace aplikace PowerPoint</vt:lpstr>
      <vt:lpstr>Prezentace aplikace PowerPoint</vt:lpstr>
      <vt:lpstr>Prezentace aplikace PowerPoint</vt:lpstr>
      <vt:lpstr>     + в РЯ транспозиционные формы деепричастия (будучи ранен, критикуем), инфинитива (быть раненым, критикуемым)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ИНФИНИТИВ</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ПРИЧАСТИЕ</vt:lpstr>
      <vt:lpstr>Prezentace aplikace PowerPoint</vt:lpstr>
      <vt:lpstr>Prezentace aplikace PowerPoint</vt:lpstr>
      <vt:lpstr>Способы образования причастий</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V</dc:title>
  <dc:creator>Veronika</dc:creator>
  <cp:lastModifiedBy>Veronika</cp:lastModifiedBy>
  <cp:revision>38</cp:revision>
  <cp:lastPrinted>2019-09-24T09:58:34Z</cp:lastPrinted>
  <dcterms:created xsi:type="dcterms:W3CDTF">2019-09-13T13:07:40Z</dcterms:created>
  <dcterms:modified xsi:type="dcterms:W3CDTF">2020-04-27T13:36:25Z</dcterms:modified>
</cp:coreProperties>
</file>