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E75A7-B77E-99A4-3ABA-4C09C6F5D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6BF3B9-328B-0C09-89C6-D030AE123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CA4695-1946-C6D9-8373-A63BDC13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3FE0A9-BF10-CB9F-6ED5-65C55529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A33B30-097A-E886-48A9-187D36E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5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1B739-8120-EBF2-D734-81C2C3DE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1173D7-17D3-A619-E634-5AC70920A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99A916-F63C-8F3E-C5D3-26F6DBCA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2D1FED-4E19-45BC-949D-B518B817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5B9132-D2DB-D26E-A116-22F40CF4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74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5C83BC7-7B1A-241F-F116-71D195CBF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4D9327-260E-7956-4AFE-3DCF80C46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AF8E8-6799-5D3C-5731-71B1600E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4A262F-F6AA-6A9B-0D83-11906FF8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1ABFF9-A34B-222A-42EB-8DC7D8EA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06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CEA22-28A5-E09E-D62F-46969E53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73913E-E10E-A0C4-246F-5E0931343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56312C-C46A-CF4B-CCB9-07725379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36935E-D0BB-B849-59AF-0D1822CC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59E548-2CCD-7490-05C3-1B7EAAC2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30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E634D-BFA9-DE5B-7BAD-94FBC11F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67ADB7-1CD3-9411-4037-D85964AC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186706-48D9-0E83-8047-7FDBD1B7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388D3A-D4CC-AA54-A6C6-A9232FCF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8FD792-5539-C5A8-AB15-FBDB3024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67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A58F0-17E4-D303-EEE4-61A9A5DF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1BD3C-68B3-7532-09BA-BD713E1C5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721F4D-8FB2-6C3E-5C92-05044BA16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962D8B-AC40-1414-E337-5C359525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A6563B-FDC2-1F10-C9F3-CE20537C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26D768-E56B-4B96-AD7E-C93509F4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70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54D0F-F247-B2BA-2508-414696EFF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20EB96-0ECB-06B0-7230-7E24B91EC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DF354F-435E-65B4-DBA0-4325C819C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5F7015-D2C3-89C7-A1D6-AA5C90843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AECA58-83A0-C20C-5C7D-9CE315D71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AF580C-CF16-D03A-E01E-E88E33C56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89D9C96-82D2-E5B3-B236-D34BFE63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4CFCC0-C86D-DCE3-13B6-DD003A9B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1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EEE57-70D4-DFD2-E5DC-5D522CF0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9AFE6-0C89-DBD6-D5C2-532B9316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3D2581-6EDE-7AA3-3EFA-3A07104A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52AB5D-267A-3EF3-88EE-C3C7353D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26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4345FB-4967-AB4A-269F-28C86BC1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993324-0C5A-C149-483C-0D542FB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BE3876-8DFA-6ADC-32FF-9DD21CC1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06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59D52-F565-E947-B793-09566007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9C4014-9CED-7B56-221E-9359CDB6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8025A8-79BF-2433-D181-B1299ACEA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785742-7B4C-A389-8204-6F3A26C0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39C53E-0CB6-8FA6-DCDC-A32FF0F7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0654EA-0F3B-A112-9627-FA955975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32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46A60-757C-E5D8-75CB-14932092C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0E2DCCA-E4C5-6777-0B96-59C6BC73B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801266-1495-4F53-7302-6D5654BC0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8B553D-7800-7CF8-411D-488785D9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EBED5B-B50A-D7E9-FB9F-382DA9EE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5DA852-7F58-F6BB-E095-E3C12173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50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B12D1B-B89B-3D87-6FAB-900F4781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D10429-F980-953E-FD1D-5DD3B7C82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CAD891-37C0-DB15-1E0B-D7784B939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E50C3B-86B8-42F9-A5BD-FC3945602314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598940-751C-D3CD-53DF-BF22D30A8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4D727B-A41D-A020-FDC4-0D326E75B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462A8-CFE6-409E-817F-1CE5B692C9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8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ULObtOYKxI?si=ynkVZ1mrKWTWj6U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B1E3E-058A-C149-6F8A-728A29F3E1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Ze studentských prezentací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1D1FF8-4A2A-6DCF-F2AD-E478145D46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3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9129B-6377-10EF-E0D9-39E72D9C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dirty="0" err="1"/>
              <a:t>Nazarii</a:t>
            </a:r>
            <a:r>
              <a:rPr lang="cs-CZ" sz="1600" dirty="0"/>
              <a:t> </a:t>
            </a:r>
            <a:r>
              <a:rPr lang="cs-CZ" sz="1600" dirty="0" err="1"/>
              <a:t>Deineka</a:t>
            </a:r>
            <a:endParaRPr lang="cs-CZ" sz="1600" dirty="0"/>
          </a:p>
        </p:txBody>
      </p:sp>
      <p:pic>
        <p:nvPicPr>
          <p:cNvPr id="5" name="Zástupný obsah 4" descr="Obsah obrázku venku, socha, památník, pomník&#10;&#10;Popis byl vytvořen automaticky">
            <a:extLst>
              <a:ext uri="{FF2B5EF4-FFF2-40B4-BE49-F238E27FC236}">
                <a16:creationId xmlns:a16="http://schemas.microsoft.com/office/drawing/2014/main" id="{B66EFECF-2A53-DCBC-2929-E1E6C336A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365125"/>
            <a:ext cx="3467100" cy="617230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31258F7-F23A-58BA-6989-9881F7211965}"/>
              </a:ext>
            </a:extLst>
          </p:cNvPr>
          <p:cNvSpPr txBox="1"/>
          <p:nvPr/>
        </p:nvSpPr>
        <p:spPr>
          <a:xfrm>
            <a:off x="7119600" y="630364"/>
            <a:ext cx="3277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trailer k filmu Hanební nevolníci (</a:t>
            </a:r>
            <a:r>
              <a:rPr lang="uk-UA" dirty="0"/>
              <a:t>Безславні кріпаки) </a:t>
            </a:r>
            <a:endParaRPr lang="cs-CZ" dirty="0"/>
          </a:p>
          <a:p>
            <a:r>
              <a:rPr lang="cs-CZ" dirty="0"/>
              <a:t>z roku 2020.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6EA9D5-B6B0-4D3C-2BDC-89EA84518E1D}"/>
              </a:ext>
            </a:extLst>
          </p:cNvPr>
          <p:cNvSpPr txBox="1"/>
          <p:nvPr/>
        </p:nvSpPr>
        <p:spPr>
          <a:xfrm>
            <a:off x="7119600" y="1747880"/>
            <a:ext cx="45005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ve své době udělal malý rozruch ve světě ukrajinského filmu (tvůrci se inspirovali </a:t>
            </a:r>
            <a:r>
              <a:rPr lang="cs-CZ" dirty="0" err="1"/>
              <a:t>Tarantinovými</a:t>
            </a:r>
            <a:r>
              <a:rPr lang="cs-CZ" dirty="0"/>
              <a:t> filmy a rozhodli se udělat podobný spaghetti western se Ševčenkem)</a:t>
            </a:r>
            <a:br>
              <a:rPr lang="cs-CZ" dirty="0"/>
            </a:br>
            <a:br>
              <a:rPr lang="cs-CZ" dirty="0"/>
            </a:br>
            <a:r>
              <a:rPr lang="cs-CZ" dirty="0">
                <a:hlinkClick r:id="rId3"/>
              </a:rPr>
              <a:t>https://youtu.be/yULObtOYKxI?si=ynkVZ1mrKWTWj6Ul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10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17139" y="-1589062"/>
            <a:ext cx="3178123" cy="317812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4764" y="5795591"/>
            <a:ext cx="2347360" cy="234736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7324410" y="6172200"/>
            <a:ext cx="4867590" cy="0"/>
          </a:xfrm>
          <a:prstGeom prst="line">
            <a:avLst/>
          </a:prstGeom>
          <a:ln w="38100" cap="flat">
            <a:solidFill>
              <a:srgbClr val="967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>
            <a:off x="8757187" y="1363853"/>
            <a:ext cx="3031488" cy="4041985"/>
          </a:xfrm>
          <a:custGeom>
            <a:avLst/>
            <a:gdLst/>
            <a:ahLst/>
            <a:cxnLst/>
            <a:rect l="l" t="t" r="r" b="b"/>
            <a:pathLst>
              <a:path w="4547232" h="6062977">
                <a:moveTo>
                  <a:pt x="0" y="0"/>
                </a:moveTo>
                <a:lnTo>
                  <a:pt x="4547233" y="0"/>
                </a:lnTo>
                <a:lnTo>
                  <a:pt x="4547233" y="6062977"/>
                </a:lnTo>
                <a:lnTo>
                  <a:pt x="0" y="6062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Freeform 10"/>
          <p:cNvSpPr/>
          <p:nvPr/>
        </p:nvSpPr>
        <p:spPr>
          <a:xfrm>
            <a:off x="1678444" y="2163519"/>
            <a:ext cx="5130739" cy="4530824"/>
          </a:xfrm>
          <a:custGeom>
            <a:avLst/>
            <a:gdLst/>
            <a:ahLst/>
            <a:cxnLst/>
            <a:rect l="l" t="t" r="r" b="b"/>
            <a:pathLst>
              <a:path w="7696108" h="6796236">
                <a:moveTo>
                  <a:pt x="0" y="0"/>
                </a:moveTo>
                <a:lnTo>
                  <a:pt x="7696107" y="0"/>
                </a:lnTo>
                <a:lnTo>
                  <a:pt x="7696107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1"/>
          <p:nvPr/>
        </p:nvSpPr>
        <p:spPr>
          <a:xfrm>
            <a:off x="-1373870" y="-12700"/>
            <a:ext cx="691308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8"/>
              </a:lnSpc>
            </a:pPr>
            <a:r>
              <a:rPr lang="en-US" sz="6673">
                <a:solidFill>
                  <a:srgbClr val="271905"/>
                </a:solidFill>
                <a:latin typeface="Alice"/>
              </a:rPr>
              <a:t>ÚKOL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522471" y="1414653"/>
            <a:ext cx="10439609" cy="389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3"/>
              </a:lnSpc>
            </a:pPr>
            <a:r>
              <a:rPr lang="en-US" sz="2983">
                <a:solidFill>
                  <a:srgbClr val="271905"/>
                </a:solidFill>
                <a:latin typeface="Alice"/>
              </a:rPr>
              <a:t>1. Zjistěte, kde se nachází Ševčenkův pomník.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75024" y="5833692"/>
            <a:ext cx="5884229" cy="32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9"/>
              </a:lnSpc>
            </a:pPr>
            <a:r>
              <a:rPr lang="en-US" sz="2489">
                <a:solidFill>
                  <a:srgbClr val="967D55"/>
                </a:solidFill>
                <a:latin typeface="Alice"/>
              </a:rPr>
              <a:t>Smíchov, 150 00 Прага 5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85800" y="5520663"/>
            <a:ext cx="2347360" cy="234736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DBC8A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917139" y="-1363853"/>
            <a:ext cx="3178123" cy="317812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7D55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8858787" y="1465453"/>
            <a:ext cx="3031488" cy="4041985"/>
          </a:xfrm>
          <a:custGeom>
            <a:avLst/>
            <a:gdLst/>
            <a:ahLst/>
            <a:cxnLst/>
            <a:rect l="l" t="t" r="r" b="b"/>
            <a:pathLst>
              <a:path w="4547232" h="6062977">
                <a:moveTo>
                  <a:pt x="0" y="0"/>
                </a:moveTo>
                <a:lnTo>
                  <a:pt x="4547233" y="0"/>
                </a:lnTo>
                <a:lnTo>
                  <a:pt x="4547233" y="6062977"/>
                </a:lnTo>
                <a:lnTo>
                  <a:pt x="0" y="6062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C0F3CCC-8AD5-6A69-244A-F4DEDF79B22B}"/>
              </a:ext>
            </a:extLst>
          </p:cNvPr>
          <p:cNvSpPr txBox="1"/>
          <p:nvPr/>
        </p:nvSpPr>
        <p:spPr>
          <a:xfrm>
            <a:off x="3649508" y="316467"/>
            <a:ext cx="7234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Kristina </a:t>
            </a:r>
            <a:r>
              <a:rPr lang="cs-CZ" sz="1800" dirty="0" err="1"/>
              <a:t>Goschar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5703" y="4063577"/>
            <a:ext cx="7176671" cy="1440737"/>
          </a:xfrm>
          <a:custGeom>
            <a:avLst/>
            <a:gdLst/>
            <a:ahLst/>
            <a:cxnLst/>
            <a:rect l="l" t="t" r="r" b="b"/>
            <a:pathLst>
              <a:path w="10765006" h="2161105">
                <a:moveTo>
                  <a:pt x="0" y="0"/>
                </a:moveTo>
                <a:lnTo>
                  <a:pt x="10765007" y="0"/>
                </a:lnTo>
                <a:lnTo>
                  <a:pt x="10765007" y="2161105"/>
                </a:lnTo>
                <a:lnTo>
                  <a:pt x="0" y="2161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235703" y="153724"/>
            <a:ext cx="5324484" cy="1700981"/>
          </a:xfrm>
          <a:custGeom>
            <a:avLst/>
            <a:gdLst/>
            <a:ahLst/>
            <a:cxnLst/>
            <a:rect l="l" t="t" r="r" b="b"/>
            <a:pathLst>
              <a:path w="7986726" h="2551472">
                <a:moveTo>
                  <a:pt x="0" y="0"/>
                </a:moveTo>
                <a:lnTo>
                  <a:pt x="7986726" y="0"/>
                </a:lnTo>
                <a:lnTo>
                  <a:pt x="7986726" y="2551472"/>
                </a:lnTo>
                <a:lnTo>
                  <a:pt x="0" y="25514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70" r="-29615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5296857" y="272464"/>
            <a:ext cx="6375979" cy="2337809"/>
          </a:xfrm>
          <a:custGeom>
            <a:avLst/>
            <a:gdLst/>
            <a:ahLst/>
            <a:cxnLst/>
            <a:rect l="l" t="t" r="r" b="b"/>
            <a:pathLst>
              <a:path w="9563969" h="3506714">
                <a:moveTo>
                  <a:pt x="0" y="0"/>
                </a:moveTo>
                <a:lnTo>
                  <a:pt x="9563969" y="0"/>
                </a:lnTo>
                <a:lnTo>
                  <a:pt x="9563969" y="3506714"/>
                </a:lnTo>
                <a:lnTo>
                  <a:pt x="0" y="35067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12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5843110" y="4425800"/>
            <a:ext cx="5283473" cy="2432201"/>
          </a:xfrm>
          <a:custGeom>
            <a:avLst/>
            <a:gdLst/>
            <a:ahLst/>
            <a:cxnLst/>
            <a:rect l="l" t="t" r="r" b="b"/>
            <a:pathLst>
              <a:path w="7925209" h="3648301">
                <a:moveTo>
                  <a:pt x="0" y="0"/>
                </a:moveTo>
                <a:lnTo>
                  <a:pt x="7925209" y="0"/>
                </a:lnTo>
                <a:lnTo>
                  <a:pt x="7925209" y="3648301"/>
                </a:lnTo>
                <a:lnTo>
                  <a:pt x="0" y="36483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89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0" y="2730924"/>
            <a:ext cx="12192000" cy="87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Arimo"/>
              </a:rPr>
              <a:t>V současné době existuje mnoho webových stránek a online videí, kde lidé rádi pomlouvají Ševčenkovy milostné příběhy. Je to jedno z nejoblíbenějších témat diskusí o básníkovi.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5703" y="6115050"/>
            <a:ext cx="1053968" cy="44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>
                <a:solidFill>
                  <a:srgbClr val="000000"/>
                </a:solidFill>
                <a:latin typeface="Arimo"/>
              </a:rPr>
              <a:t>Úkol 2.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5386" y="994496"/>
            <a:ext cx="2419878" cy="2434505"/>
          </a:xfrm>
          <a:custGeom>
            <a:avLst/>
            <a:gdLst/>
            <a:ahLst/>
            <a:cxnLst/>
            <a:rect l="l" t="t" r="r" b="b"/>
            <a:pathLst>
              <a:path w="3629817" h="3651757">
                <a:moveTo>
                  <a:pt x="0" y="0"/>
                </a:moveTo>
                <a:lnTo>
                  <a:pt x="3629817" y="0"/>
                </a:lnTo>
                <a:lnTo>
                  <a:pt x="3629817" y="3651757"/>
                </a:lnTo>
                <a:lnTo>
                  <a:pt x="0" y="3651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786" b="-5971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8563039" y="1230014"/>
            <a:ext cx="3228489" cy="3572069"/>
          </a:xfrm>
          <a:custGeom>
            <a:avLst/>
            <a:gdLst/>
            <a:ahLst/>
            <a:cxnLst/>
            <a:rect l="l" t="t" r="r" b="b"/>
            <a:pathLst>
              <a:path w="4842733" h="5358103">
                <a:moveTo>
                  <a:pt x="0" y="0"/>
                </a:moveTo>
                <a:lnTo>
                  <a:pt x="4842733" y="0"/>
                </a:lnTo>
                <a:lnTo>
                  <a:pt x="4842733" y="5358103"/>
                </a:lnTo>
                <a:lnTo>
                  <a:pt x="0" y="5358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320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853657" y="3200120"/>
            <a:ext cx="3459599" cy="3719641"/>
          </a:xfrm>
          <a:custGeom>
            <a:avLst/>
            <a:gdLst/>
            <a:ahLst/>
            <a:cxnLst/>
            <a:rect l="l" t="t" r="r" b="b"/>
            <a:pathLst>
              <a:path w="5189398" h="5579462">
                <a:moveTo>
                  <a:pt x="0" y="0"/>
                </a:moveTo>
                <a:lnTo>
                  <a:pt x="5189398" y="0"/>
                </a:lnTo>
                <a:lnTo>
                  <a:pt x="5189398" y="5579462"/>
                </a:lnTo>
                <a:lnTo>
                  <a:pt x="0" y="55794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0772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5895763" y="1926421"/>
            <a:ext cx="2237136" cy="4245779"/>
          </a:xfrm>
          <a:custGeom>
            <a:avLst/>
            <a:gdLst/>
            <a:ahLst/>
            <a:cxnLst/>
            <a:rect l="l" t="t" r="r" b="b"/>
            <a:pathLst>
              <a:path w="3355704" h="6368669">
                <a:moveTo>
                  <a:pt x="0" y="0"/>
                </a:moveTo>
                <a:lnTo>
                  <a:pt x="3355705" y="0"/>
                </a:lnTo>
                <a:lnTo>
                  <a:pt x="3355705" y="6368669"/>
                </a:lnTo>
                <a:lnTo>
                  <a:pt x="0" y="63686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136" r="-1811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3421988" y="786361"/>
            <a:ext cx="8084212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Arimo"/>
              </a:rPr>
              <a:t>Dnes je Ševčenko také populární osobností pro tetování.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5707" y="1036214"/>
            <a:ext cx="3917041" cy="4698981"/>
          </a:xfrm>
          <a:custGeom>
            <a:avLst/>
            <a:gdLst/>
            <a:ahLst/>
            <a:cxnLst/>
            <a:rect l="l" t="t" r="r" b="b"/>
            <a:pathLst>
              <a:path w="5875562" h="7048472">
                <a:moveTo>
                  <a:pt x="0" y="0"/>
                </a:moveTo>
                <a:lnTo>
                  <a:pt x="5875562" y="0"/>
                </a:lnTo>
                <a:lnTo>
                  <a:pt x="5875562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4518528" y="1823719"/>
            <a:ext cx="6987672" cy="87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Arimo"/>
              </a:rPr>
              <a:t>-Taras Ševčenko byl nízký - 164 centimetrů, </a:t>
            </a:r>
          </a:p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Arimo"/>
              </a:rPr>
              <a:t>což je podprůměrná výška.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18528" y="3378201"/>
            <a:ext cx="6755013" cy="1168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  <a:spcBef>
                <a:spcPct val="0"/>
              </a:spcBef>
            </a:pPr>
            <a:r>
              <a:rPr lang="en-US" sz="2229">
                <a:solidFill>
                  <a:srgbClr val="000000"/>
                </a:solidFill>
                <a:latin typeface="Arimo"/>
              </a:rPr>
              <a:t>-Podle juliánského kalendáře se Taras Ševčenko</a:t>
            </a:r>
          </a:p>
          <a:p>
            <a:pPr algn="ctr">
              <a:lnSpc>
                <a:spcPts val="3121"/>
              </a:lnSpc>
              <a:spcBef>
                <a:spcPct val="0"/>
              </a:spcBef>
            </a:pPr>
            <a:r>
              <a:rPr lang="en-US" sz="2229">
                <a:solidFill>
                  <a:srgbClr val="000000"/>
                </a:solidFill>
                <a:latin typeface="Arimo"/>
              </a:rPr>
              <a:t> narodil 25. února - na svátek svatého Tarasia - a proto dostal jméno Taras.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1291" y="360416"/>
            <a:ext cx="3423687" cy="4058124"/>
          </a:xfrm>
          <a:custGeom>
            <a:avLst/>
            <a:gdLst/>
            <a:ahLst/>
            <a:cxnLst/>
            <a:rect l="l" t="t" r="r" b="b"/>
            <a:pathLst>
              <a:path w="5135531" h="6087186">
                <a:moveTo>
                  <a:pt x="0" y="0"/>
                </a:moveTo>
                <a:lnTo>
                  <a:pt x="5135531" y="0"/>
                </a:lnTo>
                <a:lnTo>
                  <a:pt x="5135531" y="6087186"/>
                </a:lnTo>
                <a:lnTo>
                  <a:pt x="0" y="6087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66" r="-3754" b="-386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9246100" y="2160305"/>
            <a:ext cx="2749362" cy="4178787"/>
          </a:xfrm>
          <a:custGeom>
            <a:avLst/>
            <a:gdLst/>
            <a:ahLst/>
            <a:cxnLst/>
            <a:rect l="l" t="t" r="r" b="b"/>
            <a:pathLst>
              <a:path w="4124043" h="6268180">
                <a:moveTo>
                  <a:pt x="0" y="0"/>
                </a:moveTo>
                <a:lnTo>
                  <a:pt x="4124043" y="0"/>
                </a:lnTo>
                <a:lnTo>
                  <a:pt x="4124043" y="6268179"/>
                </a:lnTo>
                <a:lnTo>
                  <a:pt x="0" y="6268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4592358" y="2389478"/>
            <a:ext cx="3307639" cy="2533736"/>
          </a:xfrm>
          <a:custGeom>
            <a:avLst/>
            <a:gdLst/>
            <a:ahLst/>
            <a:cxnLst/>
            <a:rect l="l" t="t" r="r" b="b"/>
            <a:pathLst>
              <a:path w="4961458" h="3800604">
                <a:moveTo>
                  <a:pt x="0" y="0"/>
                </a:moveTo>
                <a:lnTo>
                  <a:pt x="4961458" y="0"/>
                </a:lnTo>
                <a:lnTo>
                  <a:pt x="4961458" y="3800604"/>
                </a:lnTo>
                <a:lnTo>
                  <a:pt x="0" y="38006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4232856" y="258816"/>
            <a:ext cx="7959144" cy="240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7"/>
              </a:lnSpc>
              <a:spcBef>
                <a:spcPct val="0"/>
              </a:spcBef>
            </a:pPr>
            <a:r>
              <a:rPr lang="en-US" sz="2683">
                <a:solidFill>
                  <a:srgbClr val="000000"/>
                </a:solidFill>
                <a:latin typeface="Carlito"/>
              </a:rPr>
              <a:t>Taras Ševčenko se rád oblékal módně. Básník si do svého deníku zapsal zejména to, jakou radost mu působil nákup gumového kabátu "mackintosh", který stál 100 karbovanců. </a:t>
            </a:r>
          </a:p>
          <a:p>
            <a:pPr>
              <a:lnSpc>
                <a:spcPts val="3757"/>
              </a:lnSpc>
              <a:spcBef>
                <a:spcPct val="0"/>
              </a:spcBef>
            </a:pPr>
            <a:endParaRPr lang="en-US" sz="2683">
              <a:solidFill>
                <a:srgbClr val="000000"/>
              </a:solidFill>
              <a:latin typeface="Carli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1291" y="5366315"/>
            <a:ext cx="8619001" cy="795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4"/>
              </a:lnSpc>
              <a:spcBef>
                <a:spcPct val="0"/>
              </a:spcBef>
            </a:pPr>
            <a:r>
              <a:rPr lang="en-US" sz="2339">
                <a:solidFill>
                  <a:srgbClr val="000000"/>
                </a:solidFill>
                <a:latin typeface="Arimo"/>
              </a:rPr>
              <a:t>“Ševčenko se oblékal do tradičního oblečení pouze na fotografie, </a:t>
            </a:r>
          </a:p>
          <a:p>
            <a:pPr>
              <a:lnSpc>
                <a:spcPts val="3087"/>
              </a:lnSpc>
              <a:spcBef>
                <a:spcPct val="0"/>
              </a:spcBef>
            </a:pPr>
            <a:r>
              <a:rPr lang="en-US" sz="2205">
                <a:solidFill>
                  <a:srgbClr val="000000"/>
                </a:solidFill>
                <a:latin typeface="Arimo"/>
              </a:rPr>
              <a:t>aby odpovídal dobové náladě”.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109" y="1328193"/>
            <a:ext cx="4651088" cy="1382756"/>
          </a:xfrm>
          <a:custGeom>
            <a:avLst/>
            <a:gdLst/>
            <a:ahLst/>
            <a:cxnLst/>
            <a:rect l="l" t="t" r="r" b="b"/>
            <a:pathLst>
              <a:path w="6976632" h="2074134">
                <a:moveTo>
                  <a:pt x="0" y="0"/>
                </a:moveTo>
                <a:lnTo>
                  <a:pt x="6976631" y="0"/>
                </a:lnTo>
                <a:lnTo>
                  <a:pt x="6976631" y="2074134"/>
                </a:lnTo>
                <a:lnTo>
                  <a:pt x="0" y="207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227648" y="3558251"/>
            <a:ext cx="6133834" cy="1885169"/>
          </a:xfrm>
          <a:custGeom>
            <a:avLst/>
            <a:gdLst/>
            <a:ahLst/>
            <a:cxnLst/>
            <a:rect l="l" t="t" r="r" b="b"/>
            <a:pathLst>
              <a:path w="9200751" h="2827754">
                <a:moveTo>
                  <a:pt x="0" y="0"/>
                </a:moveTo>
                <a:lnTo>
                  <a:pt x="9200751" y="0"/>
                </a:lnTo>
                <a:lnTo>
                  <a:pt x="9200751" y="2827754"/>
                </a:lnTo>
                <a:lnTo>
                  <a:pt x="0" y="2827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85110" y="242147"/>
            <a:ext cx="1001382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Arimo"/>
              </a:rPr>
              <a:t>Úkol 3.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6764" y="288855"/>
            <a:ext cx="10289437" cy="37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  <a:spcBef>
                <a:spcPct val="0"/>
              </a:spcBef>
            </a:pPr>
            <a:r>
              <a:rPr lang="en-US" sz="2196">
                <a:solidFill>
                  <a:srgbClr val="000000"/>
                </a:solidFill>
                <a:latin typeface="Arimo"/>
              </a:rPr>
              <a:t> Zkusit u svých ukrajinských přátel zjistit "osobní" rovinu vztahu k T. H. Ševčenkem.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2511" y="884540"/>
            <a:ext cx="1251942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Arimo"/>
              </a:rPr>
              <a:t>Pokus 1.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36197" y="1264693"/>
            <a:ext cx="3504406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Arimo"/>
              </a:rPr>
              <a:t>(Pásla jsem s ním ovce.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10156" y="1956071"/>
            <a:ext cx="3725405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Arimo"/>
              </a:rPr>
              <a:t>Stačí to?)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636977" y="2803448"/>
            <a:ext cx="3707480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Arimo"/>
              </a:rPr>
              <a:t>Pokus 2.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61482" y="3920549"/>
            <a:ext cx="5540510" cy="1140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000000"/>
                </a:solidFill>
                <a:latin typeface="Arimo"/>
              </a:rPr>
              <a:t>Úctyhodný člověk s mnoha osobnostmi v sobě: básník, bojovník proti režimu, inovátor a vůbec jasná osobnost, v níž vidím "mučedníka ukrajinského lidu" té doby.</a:t>
            </a:r>
          </a:p>
          <a:p>
            <a:pPr algn="ctr">
              <a:lnSpc>
                <a:spcPts val="1816"/>
              </a:lnSpc>
              <a:spcBef>
                <a:spcPct val="0"/>
              </a:spcBef>
            </a:pPr>
            <a:endParaRPr lang="en-US" sz="1297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1816"/>
              </a:lnSpc>
              <a:spcBef>
                <a:spcPct val="0"/>
              </a:spcBef>
            </a:pPr>
            <a:r>
              <a:rPr lang="en-US" sz="1297">
                <a:solidFill>
                  <a:srgbClr val="000000"/>
                </a:solidFill>
                <a:latin typeface="Arimo"/>
              </a:rPr>
              <a:t>(někdy také rád hodně pil, i když to není přesné)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2511" y="2898697"/>
            <a:ext cx="6065624" cy="253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  <a:spcBef>
                <a:spcPct val="0"/>
              </a:spcBef>
            </a:pPr>
            <a:r>
              <a:rPr lang="en-US" sz="1533">
                <a:solidFill>
                  <a:srgbClr val="000000"/>
                </a:solidFill>
                <a:latin typeface="Arimo"/>
              </a:rPr>
              <a:t>(napsal vše, co věděl o Ševčenkovi)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3949" y="2357759"/>
            <a:ext cx="5410200" cy="2506760"/>
          </a:xfrm>
          <a:custGeom>
            <a:avLst/>
            <a:gdLst/>
            <a:ahLst/>
            <a:cxnLst/>
            <a:rect l="l" t="t" r="r" b="b"/>
            <a:pathLst>
              <a:path w="8115300" h="3760140">
                <a:moveTo>
                  <a:pt x="0" y="0"/>
                </a:moveTo>
                <a:lnTo>
                  <a:pt x="8115300" y="0"/>
                </a:lnTo>
                <a:lnTo>
                  <a:pt x="8115300" y="3760140"/>
                </a:lnTo>
                <a:lnTo>
                  <a:pt x="0" y="37601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05" b="-505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5694150" y="1924294"/>
            <a:ext cx="5980895" cy="3093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rimo"/>
              </a:rPr>
              <a:t>(Když začala plná invaze, byla jsem u babičky. Kvůli válce jsme dva týdny nechodili do školy. Rozhodla jsem se číst, protože jsem neměla co dělat: nemusela jsem chodit do školy. Napadlo mě, že budu muset číst Katerynu od Tarase Ševčenka. Když jsem se dostala k místu: "Кохайтесь чорнобриві, да не з москалями", začala jsem brečet. Nevím proč, ale slzy se mi řinuly po tváři. Je to tragický příběh krásné dívky, která se zamilovala a byla opuštěna. Nakonec se Kateryna utopila a rus zřejmě dostal nějaké vyznamenání.)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5288" y="622300"/>
            <a:ext cx="1251942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2533">
                <a:solidFill>
                  <a:srgbClr val="000000"/>
                </a:solidFill>
                <a:latin typeface="Arimo"/>
              </a:rPr>
              <a:t>Pokus 3.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403</Words>
  <Application>Microsoft Office PowerPoint</Application>
  <PresentationFormat>Širokoúhlá obrazovka</PresentationFormat>
  <Paragraphs>31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Alice</vt:lpstr>
      <vt:lpstr>Aptos</vt:lpstr>
      <vt:lpstr>Aptos Display</vt:lpstr>
      <vt:lpstr>Arial</vt:lpstr>
      <vt:lpstr>Arimo</vt:lpstr>
      <vt:lpstr>Carlito</vt:lpstr>
      <vt:lpstr>Motiv Office</vt:lpstr>
      <vt:lpstr>Ze studentských prezentací</vt:lpstr>
      <vt:lpstr>Nazarii Deineka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 studentských prezentací</dc:title>
  <dc:creator>Chlaňová, Tereza</dc:creator>
  <cp:lastModifiedBy>Chlaňová, Tereza</cp:lastModifiedBy>
  <cp:revision>1</cp:revision>
  <dcterms:created xsi:type="dcterms:W3CDTF">2024-03-26T12:19:44Z</dcterms:created>
  <dcterms:modified xsi:type="dcterms:W3CDTF">2024-03-26T12:23:10Z</dcterms:modified>
</cp:coreProperties>
</file>