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86" r:id="rId6"/>
    <p:sldId id="287" r:id="rId7"/>
    <p:sldId id="288" r:id="rId8"/>
    <p:sldId id="289" r:id="rId9"/>
    <p:sldId id="29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7D733A-74B8-4049-A4A8-CB9EB0460CB0}" type="datetimeFigureOut">
              <a:rPr lang="cs-CZ" smtClean="0"/>
              <a:t>11.10.2021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099806-D549-4BE2-A127-F0FA443B436C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763688" y="1340768"/>
            <a:ext cx="56886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1600" b="1" dirty="0">
                <a:ea typeface="MS Mincho"/>
                <a:cs typeface="Times New Roman"/>
              </a:rPr>
              <a:t>СХЕМА МОРФОЛОГИЧЕСКОГО РАЗБОРА ГЛАГОЛА</a:t>
            </a:r>
          </a:p>
          <a:p>
            <a:pPr>
              <a:spcAft>
                <a:spcPts val="1000"/>
              </a:spcAft>
            </a:pPr>
            <a:endParaRPr lang="ru-RU" b="1" dirty="0">
              <a:ea typeface="MS Mincho"/>
              <a:cs typeface="Times New Roman"/>
            </a:endParaRPr>
          </a:p>
          <a:p>
            <a:pPr>
              <a:spcAft>
                <a:spcPts val="1000"/>
              </a:spcAft>
            </a:pPr>
            <a:endParaRPr lang="ru-RU" b="1" dirty="0">
              <a:ea typeface="MS Mincho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b="1" dirty="0">
                <a:ea typeface="MS Mincho"/>
                <a:cs typeface="Times New Roman"/>
              </a:rPr>
              <a:t>ГЛАГОЛ (спрягаемые формы)</a:t>
            </a:r>
          </a:p>
          <a:p>
            <a:pPr>
              <a:spcAft>
                <a:spcPts val="1000"/>
              </a:spcAft>
            </a:pPr>
            <a:endParaRPr lang="ru-RU" dirty="0">
              <a:ea typeface="MS Mincho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b="1" dirty="0">
                <a:ea typeface="MS Mincho"/>
                <a:cs typeface="Times New Roman"/>
              </a:rPr>
              <a:t>I. (1) ЧАСТЬ РЕЧИ. КАТЕГОРИАЛЬНОЕ ЗНАЧЕНИЕ.</a:t>
            </a:r>
            <a:endParaRPr lang="ru-RU" dirty="0">
              <a:ea typeface="MS Mincho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dirty="0">
                <a:ea typeface="MS Mincho"/>
                <a:cs typeface="Times New Roman"/>
              </a:rPr>
              <a:t>(2) Начальная форма (графически обозначить флексию).</a:t>
            </a:r>
            <a:endParaRPr lang="ru-RU" dirty="0">
              <a:effectLst/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2237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1196752"/>
            <a:ext cx="7560840" cy="4888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b="1" dirty="0">
                <a:latin typeface="Arial"/>
                <a:ea typeface="MS Mincho"/>
                <a:cs typeface="Times New Roman"/>
              </a:rPr>
              <a:t>II. </a:t>
            </a:r>
            <a:r>
              <a:rPr lang="ru-RU" b="1" dirty="0">
                <a:ea typeface="MS Mincho"/>
                <a:cs typeface="Times New Roman"/>
              </a:rPr>
              <a:t>ПОСТОЯННЫЕ МОРФОЛОГИЧЕСКИЕ СВОЙСТВА:</a:t>
            </a:r>
          </a:p>
          <a:p>
            <a:pPr>
              <a:spcAft>
                <a:spcPts val="1000"/>
              </a:spcAft>
            </a:pPr>
            <a:r>
              <a:rPr lang="ru-RU" dirty="0">
                <a:ea typeface="MS Mincho"/>
                <a:cs typeface="Times New Roman"/>
              </a:rPr>
              <a:t>ГРАММАТИЧЕСКИЕ КАТЕГОРИИ И ЛЕКСИКО-ГРАММАТИЧЕСКИЕ РАЗРЯДЫ</a:t>
            </a:r>
          </a:p>
          <a:p>
            <a:pPr>
              <a:spcAft>
                <a:spcPts val="1000"/>
              </a:spcAft>
            </a:pPr>
            <a:r>
              <a:rPr lang="ru-RU" dirty="0">
                <a:ea typeface="MS Mincho"/>
                <a:cs typeface="Times New Roman"/>
              </a:rPr>
              <a:t>(3) вид; частновидовое значение и показатели; группа по отношению к категории вида: парный или непарный (одновидовой или двувидовой), к парному подобрать видовой коррелят, указать способ образования пары;</a:t>
            </a:r>
          </a:p>
          <a:p>
            <a:pPr>
              <a:spcAft>
                <a:spcPts val="1000"/>
              </a:spcAft>
            </a:pPr>
            <a:r>
              <a:rPr lang="ru-RU" dirty="0">
                <a:ea typeface="MS Mincho"/>
                <a:cs typeface="Times New Roman"/>
              </a:rPr>
              <a:t>(4) возвратный или невозвратный; у возвратных: есть ли соотносительный невозвратный; у возвратных, мотивированных переходным, - частное значение возвратности;</a:t>
            </a:r>
          </a:p>
          <a:p>
            <a:pPr>
              <a:spcAft>
                <a:spcPts val="1000"/>
              </a:spcAft>
            </a:pPr>
            <a:r>
              <a:rPr lang="ru-RU" dirty="0">
                <a:ea typeface="MS Mincho"/>
                <a:cs typeface="Times New Roman"/>
              </a:rPr>
              <a:t>(5) переходный или непереходный (переходность подтвердить сочетанием, взятым из текста; указать возможность образования страдательных причастий);</a:t>
            </a:r>
          </a:p>
          <a:p>
            <a:r>
              <a:rPr lang="ru-RU" dirty="0">
                <a:ea typeface="MS Mincho"/>
              </a:rPr>
              <a:t>(6) залог (действительный, страдательный, находится вне категории залога), соотносительность по залогу;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304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1052736"/>
            <a:ext cx="72728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СЛОВОИЗМЕНЕНИЕ</a:t>
            </a:r>
          </a:p>
          <a:p>
            <a:endParaRPr lang="ru-RU" dirty="0"/>
          </a:p>
          <a:p>
            <a:r>
              <a:rPr lang="ru-RU" dirty="0"/>
              <a:t>(7) две глагольные основы (инфинитива / прошедшего времени и настоящего / простого будущего времени), класс (продуктивный или непродуктивный);</a:t>
            </a:r>
          </a:p>
          <a:p>
            <a:r>
              <a:rPr lang="ru-RU" dirty="0"/>
              <a:t>(8) спряжение;</a:t>
            </a:r>
          </a:p>
          <a:p>
            <a:r>
              <a:rPr lang="ru-RU" dirty="0"/>
              <a:t>(9) характеристика парадигмы: полная, неполная, избыточная.</a:t>
            </a:r>
          </a:p>
          <a:p>
            <a:endParaRPr lang="ru-RU" dirty="0"/>
          </a:p>
          <a:p>
            <a:r>
              <a:rPr lang="ru-RU" b="1" dirty="0"/>
              <a:t>НЕПОСТОЯННЫЕ МОРФОЛОГИЧЕСКИЕ СВОЙСТВА:</a:t>
            </a:r>
          </a:p>
          <a:p>
            <a:r>
              <a:rPr lang="ru-RU" dirty="0"/>
              <a:t>(10) наклонение; значение формы наклонения в контексте;</a:t>
            </a:r>
          </a:p>
          <a:p>
            <a:r>
              <a:rPr lang="ru-RU" dirty="0"/>
              <a:t>(11) в изъявительном наклонении – время; значение формы времени в контексте, тип употребления (абсолютное, относительное);</a:t>
            </a:r>
          </a:p>
          <a:p>
            <a:r>
              <a:rPr lang="ru-RU" dirty="0"/>
              <a:t>(12) в настоящем / будущем времени – лицо; значение формы лица в контексте;</a:t>
            </a:r>
          </a:p>
          <a:p>
            <a:r>
              <a:rPr lang="ru-RU" dirty="0"/>
              <a:t>(13) число;</a:t>
            </a:r>
          </a:p>
          <a:p>
            <a:r>
              <a:rPr lang="ru-RU" dirty="0"/>
              <a:t>(14) род (если есть);</a:t>
            </a:r>
          </a:p>
          <a:p>
            <a:r>
              <a:rPr lang="ru-RU" dirty="0"/>
              <a:t>(15) показатели формы.</a:t>
            </a:r>
          </a:p>
        </p:txBody>
      </p:sp>
    </p:spTree>
    <p:extLst>
      <p:ext uri="{BB962C8B-B14F-4D97-AF65-F5344CB8AC3E}">
        <p14:creationId xmlns:p14="http://schemas.microsoft.com/office/powerpoint/2010/main" val="179111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latin typeface="+mn-lt"/>
              </a:rPr>
              <a:t>III. СИНТАКСИЧЕСКИЕ СВОЙСТВА:</a:t>
            </a:r>
            <a:br>
              <a:rPr lang="ru-RU" sz="1800" b="1" dirty="0">
                <a:latin typeface="+mn-lt"/>
              </a:rPr>
            </a:br>
            <a:r>
              <a:rPr lang="ru-RU" sz="1800" dirty="0">
                <a:latin typeface="+mn-lt"/>
              </a:rPr>
              <a:t>(16) роль в предложении.</a:t>
            </a:r>
            <a:br>
              <a:rPr lang="ru-RU" sz="1800" dirty="0">
                <a:latin typeface="+mn-lt"/>
              </a:rPr>
            </a:br>
            <a:endParaRPr lang="cs-CZ" sz="1800" dirty="0">
              <a:latin typeface="+mn-lt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128792" cy="385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989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79094" y="234888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/>
              <a:t>Замолкнул</a:t>
            </a:r>
            <a:r>
              <a:rPr lang="en-US" dirty="0"/>
              <a:t> </a:t>
            </a:r>
            <a:r>
              <a:rPr lang="en-US" dirty="0" err="1"/>
              <a:t>гром</a:t>
            </a:r>
            <a:r>
              <a:rPr lang="en-US" dirty="0"/>
              <a:t>, </a:t>
            </a:r>
            <a:r>
              <a:rPr lang="en-US" dirty="0" err="1"/>
              <a:t>шуметь</a:t>
            </a:r>
            <a:r>
              <a:rPr lang="en-US" dirty="0"/>
              <a:t> </a:t>
            </a:r>
            <a:r>
              <a:rPr lang="en-US" dirty="0" err="1"/>
              <a:t>гроза</a:t>
            </a:r>
            <a:r>
              <a:rPr lang="en-US" dirty="0"/>
              <a:t> </a:t>
            </a:r>
            <a:r>
              <a:rPr lang="en-US" dirty="0" err="1"/>
              <a:t>устала</a:t>
            </a:r>
            <a:r>
              <a:rPr lang="en-US" dirty="0"/>
              <a:t>,</a:t>
            </a:r>
            <a:endParaRPr lang="cs-CZ" dirty="0"/>
          </a:p>
          <a:p>
            <a:r>
              <a:rPr lang="en-US" dirty="0" err="1"/>
              <a:t>Светлеют</a:t>
            </a:r>
            <a:r>
              <a:rPr lang="en-US" dirty="0"/>
              <a:t> </a:t>
            </a:r>
            <a:r>
              <a:rPr lang="en-US" dirty="0" err="1"/>
              <a:t>небеса</a:t>
            </a:r>
            <a:r>
              <a:rPr lang="en-US" dirty="0"/>
              <a:t>… (А.К. </a:t>
            </a:r>
            <a:r>
              <a:rPr lang="en-US" dirty="0" err="1"/>
              <a:t>Толстой</a:t>
            </a:r>
            <a:r>
              <a:rPr lang="en-US" dirty="0"/>
              <a:t>.)</a:t>
            </a:r>
            <a:endParaRPr lang="ru-RU" dirty="0"/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57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1340768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Замолкнул</a:t>
            </a:r>
            <a:r>
              <a:rPr lang="en-US" dirty="0"/>
              <a:t> (</a:t>
            </a:r>
            <a:r>
              <a:rPr lang="en-US" dirty="0" err="1"/>
              <a:t>гром</a:t>
            </a:r>
            <a:r>
              <a:rPr lang="en-US" dirty="0"/>
              <a:t>) –</a:t>
            </a:r>
            <a:endParaRPr lang="ru-RU" dirty="0"/>
          </a:p>
          <a:p>
            <a:endParaRPr lang="cs-CZ" dirty="0"/>
          </a:p>
          <a:p>
            <a:r>
              <a:rPr lang="en-US" dirty="0"/>
              <a:t>I – (1) </a:t>
            </a:r>
            <a:r>
              <a:rPr lang="en-US" dirty="0" err="1"/>
              <a:t>глагол</a:t>
            </a:r>
            <a:r>
              <a:rPr lang="en-US" dirty="0"/>
              <a:t>, </a:t>
            </a:r>
            <a:r>
              <a:rPr lang="en-US" dirty="0" err="1"/>
              <a:t>категориальное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– </a:t>
            </a:r>
            <a:r>
              <a:rPr lang="en-US" dirty="0" err="1"/>
              <a:t>действие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;</a:t>
            </a:r>
            <a:endParaRPr lang="cs-CZ" dirty="0"/>
          </a:p>
          <a:p>
            <a:r>
              <a:rPr lang="ru-RU" dirty="0"/>
              <a:t>(2) </a:t>
            </a:r>
            <a:r>
              <a:rPr lang="ru-RU" dirty="0" err="1"/>
              <a:t>н.ф</a:t>
            </a:r>
            <a:r>
              <a:rPr lang="ru-RU" dirty="0"/>
              <a:t>. – что сделать? – замолкну(</a:t>
            </a:r>
            <a:r>
              <a:rPr lang="ru-RU" dirty="0" err="1"/>
              <a:t>ть</a:t>
            </a:r>
            <a:r>
              <a:rPr lang="ru-RU" dirty="0"/>
              <a:t>);</a:t>
            </a:r>
            <a:endParaRPr lang="cs-CZ" dirty="0"/>
          </a:p>
          <a:p>
            <a:r>
              <a:rPr lang="en-US" dirty="0"/>
              <a:t>II – </a:t>
            </a:r>
            <a:r>
              <a:rPr lang="en-US" dirty="0" err="1"/>
              <a:t>постоянные</a:t>
            </a:r>
            <a:r>
              <a:rPr lang="en-US" dirty="0"/>
              <a:t> </a:t>
            </a:r>
            <a:r>
              <a:rPr lang="en-US" dirty="0" err="1"/>
              <a:t>свойства</a:t>
            </a:r>
            <a:r>
              <a:rPr lang="en-US" dirty="0"/>
              <a:t>:</a:t>
            </a:r>
            <a:endParaRPr lang="cs-CZ" dirty="0"/>
          </a:p>
          <a:p>
            <a:r>
              <a:rPr lang="ru-RU" dirty="0"/>
              <a:t>(3) совершенный вид (завершенное действие, показатель – суффикс -ну-), парный по виду: замолкать (</a:t>
            </a:r>
            <a:r>
              <a:rPr lang="ru-RU" dirty="0" err="1"/>
              <a:t>несов.в</a:t>
            </a:r>
            <a:r>
              <a:rPr lang="ru-RU" dirty="0"/>
              <a:t>.: длительное действие, направленное на достижение результата) – замолкнуть (</a:t>
            </a:r>
            <a:r>
              <a:rPr lang="ru-RU" dirty="0" err="1"/>
              <a:t>сов.в</a:t>
            </a:r>
            <a:r>
              <a:rPr lang="ru-RU" dirty="0"/>
              <a:t>.: завершение действия);</a:t>
            </a:r>
            <a:endParaRPr lang="cs-CZ" dirty="0"/>
          </a:p>
          <a:p>
            <a:r>
              <a:rPr lang="en-US" dirty="0"/>
              <a:t>(4) </a:t>
            </a:r>
            <a:r>
              <a:rPr lang="en-US" dirty="0" err="1"/>
              <a:t>невозвратный</a:t>
            </a:r>
            <a:r>
              <a:rPr lang="en-US" dirty="0"/>
              <a:t>;</a:t>
            </a:r>
            <a:endParaRPr lang="cs-CZ" dirty="0"/>
          </a:p>
          <a:p>
            <a:r>
              <a:rPr lang="en-US" dirty="0"/>
              <a:t>(5) </a:t>
            </a:r>
            <a:r>
              <a:rPr lang="en-US" dirty="0" err="1"/>
              <a:t>непереходный</a:t>
            </a:r>
            <a:r>
              <a:rPr lang="en-US" dirty="0"/>
              <a:t>;</a:t>
            </a:r>
            <a:endParaRPr lang="cs-CZ" dirty="0"/>
          </a:p>
          <a:p>
            <a:r>
              <a:rPr lang="en-US" dirty="0"/>
              <a:t>(6) </a:t>
            </a:r>
            <a:r>
              <a:rPr lang="en-US" dirty="0" err="1"/>
              <a:t>действительный</a:t>
            </a:r>
            <a:r>
              <a:rPr lang="en-US" dirty="0"/>
              <a:t> </a:t>
            </a:r>
            <a:r>
              <a:rPr lang="en-US" dirty="0" err="1"/>
              <a:t>залог</a:t>
            </a:r>
            <a:r>
              <a:rPr lang="en-US" dirty="0"/>
              <a:t>, </a:t>
            </a:r>
            <a:r>
              <a:rPr lang="en-US" dirty="0" err="1"/>
              <a:t>несоотносительный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залогу</a:t>
            </a:r>
            <a:r>
              <a:rPr lang="en-US" dirty="0"/>
              <a:t> (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другой</a:t>
            </a:r>
            <a:r>
              <a:rPr lang="en-US" dirty="0"/>
              <a:t> </a:t>
            </a:r>
            <a:r>
              <a:rPr lang="en-US" dirty="0" err="1"/>
              <a:t>теории</a:t>
            </a:r>
            <a:r>
              <a:rPr lang="en-US" dirty="0"/>
              <a:t> – </a:t>
            </a:r>
            <a:r>
              <a:rPr lang="en-US" dirty="0" err="1"/>
              <a:t>глагол</a:t>
            </a:r>
            <a:r>
              <a:rPr lang="en-US" dirty="0"/>
              <a:t>, </a:t>
            </a:r>
            <a:r>
              <a:rPr lang="en-US" dirty="0" err="1"/>
              <a:t>находящийся</a:t>
            </a:r>
            <a:r>
              <a:rPr lang="en-US" dirty="0"/>
              <a:t> </a:t>
            </a:r>
            <a:r>
              <a:rPr lang="en-US" dirty="0" err="1"/>
              <a:t>вне</a:t>
            </a:r>
            <a:r>
              <a:rPr lang="en-US" dirty="0"/>
              <a:t> </a:t>
            </a:r>
            <a:r>
              <a:rPr lang="en-US" dirty="0" err="1"/>
              <a:t>категории</a:t>
            </a:r>
            <a:r>
              <a:rPr lang="en-US" dirty="0"/>
              <a:t> </a:t>
            </a:r>
            <a:r>
              <a:rPr lang="en-US" dirty="0" err="1"/>
              <a:t>залога</a:t>
            </a:r>
            <a:r>
              <a:rPr lang="en-US" dirty="0"/>
              <a:t>);</a:t>
            </a:r>
            <a:endParaRPr lang="cs-CZ" dirty="0"/>
          </a:p>
          <a:p>
            <a:r>
              <a:rPr lang="ru-RU" dirty="0"/>
              <a:t>(7) основа инфинитива замолкну(</a:t>
            </a:r>
            <a:r>
              <a:rPr lang="ru-RU" dirty="0" err="1"/>
              <a:t>ть</a:t>
            </a:r>
            <a:r>
              <a:rPr lang="ru-RU" dirty="0"/>
              <a:t>), основа прошедшего времени замолк( л а ),основа простого будущего времени </a:t>
            </a:r>
            <a:r>
              <a:rPr lang="ru-RU" dirty="0" err="1"/>
              <a:t>замолкн</a:t>
            </a:r>
            <a:r>
              <a:rPr lang="ru-RU" dirty="0"/>
              <a:t>(</a:t>
            </a:r>
            <a:r>
              <a:rPr lang="ru-RU" dirty="0" err="1"/>
              <a:t>ут</a:t>
            </a:r>
            <a:r>
              <a:rPr lang="ru-RU" dirty="0"/>
              <a:t>); непродуктивный класс;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26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4594" y="133213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(8) 1-е спряжение;</a:t>
            </a:r>
          </a:p>
          <a:p>
            <a:r>
              <a:rPr lang="ru-RU" dirty="0"/>
              <a:t>(9) избыточная парадигма (образуются вариантные формы от основ инфинитива и прошедшего времени типа замолкнувший и замолкший);</a:t>
            </a:r>
          </a:p>
          <a:p>
            <a:r>
              <a:rPr lang="ru-RU" dirty="0"/>
              <a:t>непостоянные свойства:</a:t>
            </a:r>
          </a:p>
          <a:p>
            <a:r>
              <a:rPr lang="ru-RU" dirty="0"/>
              <a:t>(10) форма изъявительного наклонения (обозначает реальное действие, прямое употребление),</a:t>
            </a:r>
          </a:p>
          <a:p>
            <a:r>
              <a:rPr lang="ru-RU" dirty="0"/>
              <a:t>(11) прошедшего времени (‘завершенное действие в прошлом, результат которого сохраняется в последующий период’ - перфектное значение, прямое употребление), в абсолютном употреблении;</a:t>
            </a:r>
          </a:p>
          <a:p>
            <a:r>
              <a:rPr lang="ru-RU" dirty="0"/>
              <a:t>(13) единственного числа;</a:t>
            </a:r>
          </a:p>
          <a:p>
            <a:r>
              <a:rPr lang="ru-RU" dirty="0"/>
              <a:t>(14) мужского рода;</a:t>
            </a:r>
          </a:p>
          <a:p>
            <a:r>
              <a:rPr lang="ru-RU" dirty="0"/>
              <a:t>(15) показатель наклонения и времени – суффикс -л-, числа и рода – окончание [ø</a:t>
            </a:r>
            <a:r>
              <a:rPr lang="ru-RU" dirty="0">
                <a:latin typeface="Times New Roman"/>
                <a:cs typeface="Times New Roman"/>
              </a:rPr>
              <a:t>]</a:t>
            </a:r>
            <a:endParaRPr lang="ru-RU" dirty="0"/>
          </a:p>
          <a:p>
            <a:r>
              <a:rPr lang="ru-RU" dirty="0"/>
              <a:t>III- синтаксические свойства:</a:t>
            </a:r>
          </a:p>
          <a:p>
            <a:r>
              <a:rPr lang="ru-RU" dirty="0"/>
              <a:t>(16) сказуемое.</a:t>
            </a:r>
          </a:p>
        </p:txBody>
      </p:sp>
    </p:spTree>
    <p:extLst>
      <p:ext uri="{BB962C8B-B14F-4D97-AF65-F5344CB8AC3E}">
        <p14:creationId xmlns:p14="http://schemas.microsoft.com/office/powerpoint/2010/main" val="3932614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270892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Лучше всего исполнять какую-либо должность можно тогда, когда не </a:t>
            </a:r>
            <a:r>
              <a:rPr lang="ru-RU" b="1" dirty="0"/>
              <a:t>боишься</a:t>
            </a:r>
            <a:r>
              <a:rPr lang="ru-RU" dirty="0"/>
              <a:t> ее потерять. </a:t>
            </a:r>
            <a:r>
              <a:rPr lang="en-US" dirty="0"/>
              <a:t>(В. </a:t>
            </a:r>
            <a:r>
              <a:rPr lang="en-US" dirty="0" err="1"/>
              <a:t>Солоухин</a:t>
            </a:r>
            <a:r>
              <a:rPr lang="en-US" dirty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448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628800"/>
            <a:ext cx="73448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(Не) </a:t>
            </a:r>
            <a:r>
              <a:rPr lang="ru-RU" b="1" dirty="0"/>
              <a:t>боишься </a:t>
            </a:r>
            <a:r>
              <a:rPr lang="ru-RU" dirty="0"/>
              <a:t>(потерять) –</a:t>
            </a:r>
          </a:p>
          <a:p>
            <a:endParaRPr lang="ru-RU" dirty="0"/>
          </a:p>
          <a:p>
            <a:r>
              <a:rPr lang="ru-RU" dirty="0"/>
              <a:t>1) глаг. (действие как процесс), </a:t>
            </a:r>
            <a:r>
              <a:rPr lang="ru-RU" dirty="0" err="1"/>
              <a:t>н.ф</a:t>
            </a:r>
            <a:r>
              <a:rPr lang="ru-RU" dirty="0"/>
              <a:t>. – что делать? – боя(</a:t>
            </a:r>
            <a:r>
              <a:rPr lang="ru-RU" dirty="0" err="1"/>
              <a:t>ть</a:t>
            </a:r>
            <a:r>
              <a:rPr lang="ru-RU" dirty="0"/>
              <a:t>)</a:t>
            </a:r>
            <a:r>
              <a:rPr lang="ru-RU" dirty="0" err="1"/>
              <a:t>ся</a:t>
            </a:r>
            <a:r>
              <a:rPr lang="ru-RU" dirty="0"/>
              <a:t> ;</a:t>
            </a:r>
          </a:p>
          <a:p>
            <a:r>
              <a:rPr lang="ru-RU" dirty="0"/>
              <a:t>2) пост. - </a:t>
            </a:r>
            <a:r>
              <a:rPr lang="ru-RU" dirty="0" err="1"/>
              <a:t>несов.в</a:t>
            </a:r>
            <a:r>
              <a:rPr lang="ru-RU" dirty="0"/>
              <a:t>. (длительное, не </a:t>
            </a:r>
            <a:r>
              <a:rPr lang="ru-RU" dirty="0" err="1"/>
              <a:t>огранич</a:t>
            </a:r>
            <a:r>
              <a:rPr lang="ru-RU" dirty="0"/>
              <a:t>. внутренним пределом действие), непарный, одновидовой (</a:t>
            </a:r>
            <a:r>
              <a:rPr lang="ru-RU" dirty="0" err="1"/>
              <a:t>длительн</a:t>
            </a:r>
            <a:r>
              <a:rPr lang="ru-RU" dirty="0"/>
              <a:t>. состояние); </a:t>
            </a:r>
            <a:r>
              <a:rPr lang="ru-RU" dirty="0" err="1"/>
              <a:t>возвр</a:t>
            </a:r>
            <a:r>
              <a:rPr lang="ru-RU" dirty="0"/>
              <a:t>. (соотносит. </a:t>
            </a:r>
            <a:r>
              <a:rPr lang="ru-RU" dirty="0" err="1"/>
              <a:t>невозвр</a:t>
            </a:r>
            <a:r>
              <a:rPr lang="ru-RU" dirty="0"/>
              <a:t>. нет); </a:t>
            </a:r>
            <a:r>
              <a:rPr lang="ru-RU" dirty="0" err="1"/>
              <a:t>непереходн</a:t>
            </a:r>
            <a:r>
              <a:rPr lang="ru-RU" dirty="0"/>
              <a:t>.; </a:t>
            </a:r>
            <a:r>
              <a:rPr lang="ru-RU" dirty="0" err="1"/>
              <a:t>несоотносительн</a:t>
            </a:r>
            <a:r>
              <a:rPr lang="ru-RU" dirty="0"/>
              <a:t>. глаг. </a:t>
            </a:r>
            <a:r>
              <a:rPr lang="ru-RU" dirty="0" err="1"/>
              <a:t>действит</a:t>
            </a:r>
            <a:r>
              <a:rPr lang="ru-RU" dirty="0"/>
              <a:t>. залог (или – вне залога); </a:t>
            </a:r>
            <a:r>
              <a:rPr lang="ru-RU" dirty="0" err="1"/>
              <a:t>осн</a:t>
            </a:r>
            <a:r>
              <a:rPr lang="ru-RU" dirty="0"/>
              <a:t>. инф./</a:t>
            </a:r>
            <a:r>
              <a:rPr lang="ru-RU" dirty="0" err="1"/>
              <a:t>прош.вр</a:t>
            </a:r>
            <a:r>
              <a:rPr lang="ru-RU" dirty="0"/>
              <a:t>. боя(</a:t>
            </a:r>
            <a:r>
              <a:rPr lang="ru-RU" dirty="0" err="1"/>
              <a:t>ть</a:t>
            </a:r>
            <a:r>
              <a:rPr lang="ru-RU" dirty="0"/>
              <a:t>)</a:t>
            </a:r>
            <a:r>
              <a:rPr lang="ru-RU" dirty="0" err="1"/>
              <a:t>ся</a:t>
            </a:r>
            <a:r>
              <a:rPr lang="ru-RU" dirty="0"/>
              <a:t>, </a:t>
            </a:r>
            <a:r>
              <a:rPr lang="ru-RU" dirty="0" err="1"/>
              <a:t>осн</a:t>
            </a:r>
            <a:r>
              <a:rPr lang="ru-RU" dirty="0"/>
              <a:t>. наст. </a:t>
            </a:r>
            <a:r>
              <a:rPr lang="ru-RU" dirty="0" err="1"/>
              <a:t>вр</a:t>
            </a:r>
            <a:r>
              <a:rPr lang="ru-RU" dirty="0"/>
              <a:t>. </a:t>
            </a:r>
            <a:r>
              <a:rPr lang="ru-RU" dirty="0" err="1"/>
              <a:t>боj</a:t>
            </a:r>
            <a:r>
              <a:rPr lang="ru-RU" dirty="0"/>
              <a:t>(</a:t>
            </a:r>
            <a:r>
              <a:rPr lang="ru-RU" dirty="0" err="1"/>
              <a:t>ат</a:t>
            </a:r>
            <a:r>
              <a:rPr lang="ru-RU" dirty="0"/>
              <a:t>)</a:t>
            </a:r>
            <a:r>
              <a:rPr lang="ru-RU" dirty="0" err="1"/>
              <a:t>ся</a:t>
            </a:r>
            <a:r>
              <a:rPr lang="ru-RU" dirty="0"/>
              <a:t>, </a:t>
            </a:r>
            <a:r>
              <a:rPr lang="ru-RU" dirty="0" err="1"/>
              <a:t>непродукт</a:t>
            </a:r>
            <a:r>
              <a:rPr lang="ru-RU" dirty="0"/>
              <a:t>. </a:t>
            </a:r>
            <a:r>
              <a:rPr lang="ru-RU" dirty="0" err="1"/>
              <a:t>кл</a:t>
            </a:r>
            <a:r>
              <a:rPr lang="ru-RU" dirty="0"/>
              <a:t>.; 2-е </a:t>
            </a:r>
            <a:r>
              <a:rPr lang="ru-RU" dirty="0" err="1"/>
              <a:t>спр</a:t>
            </a:r>
            <a:r>
              <a:rPr lang="ru-RU" dirty="0"/>
              <a:t>.; полная парадигма;</a:t>
            </a:r>
          </a:p>
          <a:p>
            <a:r>
              <a:rPr lang="ru-RU" dirty="0" err="1"/>
              <a:t>непост</a:t>
            </a:r>
            <a:r>
              <a:rPr lang="ru-RU" dirty="0"/>
              <a:t>. – в форме изъявит. накл. (реальное действие, прям. употр.); наст. </a:t>
            </a:r>
            <a:r>
              <a:rPr lang="ru-RU" dirty="0" err="1"/>
              <a:t>вр</a:t>
            </a:r>
            <a:r>
              <a:rPr lang="ru-RU" dirty="0"/>
              <a:t>. (</a:t>
            </a:r>
            <a:r>
              <a:rPr lang="ru-RU" dirty="0" err="1"/>
              <a:t>абстрактн</a:t>
            </a:r>
            <a:r>
              <a:rPr lang="ru-RU" dirty="0"/>
              <a:t>., "</a:t>
            </a:r>
            <a:r>
              <a:rPr lang="ru-RU" dirty="0" err="1"/>
              <a:t>вневрем</a:t>
            </a:r>
            <a:r>
              <a:rPr lang="ru-RU" dirty="0"/>
              <a:t>." знач.; </a:t>
            </a:r>
            <a:r>
              <a:rPr lang="ru-RU" dirty="0" err="1"/>
              <a:t>относительн</a:t>
            </a:r>
            <a:r>
              <a:rPr lang="ru-RU" dirty="0"/>
              <a:t>. употр.); 2-е л. (</a:t>
            </a:r>
            <a:r>
              <a:rPr lang="ru-RU" dirty="0" err="1"/>
              <a:t>обобщ</a:t>
            </a:r>
            <a:r>
              <a:rPr lang="ru-RU" dirty="0"/>
              <a:t>.-</a:t>
            </a:r>
            <a:r>
              <a:rPr lang="ru-RU" dirty="0" err="1"/>
              <a:t>личн.знач</a:t>
            </a:r>
            <a:r>
              <a:rPr lang="ru-RU" dirty="0"/>
              <a:t>.); </a:t>
            </a:r>
            <a:r>
              <a:rPr lang="ru-RU" dirty="0" err="1"/>
              <a:t>ед.ч</a:t>
            </a:r>
            <a:r>
              <a:rPr lang="ru-RU" dirty="0"/>
              <a:t>.; показатель накл., врем., лица и числа – окончание [ишь]</a:t>
            </a:r>
          </a:p>
          <a:p>
            <a:r>
              <a:rPr lang="ru-RU" dirty="0"/>
              <a:t>3) сказуемое.</a:t>
            </a:r>
          </a:p>
        </p:txBody>
      </p:sp>
    </p:spTree>
    <p:extLst>
      <p:ext uri="{BB962C8B-B14F-4D97-AF65-F5344CB8AC3E}">
        <p14:creationId xmlns:p14="http://schemas.microsoft.com/office/powerpoint/2010/main" val="3925089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1416</TotalTime>
  <Words>745</Words>
  <Application>Microsoft Office PowerPoint</Application>
  <PresentationFormat>Předvádění na obrazovce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Times New Roman</vt:lpstr>
      <vt:lpstr>Wingdings 2</vt:lpstr>
      <vt:lpstr>Tok</vt:lpstr>
      <vt:lpstr>Prezentace aplikace PowerPoint</vt:lpstr>
      <vt:lpstr>Prezentace aplikace PowerPoint</vt:lpstr>
      <vt:lpstr>Prezentace aplikace PowerPoint</vt:lpstr>
      <vt:lpstr>III. СИНТАКСИЧЕСКИЕ СВОЙСТВА: (16) роль в предложении.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V. Stranz-Nikitina</dc:creator>
  <cp:lastModifiedBy>Veronika Stranz-Nikitina</cp:lastModifiedBy>
  <cp:revision>70</cp:revision>
  <dcterms:created xsi:type="dcterms:W3CDTF">2016-02-16T14:07:46Z</dcterms:created>
  <dcterms:modified xsi:type="dcterms:W3CDTF">2021-10-11T15:52:04Z</dcterms:modified>
</cp:coreProperties>
</file>