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7" r:id="rId8"/>
    <p:sldId id="281" r:id="rId9"/>
    <p:sldId id="273" r:id="rId10"/>
    <p:sldId id="275" r:id="rId11"/>
    <p:sldId id="277" r:id="rId12"/>
    <p:sldId id="279" r:id="rId13"/>
    <p:sldId id="280" r:id="rId14"/>
    <p:sldId id="265" r:id="rId15"/>
    <p:sldId id="266" r:id="rId16"/>
    <p:sldId id="261" r:id="rId17"/>
    <p:sldId id="282" r:id="rId18"/>
    <p:sldId id="268" r:id="rId19"/>
    <p:sldId id="284" r:id="rId20"/>
    <p:sldId id="269" r:id="rId21"/>
    <p:sldId id="270" r:id="rId22"/>
    <p:sldId id="271" r:id="rId23"/>
    <p:sldId id="262" r:id="rId24"/>
    <p:sldId id="285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F7D642-7442-4D02-9750-7E1F4F42A24A}" v="24" dt="2021-11-09T11:19:36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éta Zandlová" userId="f597e985-6016-45b0-9e05-c32aa333b728" providerId="ADAL" clId="{B5F7D642-7442-4D02-9750-7E1F4F42A24A}"/>
    <pc:docChg chg="undo custSel addSld delSld modSld">
      <pc:chgData name="Markéta Zandlová" userId="f597e985-6016-45b0-9e05-c32aa333b728" providerId="ADAL" clId="{B5F7D642-7442-4D02-9750-7E1F4F42A24A}" dt="2021-11-09T11:20:29.239" v="103" actId="47"/>
      <pc:docMkLst>
        <pc:docMk/>
      </pc:docMkLst>
      <pc:sldChg chg="modSp mod">
        <pc:chgData name="Markéta Zandlová" userId="f597e985-6016-45b0-9e05-c32aa333b728" providerId="ADAL" clId="{B5F7D642-7442-4D02-9750-7E1F4F42A24A}" dt="2021-11-09T11:19:53.593" v="95" actId="207"/>
        <pc:sldMkLst>
          <pc:docMk/>
          <pc:sldMk cId="3546045923" sldId="262"/>
        </pc:sldMkLst>
        <pc:spChg chg="mod">
          <ac:chgData name="Markéta Zandlová" userId="f597e985-6016-45b0-9e05-c32aa333b728" providerId="ADAL" clId="{B5F7D642-7442-4D02-9750-7E1F4F42A24A}" dt="2021-11-09T11:19:53.593" v="95" actId="207"/>
          <ac:spMkLst>
            <pc:docMk/>
            <pc:sldMk cId="3546045923" sldId="262"/>
            <ac:spMk id="3" creationId="{00000000-0000-0000-0000-000000000000}"/>
          </ac:spMkLst>
        </pc:spChg>
      </pc:sldChg>
      <pc:sldChg chg="addSp delSp modSp mod">
        <pc:chgData name="Markéta Zandlová" userId="f597e985-6016-45b0-9e05-c32aa333b728" providerId="ADAL" clId="{B5F7D642-7442-4D02-9750-7E1F4F42A24A}" dt="2021-11-09T11:19:36.415" v="92" actId="1076"/>
        <pc:sldMkLst>
          <pc:docMk/>
          <pc:sldMk cId="3955823403" sldId="271"/>
        </pc:sldMkLst>
        <pc:spChg chg="mod">
          <ac:chgData name="Markéta Zandlová" userId="f597e985-6016-45b0-9e05-c32aa333b728" providerId="ADAL" clId="{B5F7D642-7442-4D02-9750-7E1F4F42A24A}" dt="2021-11-09T11:19:31.743" v="91" actId="6549"/>
          <ac:spMkLst>
            <pc:docMk/>
            <pc:sldMk cId="3955823403" sldId="271"/>
            <ac:spMk id="3" creationId="{00000000-0000-0000-0000-000000000000}"/>
          </ac:spMkLst>
        </pc:spChg>
        <pc:picChg chg="add del mod">
          <ac:chgData name="Markéta Zandlová" userId="f597e985-6016-45b0-9e05-c32aa333b728" providerId="ADAL" clId="{B5F7D642-7442-4D02-9750-7E1F4F42A24A}" dt="2021-11-09T11:18:56.219" v="77"/>
          <ac:picMkLst>
            <pc:docMk/>
            <pc:sldMk cId="3955823403" sldId="271"/>
            <ac:picMk id="4" creationId="{22A3D38C-46F8-4B96-9D5A-D1E2635E1A09}"/>
          </ac:picMkLst>
        </pc:picChg>
        <pc:picChg chg="add del mod">
          <ac:chgData name="Markéta Zandlová" userId="f597e985-6016-45b0-9e05-c32aa333b728" providerId="ADAL" clId="{B5F7D642-7442-4D02-9750-7E1F4F42A24A}" dt="2021-11-09T11:19:02.687" v="79"/>
          <ac:picMkLst>
            <pc:docMk/>
            <pc:sldMk cId="3955823403" sldId="271"/>
            <ac:picMk id="5" creationId="{CAB8E7C2-BD5A-4D7A-8D5B-2A6EC84D8A9B}"/>
          </ac:picMkLst>
        </pc:picChg>
        <pc:picChg chg="add del mod">
          <ac:chgData name="Markéta Zandlová" userId="f597e985-6016-45b0-9e05-c32aa333b728" providerId="ADAL" clId="{B5F7D642-7442-4D02-9750-7E1F4F42A24A}" dt="2021-11-09T11:19:08.198" v="81"/>
          <ac:picMkLst>
            <pc:docMk/>
            <pc:sldMk cId="3955823403" sldId="271"/>
            <ac:picMk id="6" creationId="{51CEC5A7-F462-456D-B974-B0F4721AC86C}"/>
          </ac:picMkLst>
        </pc:picChg>
        <pc:picChg chg="add del mod">
          <ac:chgData name="Markéta Zandlová" userId="f597e985-6016-45b0-9e05-c32aa333b728" providerId="ADAL" clId="{B5F7D642-7442-4D02-9750-7E1F4F42A24A}" dt="2021-11-09T11:19:18.261" v="84"/>
          <ac:picMkLst>
            <pc:docMk/>
            <pc:sldMk cId="3955823403" sldId="271"/>
            <ac:picMk id="7" creationId="{AC07FBC7-64DF-4909-B3C9-F995BE6C20F3}"/>
          </ac:picMkLst>
        </pc:picChg>
        <pc:picChg chg="add mod">
          <ac:chgData name="Markéta Zandlová" userId="f597e985-6016-45b0-9e05-c32aa333b728" providerId="ADAL" clId="{B5F7D642-7442-4D02-9750-7E1F4F42A24A}" dt="2021-11-09T11:19:36.415" v="92" actId="1076"/>
          <ac:picMkLst>
            <pc:docMk/>
            <pc:sldMk cId="3955823403" sldId="271"/>
            <ac:picMk id="8" creationId="{4CC2ED40-3E9A-42DC-B6E2-D27EE96A2ABB}"/>
          </ac:picMkLst>
        </pc:picChg>
      </pc:sldChg>
      <pc:sldChg chg="del">
        <pc:chgData name="Markéta Zandlová" userId="f597e985-6016-45b0-9e05-c32aa333b728" providerId="ADAL" clId="{B5F7D642-7442-4D02-9750-7E1F4F42A24A}" dt="2021-11-09T11:20:29.239" v="103" actId="47"/>
        <pc:sldMkLst>
          <pc:docMk/>
          <pc:sldMk cId="2977115948" sldId="283"/>
        </pc:sldMkLst>
      </pc:sldChg>
      <pc:sldChg chg="addSp delSp modSp new mod modClrScheme chgLayout">
        <pc:chgData name="Markéta Zandlová" userId="f597e985-6016-45b0-9e05-c32aa333b728" providerId="ADAL" clId="{B5F7D642-7442-4D02-9750-7E1F4F42A24A}" dt="2021-11-09T11:20:05.129" v="102" actId="20577"/>
        <pc:sldMkLst>
          <pc:docMk/>
          <pc:sldMk cId="1732492045" sldId="285"/>
        </pc:sldMkLst>
        <pc:spChg chg="del">
          <ac:chgData name="Markéta Zandlová" userId="f597e985-6016-45b0-9e05-c32aa333b728" providerId="ADAL" clId="{B5F7D642-7442-4D02-9750-7E1F4F42A24A}" dt="2021-11-09T11:14:49.400" v="3" actId="26606"/>
          <ac:spMkLst>
            <pc:docMk/>
            <pc:sldMk cId="1732492045" sldId="285"/>
            <ac:spMk id="2" creationId="{4DAB3BE2-6474-4996-8C0E-FE8C64E9D00F}"/>
          </ac:spMkLst>
        </pc:spChg>
        <pc:spChg chg="del">
          <ac:chgData name="Markéta Zandlová" userId="f597e985-6016-45b0-9e05-c32aa333b728" providerId="ADAL" clId="{B5F7D642-7442-4D02-9750-7E1F4F42A24A}" dt="2021-11-09T11:14:28.950" v="1"/>
          <ac:spMkLst>
            <pc:docMk/>
            <pc:sldMk cId="1732492045" sldId="285"/>
            <ac:spMk id="3" creationId="{871733DA-1A19-4453-9855-964ABFD76488}"/>
          </ac:spMkLst>
        </pc:spChg>
        <pc:spChg chg="add mod">
          <ac:chgData name="Markéta Zandlová" userId="f597e985-6016-45b0-9e05-c32aa333b728" providerId="ADAL" clId="{B5F7D642-7442-4D02-9750-7E1F4F42A24A}" dt="2021-11-09T11:20:05.129" v="102" actId="20577"/>
          <ac:spMkLst>
            <pc:docMk/>
            <pc:sldMk cId="1732492045" sldId="285"/>
            <ac:spMk id="6" creationId="{AD78481A-BC3B-44C7-8195-DB7642857862}"/>
          </ac:spMkLst>
        </pc:spChg>
        <pc:spChg chg="add mod">
          <ac:chgData name="Markéta Zandlová" userId="f597e985-6016-45b0-9e05-c32aa333b728" providerId="ADAL" clId="{B5F7D642-7442-4D02-9750-7E1F4F42A24A}" dt="2021-11-09T11:14:49.400" v="3" actId="26606"/>
          <ac:spMkLst>
            <pc:docMk/>
            <pc:sldMk cId="1732492045" sldId="285"/>
            <ac:spMk id="11" creationId="{20FDD837-934C-4CAD-B2AE-AA3F3AF5DC6D}"/>
          </ac:spMkLst>
        </pc:spChg>
        <pc:picChg chg="add mod ord">
          <ac:chgData name="Markéta Zandlová" userId="f597e985-6016-45b0-9e05-c32aa333b728" providerId="ADAL" clId="{B5F7D642-7442-4D02-9750-7E1F4F42A24A}" dt="2021-11-09T11:14:49.400" v="3" actId="26606"/>
          <ac:picMkLst>
            <pc:docMk/>
            <pc:sldMk cId="1732492045" sldId="285"/>
            <ac:picMk id="4" creationId="{3B9891EF-63A2-46B2-A133-1A89940B6290}"/>
          </ac:picMkLst>
        </pc:picChg>
      </pc:sldChg>
      <pc:sldChg chg="add del">
        <pc:chgData name="Markéta Zandlová" userId="f597e985-6016-45b0-9e05-c32aa333b728" providerId="ADAL" clId="{B5F7D642-7442-4D02-9750-7E1F4F42A24A}" dt="2021-11-09T11:19:39.639" v="93" actId="47"/>
        <pc:sldMkLst>
          <pc:docMk/>
          <pc:sldMk cId="315646189" sldId="286"/>
        </pc:sldMkLst>
      </pc:sldChg>
      <pc:sldChg chg="modSp add del mod">
        <pc:chgData name="Markéta Zandlová" userId="f597e985-6016-45b0-9e05-c32aa333b728" providerId="ADAL" clId="{B5F7D642-7442-4D02-9750-7E1F4F42A24A}" dt="2021-11-09T11:17:44.968" v="59"/>
        <pc:sldMkLst>
          <pc:docMk/>
          <pc:sldMk cId="1240194012" sldId="286"/>
        </pc:sldMkLst>
        <pc:spChg chg="mod">
          <ac:chgData name="Markéta Zandlová" userId="f597e985-6016-45b0-9e05-c32aa333b728" providerId="ADAL" clId="{B5F7D642-7442-4D02-9750-7E1F4F42A24A}" dt="2021-11-09T11:17:44.238" v="58" actId="26606"/>
          <ac:spMkLst>
            <pc:docMk/>
            <pc:sldMk cId="1240194012" sldId="286"/>
            <ac:spMk id="2" creationId="{000D2786-58B0-4D25-AF6C-A8E53066D046}"/>
          </ac:spMkLst>
        </pc:spChg>
        <pc:picChg chg="mod">
          <ac:chgData name="Markéta Zandlová" userId="f597e985-6016-45b0-9e05-c32aa333b728" providerId="ADAL" clId="{B5F7D642-7442-4D02-9750-7E1F4F42A24A}" dt="2021-11-09T11:17:44.238" v="58" actId="26606"/>
          <ac:picMkLst>
            <pc:docMk/>
            <pc:sldMk cId="1240194012" sldId="286"/>
            <ac:picMk id="1026" creationId="{1D8B6646-F825-40C1-B7C7-0DB2DB6C7BD8}"/>
          </ac:picMkLst>
        </pc:picChg>
      </pc:sldChg>
      <pc:sldChg chg="addSp delSp modSp add del mod modClrScheme chgLayout">
        <pc:chgData name="Markéta Zandlová" userId="f597e985-6016-45b0-9e05-c32aa333b728" providerId="ADAL" clId="{B5F7D642-7442-4D02-9750-7E1F4F42A24A}" dt="2021-11-09T11:18:10.678" v="66"/>
        <pc:sldMkLst>
          <pc:docMk/>
          <pc:sldMk cId="2144456307" sldId="286"/>
        </pc:sldMkLst>
        <pc:spChg chg="mod">
          <ac:chgData name="Markéta Zandlová" userId="f597e985-6016-45b0-9e05-c32aa333b728" providerId="ADAL" clId="{B5F7D642-7442-4D02-9750-7E1F4F42A24A}" dt="2021-11-09T11:18:03.938" v="63" actId="26606"/>
          <ac:spMkLst>
            <pc:docMk/>
            <pc:sldMk cId="2144456307" sldId="286"/>
            <ac:spMk id="2" creationId="{000D2786-58B0-4D25-AF6C-A8E53066D046}"/>
          </ac:spMkLst>
        </pc:spChg>
        <pc:spChg chg="add del mod">
          <ac:chgData name="Markéta Zandlová" userId="f597e985-6016-45b0-9e05-c32aa333b728" providerId="ADAL" clId="{B5F7D642-7442-4D02-9750-7E1F4F42A24A}" dt="2021-11-09T11:18:03.938" v="63" actId="26606"/>
          <ac:spMkLst>
            <pc:docMk/>
            <pc:sldMk cId="2144456307" sldId="286"/>
            <ac:spMk id="71" creationId="{D3A10F9B-8B89-4904-BAC8-2C953E95DA7F}"/>
          </ac:spMkLst>
        </pc:spChg>
        <pc:picChg chg="mod">
          <ac:chgData name="Markéta Zandlová" userId="f597e985-6016-45b0-9e05-c32aa333b728" providerId="ADAL" clId="{B5F7D642-7442-4D02-9750-7E1F4F42A24A}" dt="2021-11-09T11:18:09.881" v="65" actId="1076"/>
          <ac:picMkLst>
            <pc:docMk/>
            <pc:sldMk cId="2144456307" sldId="286"/>
            <ac:picMk id="1026" creationId="{1D8B6646-F825-40C1-B7C7-0DB2DB6C7BD8}"/>
          </ac:picMkLst>
        </pc:picChg>
      </pc:sldChg>
    </pc:docChg>
  </pc:docChgLst>
  <pc:docChgLst>
    <pc:chgData name="Markéta Zandlová" userId="f597e985-6016-45b0-9e05-c32aa333b728" providerId="ADAL" clId="{CFCAD7BD-4AC8-435F-8DD3-24FDF9C8E427}"/>
    <pc:docChg chg="undo custSel mod addSld delSld modSld">
      <pc:chgData name="Markéta Zandlová" userId="f597e985-6016-45b0-9e05-c32aa333b728" providerId="ADAL" clId="{CFCAD7BD-4AC8-435F-8DD3-24FDF9C8E427}" dt="2020-11-23T22:44:22.675" v="148" actId="20577"/>
      <pc:docMkLst>
        <pc:docMk/>
      </pc:docMkLst>
      <pc:sldChg chg="modSp mod">
        <pc:chgData name="Markéta Zandlová" userId="f597e985-6016-45b0-9e05-c32aa333b728" providerId="ADAL" clId="{CFCAD7BD-4AC8-435F-8DD3-24FDF9C8E427}" dt="2020-11-23T22:44:22.675" v="148" actId="20577"/>
        <pc:sldMkLst>
          <pc:docMk/>
          <pc:sldMk cId="2478859252" sldId="266"/>
        </pc:sldMkLst>
        <pc:spChg chg="mod">
          <ac:chgData name="Markéta Zandlová" userId="f597e985-6016-45b0-9e05-c32aa333b728" providerId="ADAL" clId="{CFCAD7BD-4AC8-435F-8DD3-24FDF9C8E427}" dt="2020-11-23T22:44:22.675" v="148" actId="20577"/>
          <ac:spMkLst>
            <pc:docMk/>
            <pc:sldMk cId="2478859252" sldId="266"/>
            <ac:spMk id="2" creationId="{00000000-0000-0000-0000-000000000000}"/>
          </ac:spMkLst>
        </pc:spChg>
      </pc:sldChg>
      <pc:sldChg chg="addSp delSp modSp new mod">
        <pc:chgData name="Markéta Zandlová" userId="f597e985-6016-45b0-9e05-c32aa333b728" providerId="ADAL" clId="{CFCAD7BD-4AC8-435F-8DD3-24FDF9C8E427}" dt="2020-11-19T10:55:29.697" v="17" actId="1076"/>
        <pc:sldMkLst>
          <pc:docMk/>
          <pc:sldMk cId="1215479521" sldId="282"/>
        </pc:sldMkLst>
        <pc:spChg chg="del">
          <ac:chgData name="Markéta Zandlová" userId="f597e985-6016-45b0-9e05-c32aa333b728" providerId="ADAL" clId="{CFCAD7BD-4AC8-435F-8DD3-24FDF9C8E427}" dt="2020-11-19T10:54:46.839" v="5" actId="26606"/>
          <ac:spMkLst>
            <pc:docMk/>
            <pc:sldMk cId="1215479521" sldId="282"/>
            <ac:spMk id="2" creationId="{0AC3A8F4-7936-45C9-B5B8-276BD0E1C200}"/>
          </ac:spMkLst>
        </pc:spChg>
        <pc:spChg chg="del">
          <ac:chgData name="Markéta Zandlová" userId="f597e985-6016-45b0-9e05-c32aa333b728" providerId="ADAL" clId="{CFCAD7BD-4AC8-435F-8DD3-24FDF9C8E427}" dt="2020-11-19T10:54:39" v="1" actId="22"/>
          <ac:spMkLst>
            <pc:docMk/>
            <pc:sldMk cId="1215479521" sldId="282"/>
            <ac:spMk id="3" creationId="{2B5CFCB3-6150-40E4-9F0D-61A4025EC69A}"/>
          </ac:spMkLst>
        </pc:spChg>
        <pc:spChg chg="add del mod">
          <ac:chgData name="Markéta Zandlová" userId="f597e985-6016-45b0-9e05-c32aa333b728" providerId="ADAL" clId="{CFCAD7BD-4AC8-435F-8DD3-24FDF9C8E427}" dt="2020-11-19T10:55:18.195" v="8" actId="22"/>
          <ac:spMkLst>
            <pc:docMk/>
            <pc:sldMk cId="1215479521" sldId="282"/>
            <ac:spMk id="7" creationId="{2FA38B07-D3A7-4007-B124-8ECD83ADC4F9}"/>
          </ac:spMkLst>
        </pc:spChg>
        <pc:spChg chg="add mod">
          <ac:chgData name="Markéta Zandlová" userId="f597e985-6016-45b0-9e05-c32aa333b728" providerId="ADAL" clId="{CFCAD7BD-4AC8-435F-8DD3-24FDF9C8E427}" dt="2020-11-19T10:55:28.420" v="16" actId="404"/>
          <ac:spMkLst>
            <pc:docMk/>
            <pc:sldMk cId="1215479521" sldId="282"/>
            <ac:spMk id="10" creationId="{3D3484AA-6128-4D37-9BB2-2E00FF478425}"/>
          </ac:spMkLst>
        </pc:spChg>
        <pc:picChg chg="add del mod ord">
          <ac:chgData name="Markéta Zandlová" userId="f597e985-6016-45b0-9e05-c32aa333b728" providerId="ADAL" clId="{CFCAD7BD-4AC8-435F-8DD3-24FDF9C8E427}" dt="2020-11-19T10:55:14.486" v="7" actId="478"/>
          <ac:picMkLst>
            <pc:docMk/>
            <pc:sldMk cId="1215479521" sldId="282"/>
            <ac:picMk id="5" creationId="{E2C05055-28AF-4919-B696-1C17A811CDE2}"/>
          </ac:picMkLst>
        </pc:picChg>
        <pc:picChg chg="add mod ord">
          <ac:chgData name="Markéta Zandlová" userId="f597e985-6016-45b0-9e05-c32aa333b728" providerId="ADAL" clId="{CFCAD7BD-4AC8-435F-8DD3-24FDF9C8E427}" dt="2020-11-19T10:55:29.697" v="17" actId="1076"/>
          <ac:picMkLst>
            <pc:docMk/>
            <pc:sldMk cId="1215479521" sldId="282"/>
            <ac:picMk id="9" creationId="{61FCF5FF-D040-4D8B-8002-757B8F03098F}"/>
          </ac:picMkLst>
        </pc:picChg>
      </pc:sldChg>
      <pc:sldChg chg="addSp delSp modSp">
        <pc:chgData name="Markéta Zandlová" userId="f597e985-6016-45b0-9e05-c32aa333b728" providerId="ADAL" clId="{CFCAD7BD-4AC8-435F-8DD3-24FDF9C8E427}" dt="2020-11-19T11:24:51.530" v="19"/>
        <pc:sldMkLst>
          <pc:docMk/>
          <pc:sldMk cId="1151939360" sldId="283"/>
        </pc:sldMkLst>
        <pc:spChg chg="del">
          <ac:chgData name="Markéta Zandlová" userId="f597e985-6016-45b0-9e05-c32aa333b728" providerId="ADAL" clId="{CFCAD7BD-4AC8-435F-8DD3-24FDF9C8E427}" dt="2020-11-19T11:24:51.530" v="19"/>
          <ac:spMkLst>
            <pc:docMk/>
            <pc:sldMk cId="1151939360" sldId="283"/>
            <ac:spMk id="3" creationId="{5C4DA6E3-2DAC-45E5-B67E-A7B3077E7820}"/>
          </ac:spMkLst>
        </pc:spChg>
        <pc:picChg chg="add mod">
          <ac:chgData name="Markéta Zandlová" userId="f597e985-6016-45b0-9e05-c32aa333b728" providerId="ADAL" clId="{CFCAD7BD-4AC8-435F-8DD3-24FDF9C8E427}" dt="2020-11-19T11:24:51.530" v="19"/>
          <ac:picMkLst>
            <pc:docMk/>
            <pc:sldMk cId="1151939360" sldId="283"/>
            <ac:picMk id="1026" creationId="{1D8B6646-F825-40C1-B7C7-0DB2DB6C7BD8}"/>
          </ac:picMkLst>
        </pc:picChg>
      </pc:sldChg>
      <pc:sldChg chg="addSp delSp modSp new add del mod">
        <pc:chgData name="Markéta Zandlová" userId="f597e985-6016-45b0-9e05-c32aa333b728" providerId="ADAL" clId="{CFCAD7BD-4AC8-435F-8DD3-24FDF9C8E427}" dt="2020-11-19T11:27:23.130" v="80" actId="20577"/>
        <pc:sldMkLst>
          <pc:docMk/>
          <pc:sldMk cId="2977115948" sldId="283"/>
        </pc:sldMkLst>
        <pc:spChg chg="mod">
          <ac:chgData name="Markéta Zandlová" userId="f597e985-6016-45b0-9e05-c32aa333b728" providerId="ADAL" clId="{CFCAD7BD-4AC8-435F-8DD3-24FDF9C8E427}" dt="2020-11-19T11:27:23.130" v="80" actId="20577"/>
          <ac:spMkLst>
            <pc:docMk/>
            <pc:sldMk cId="2977115948" sldId="283"/>
            <ac:spMk id="2" creationId="{000D2786-58B0-4D25-AF6C-A8E53066D046}"/>
          </ac:spMkLst>
        </pc:spChg>
        <pc:spChg chg="add del">
          <ac:chgData name="Markéta Zandlová" userId="f597e985-6016-45b0-9e05-c32aa333b728" providerId="ADAL" clId="{CFCAD7BD-4AC8-435F-8DD3-24FDF9C8E427}" dt="2020-11-19T11:26:43.503" v="44" actId="22"/>
          <ac:spMkLst>
            <pc:docMk/>
            <pc:sldMk cId="2977115948" sldId="283"/>
            <ac:spMk id="5" creationId="{D6DF6070-8885-465E-9DEC-47D461631F0A}"/>
          </ac:spMkLst>
        </pc:spChg>
        <pc:picChg chg="mod">
          <ac:chgData name="Markéta Zandlová" userId="f597e985-6016-45b0-9e05-c32aa333b728" providerId="ADAL" clId="{CFCAD7BD-4AC8-435F-8DD3-24FDF9C8E427}" dt="2020-11-19T11:26:38.153" v="42" actId="1076"/>
          <ac:picMkLst>
            <pc:docMk/>
            <pc:sldMk cId="2977115948" sldId="283"/>
            <ac:picMk id="1026" creationId="{1D8B6646-F825-40C1-B7C7-0DB2DB6C7BD8}"/>
          </ac:picMkLst>
        </pc:picChg>
      </pc:sldChg>
      <pc:sldChg chg="addSp delSp modSp">
        <pc:chgData name="Markéta Zandlová" userId="f597e985-6016-45b0-9e05-c32aa333b728" providerId="ADAL" clId="{CFCAD7BD-4AC8-435F-8DD3-24FDF9C8E427}" dt="2020-11-19T11:29:15.438" v="82"/>
        <pc:sldMkLst>
          <pc:docMk/>
          <pc:sldMk cId="244164506" sldId="284"/>
        </pc:sldMkLst>
        <pc:spChg chg="del">
          <ac:chgData name="Markéta Zandlová" userId="f597e985-6016-45b0-9e05-c32aa333b728" providerId="ADAL" clId="{CFCAD7BD-4AC8-435F-8DD3-24FDF9C8E427}" dt="2020-11-19T11:29:15.438" v="82"/>
          <ac:spMkLst>
            <pc:docMk/>
            <pc:sldMk cId="244164506" sldId="284"/>
            <ac:spMk id="3" creationId="{584D7C5C-356B-48F7-BDE7-7DE699A92DCB}"/>
          </ac:spMkLst>
        </pc:spChg>
        <pc:picChg chg="add mod">
          <ac:chgData name="Markéta Zandlová" userId="f597e985-6016-45b0-9e05-c32aa333b728" providerId="ADAL" clId="{CFCAD7BD-4AC8-435F-8DD3-24FDF9C8E427}" dt="2020-11-19T11:29:15.438" v="82"/>
          <ac:picMkLst>
            <pc:docMk/>
            <pc:sldMk cId="244164506" sldId="284"/>
            <ac:picMk id="2050" creationId="{E256488B-5817-4C87-86D1-98221FD800D2}"/>
          </ac:picMkLst>
        </pc:picChg>
      </pc:sldChg>
      <pc:sldChg chg="modSp new add del mod">
        <pc:chgData name="Markéta Zandlová" userId="f597e985-6016-45b0-9e05-c32aa333b728" providerId="ADAL" clId="{CFCAD7BD-4AC8-435F-8DD3-24FDF9C8E427}" dt="2020-11-19T11:29:32.588" v="95" actId="404"/>
        <pc:sldMkLst>
          <pc:docMk/>
          <pc:sldMk cId="1279028996" sldId="284"/>
        </pc:sldMkLst>
        <pc:spChg chg="mod">
          <ac:chgData name="Markéta Zandlová" userId="f597e985-6016-45b0-9e05-c32aa333b728" providerId="ADAL" clId="{CFCAD7BD-4AC8-435F-8DD3-24FDF9C8E427}" dt="2020-11-19T11:29:32.588" v="95" actId="404"/>
          <ac:spMkLst>
            <pc:docMk/>
            <pc:sldMk cId="1279028996" sldId="284"/>
            <ac:spMk id="2" creationId="{FD9BDE66-FF49-4645-A16E-C1BC9FE86CBC}"/>
          </ac:spMkLst>
        </pc:spChg>
        <pc:picChg chg="mod">
          <ac:chgData name="Markéta Zandlová" userId="f597e985-6016-45b0-9e05-c32aa333b728" providerId="ADAL" clId="{CFCAD7BD-4AC8-435F-8DD3-24FDF9C8E427}" dt="2020-11-19T11:29:22.502" v="86" actId="14100"/>
          <ac:picMkLst>
            <pc:docMk/>
            <pc:sldMk cId="1279028996" sldId="284"/>
            <ac:picMk id="2050" creationId="{E256488B-5817-4C87-86D1-98221FD800D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4CF17A2-A09E-4B13-B319-8C9A77C3AF03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B8502D-7861-42FD-8EEE-074234D4A36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17A2-A09E-4B13-B319-8C9A77C3AF03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502D-7861-42FD-8EEE-074234D4A3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4CF17A2-A09E-4B13-B319-8C9A77C3AF03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EB8502D-7861-42FD-8EEE-074234D4A36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17A2-A09E-4B13-B319-8C9A77C3AF03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B8502D-7861-42FD-8EEE-074234D4A36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17A2-A09E-4B13-B319-8C9A77C3AF03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EB8502D-7861-42FD-8EEE-074234D4A363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4CF17A2-A09E-4B13-B319-8C9A77C3AF03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B8502D-7861-42FD-8EEE-074234D4A363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4CF17A2-A09E-4B13-B319-8C9A77C3AF03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B8502D-7861-42FD-8EEE-074234D4A363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17A2-A09E-4B13-B319-8C9A77C3AF03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B8502D-7861-42FD-8EEE-074234D4A3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17A2-A09E-4B13-B319-8C9A77C3AF03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B8502D-7861-42FD-8EEE-074234D4A3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17A2-A09E-4B13-B319-8C9A77C3AF03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B8502D-7861-42FD-8EEE-074234D4A36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4CF17A2-A09E-4B13-B319-8C9A77C3AF03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EB8502D-7861-42FD-8EEE-074234D4A363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CF17A2-A09E-4B13-B319-8C9A77C3AF03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EB8502D-7861-42FD-8EEE-074234D4A36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l.ac.uk/anthropology/people/academic-and-teaching-staff/daniel-mille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6.</a:t>
            </a:r>
            <a:br>
              <a:rPr lang="cs-CZ" dirty="0"/>
            </a:br>
            <a:r>
              <a:rPr lang="cs-CZ" dirty="0"/>
              <a:t>Náměstí a trh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Antropologie </a:t>
            </a:r>
            <a:r>
              <a:rPr lang="cs-CZ"/>
              <a:t>a prostor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8209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2880320"/>
          </a:xfrm>
        </p:spPr>
        <p:txBody>
          <a:bodyPr>
            <a:noAutofit/>
          </a:bodyPr>
          <a:lstStyle/>
          <a:p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Ad. 2</a:t>
            </a:r>
            <a:b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Věci utvářejí status, vytvářejí a odrážejí sociální pouta, zakládají identity </a:t>
            </a:r>
            <a:b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(strukturní funkcionalismus, strukturalismus, </a:t>
            </a:r>
            <a:r>
              <a:rPr lang="cs-CZ" sz="2400" b="1" dirty="0" err="1">
                <a:solidFill>
                  <a:schemeClr val="accent2">
                    <a:lumMod val="75000"/>
                  </a:schemeClr>
                </a:solidFill>
              </a:rPr>
              <a:t>material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400" b="1" dirty="0" err="1">
                <a:solidFill>
                  <a:schemeClr val="accent2">
                    <a:lumMod val="75000"/>
                  </a:schemeClr>
                </a:solidFill>
              </a:rPr>
              <a:t>culture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400" b="1" dirty="0" err="1">
                <a:solidFill>
                  <a:schemeClr val="accent2">
                    <a:lumMod val="75000"/>
                  </a:schemeClr>
                </a:solidFill>
              </a:rPr>
              <a:t>studies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b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cs-CZ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pPr marL="0" indent="0" algn="ctr">
              <a:buNone/>
            </a:pPr>
            <a:r>
              <a:rPr lang="cs-CZ" dirty="0"/>
              <a:t>JAK?</a:t>
            </a:r>
          </a:p>
        </p:txBody>
      </p:sp>
    </p:spTree>
    <p:extLst>
      <p:ext uri="{BB962C8B-B14F-4D97-AF65-F5344CB8AC3E}">
        <p14:creationId xmlns:p14="http://schemas.microsoft.com/office/powerpoint/2010/main" val="1162303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6E6FF70-D45D-44CE-914C-616137AD2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600" b="1" dirty="0">
                <a:solidFill>
                  <a:schemeClr val="accent2">
                    <a:lumMod val="75000"/>
                  </a:schemeClr>
                </a:solidFill>
              </a:rPr>
              <a:t>Věci utvářejí status, vytvářejí a odrážejí sociální pouta, zakládají identity</a:t>
            </a:r>
            <a:endParaRPr lang="cs-CZ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sz="2000" dirty="0"/>
          </a:p>
          <a:p>
            <a:r>
              <a:rPr lang="cs-CZ" sz="2200" b="1" dirty="0"/>
              <a:t>Sebeprezentace </a:t>
            </a:r>
            <a:r>
              <a:rPr lang="cs-CZ" sz="2200" dirty="0"/>
              <a:t>– sounáležitost („znaky přináležitosti do klubu“)</a:t>
            </a:r>
          </a:p>
          <a:p>
            <a:endParaRPr lang="cs-CZ" sz="2200" dirty="0"/>
          </a:p>
          <a:p>
            <a:r>
              <a:rPr lang="cs-CZ" sz="2200" b="1" dirty="0" err="1"/>
              <a:t>Agency</a:t>
            </a:r>
            <a:r>
              <a:rPr lang="cs-CZ" sz="2200" b="1" dirty="0"/>
              <a:t> věcí </a:t>
            </a:r>
            <a:r>
              <a:rPr lang="cs-CZ" sz="2200" dirty="0"/>
              <a:t>= schopnost matérií aktivně ovlivňovat okolí </a:t>
            </a:r>
          </a:p>
          <a:p>
            <a:pPr lvl="1"/>
            <a:r>
              <a:rPr lang="cs-CZ" sz="2200" dirty="0"/>
              <a:t>Př. </a:t>
            </a:r>
            <a:r>
              <a:rPr lang="cs-CZ" sz="2200" b="1" dirty="0"/>
              <a:t>DAR</a:t>
            </a:r>
            <a:r>
              <a:rPr lang="cs-CZ" sz="2200" dirty="0"/>
              <a:t> - M. </a:t>
            </a:r>
            <a:r>
              <a:rPr lang="cs-CZ" sz="2200" dirty="0" err="1"/>
              <a:t>Mauss</a:t>
            </a:r>
            <a:r>
              <a:rPr lang="cs-CZ" sz="2200" dirty="0"/>
              <a:t> – Esej o daru, 1925; B. </a:t>
            </a:r>
            <a:r>
              <a:rPr lang="cs-CZ" sz="2200" dirty="0" err="1"/>
              <a:t>Malinowski</a:t>
            </a:r>
            <a:r>
              <a:rPr lang="cs-CZ" sz="2200" dirty="0"/>
              <a:t> – </a:t>
            </a:r>
            <a:r>
              <a:rPr lang="cs-CZ" sz="2200" dirty="0" err="1"/>
              <a:t>Argunauti</a:t>
            </a:r>
            <a:r>
              <a:rPr lang="cs-CZ" sz="2200" dirty="0"/>
              <a:t> západního Pacifiku; strukturní funkcionalismus </a:t>
            </a:r>
          </a:p>
          <a:p>
            <a:pPr lvl="1"/>
            <a:r>
              <a:rPr lang="cs-CZ" sz="2200" dirty="0"/>
              <a:t>Př. </a:t>
            </a:r>
            <a:r>
              <a:rPr lang="cs-CZ" sz="2200" b="1" dirty="0"/>
              <a:t>MOBILNÍ TELEFON </a:t>
            </a:r>
            <a:r>
              <a:rPr lang="cs-CZ" sz="2200" dirty="0"/>
              <a:t>– </a:t>
            </a:r>
            <a:r>
              <a:rPr lang="en-US" sz="2200" dirty="0"/>
              <a:t>Horst, H. A., Miller, D. – The Cell Phone, 2006</a:t>
            </a:r>
            <a:r>
              <a:rPr lang="cs-CZ" sz="2200" dirty="0"/>
              <a:t>; </a:t>
            </a:r>
            <a:r>
              <a:rPr lang="cs-CZ" sz="2200" dirty="0" err="1"/>
              <a:t>material</a:t>
            </a:r>
            <a:r>
              <a:rPr lang="cs-CZ" sz="2200" dirty="0"/>
              <a:t> </a:t>
            </a:r>
            <a:r>
              <a:rPr lang="cs-CZ" sz="2200" dirty="0" err="1"/>
              <a:t>culture</a:t>
            </a:r>
            <a:r>
              <a:rPr lang="cs-CZ" sz="2200" dirty="0"/>
              <a:t> </a:t>
            </a:r>
            <a:r>
              <a:rPr lang="cs-CZ" sz="2200" dirty="0" err="1"/>
              <a:t>studies</a:t>
            </a:r>
            <a:endParaRPr lang="cs-CZ" sz="2200" dirty="0"/>
          </a:p>
          <a:p>
            <a:pPr lvl="1"/>
            <a:endParaRPr lang="cs-CZ" sz="2200" b="1" dirty="0"/>
          </a:p>
          <a:p>
            <a:pPr marL="457200" lvl="1" indent="0" algn="ctr">
              <a:buNone/>
            </a:pPr>
            <a:r>
              <a:rPr lang="cs-CZ" sz="2200" b="1" dirty="0"/>
              <a:t>Zda věc odráží sociální vazby nebo je vytváří, není vlastností věci samotné, ale naší teoretické perspektivy.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27865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Ad. 3</a:t>
            </a:r>
            <a:b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Věci jsou součástí lidí a sociálního světa = </a:t>
            </a:r>
            <a:b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„sociálno“ je vždy lidské a materiální současně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3400" b="1" dirty="0"/>
          </a:p>
          <a:p>
            <a:pPr marL="0" indent="0" algn="ctr">
              <a:buNone/>
            </a:pPr>
            <a:r>
              <a:rPr lang="cs-CZ" sz="2400" b="1" dirty="0"/>
              <a:t>Materiální / ontologický obrat</a:t>
            </a:r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(</a:t>
            </a:r>
            <a:r>
              <a:rPr lang="cs-CZ" sz="2400" dirty="0" err="1"/>
              <a:t>Actor</a:t>
            </a:r>
            <a:r>
              <a:rPr lang="cs-CZ" sz="2400" dirty="0"/>
              <a:t>-network </a:t>
            </a:r>
            <a:r>
              <a:rPr lang="cs-CZ" sz="2400" dirty="0" err="1"/>
              <a:t>theory</a:t>
            </a:r>
            <a:r>
              <a:rPr lang="cs-CZ" sz="2400" dirty="0"/>
              <a:t> - ANT; science and technology </a:t>
            </a:r>
            <a:r>
              <a:rPr lang="cs-CZ" sz="2400" dirty="0" err="1"/>
              <a:t>studies</a:t>
            </a:r>
            <a:r>
              <a:rPr lang="cs-CZ" sz="2400" dirty="0"/>
              <a:t> - STS; </a:t>
            </a:r>
            <a:r>
              <a:rPr lang="cs-CZ" sz="2400" dirty="0" err="1"/>
              <a:t>amerindiánský</a:t>
            </a:r>
            <a:r>
              <a:rPr lang="cs-CZ" sz="2400" dirty="0"/>
              <a:t> perspektivismus)</a:t>
            </a:r>
          </a:p>
          <a:p>
            <a:pPr marL="0" indent="0" algn="ctr">
              <a:buNone/>
            </a:pPr>
            <a:endParaRPr lang="cs-CZ" sz="2400" dirty="0"/>
          </a:p>
          <a:p>
            <a:pPr>
              <a:buFontTx/>
              <a:buChar char="-"/>
            </a:pPr>
            <a:r>
              <a:rPr lang="cs-CZ" sz="2400" dirty="0"/>
              <a:t>Skutečnost je </a:t>
            </a:r>
            <a:r>
              <a:rPr lang="cs-CZ" sz="2400" dirty="0" err="1"/>
              <a:t>mnohočtená</a:t>
            </a:r>
            <a:endParaRPr lang="cs-CZ" sz="2400" dirty="0"/>
          </a:p>
          <a:p>
            <a:pPr>
              <a:buFontTx/>
              <a:buChar char="-"/>
            </a:pPr>
            <a:endParaRPr lang="cs-CZ" sz="2400" dirty="0"/>
          </a:p>
          <a:p>
            <a:pPr>
              <a:buFontTx/>
              <a:buChar char="-"/>
            </a:pPr>
            <a:r>
              <a:rPr lang="cs-CZ" sz="2400" dirty="0"/>
              <a:t>Skutečnost se zjednává skrze sítě lidských a ne-lidských aktérů</a:t>
            </a:r>
          </a:p>
          <a:p>
            <a:pPr lvl="1"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1521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875493-C1BA-489B-A6FE-0C65AC0AA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52FC6A-C847-471B-9466-9FF22BFCAAC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1">
              <a:buFontTx/>
              <a:buChar char="-"/>
            </a:pPr>
            <a:endParaRPr lang="cs-CZ" sz="2200" b="1" dirty="0"/>
          </a:p>
          <a:p>
            <a:pPr lvl="1">
              <a:buFontTx/>
              <a:buChar char="-"/>
            </a:pPr>
            <a:r>
              <a:rPr lang="cs-CZ" sz="2200" b="1" dirty="0"/>
              <a:t>Pojem materiální (</a:t>
            </a:r>
            <a:r>
              <a:rPr lang="cs-CZ" sz="2200" b="1" i="1" dirty="0" err="1"/>
              <a:t>material</a:t>
            </a:r>
            <a:r>
              <a:rPr lang="cs-CZ" sz="2200" b="1" dirty="0"/>
              <a:t>) odkazuje na mnoho "věcí":</a:t>
            </a:r>
            <a:r>
              <a:rPr lang="cs-CZ" sz="2200" dirty="0"/>
              <a:t> komodity, peníze, technologie, architekturu, krajiny, těla... = proces, jehož prostřednictvím se tyto různé</a:t>
            </a:r>
            <a:r>
              <a:rPr lang="cs-CZ" sz="2200" b="1" dirty="0"/>
              <a:t> entity objevují</a:t>
            </a:r>
          </a:p>
          <a:p>
            <a:pPr lvl="1">
              <a:buFontTx/>
              <a:buChar char="-"/>
            </a:pPr>
            <a:endParaRPr lang="cs-CZ" sz="2200" dirty="0"/>
          </a:p>
          <a:p>
            <a:pPr lvl="1">
              <a:buFontTx/>
              <a:buChar char="-"/>
            </a:pPr>
            <a:endParaRPr lang="cs-CZ" sz="2200" dirty="0"/>
          </a:p>
          <a:p>
            <a:pPr lvl="1">
              <a:buFontTx/>
              <a:buChar char="-"/>
            </a:pPr>
            <a:r>
              <a:rPr lang="cs-CZ" sz="2200" dirty="0"/>
              <a:t>„…věci aktivně </a:t>
            </a:r>
            <a:r>
              <a:rPr lang="cs-CZ" sz="2200" b="1" dirty="0"/>
              <a:t>spoluutvářejí skutečnost a vstupují s námi do mnohostranných vztahů</a:t>
            </a:r>
            <a:r>
              <a:rPr lang="cs-CZ" sz="2200" dirty="0"/>
              <a:t>. Sociologie proto nemá být vědou o lidské společnosti, </a:t>
            </a:r>
            <a:r>
              <a:rPr lang="cs-CZ" sz="2200" b="1" dirty="0"/>
              <a:t>ale o propojeních či asociacích různorodých entit, ustavovaných právě v těchto propojeních</a:t>
            </a:r>
            <a:r>
              <a:rPr lang="cs-CZ" sz="2200" dirty="0"/>
              <a:t>.“ </a:t>
            </a:r>
          </a:p>
          <a:p>
            <a:pPr marL="365760" lvl="1" indent="0" algn="r">
              <a:buNone/>
            </a:pPr>
            <a:endParaRPr lang="cs-CZ" sz="1800" dirty="0"/>
          </a:p>
          <a:p>
            <a:pPr marL="365760" lvl="1" indent="0" algn="r">
              <a:buNone/>
            </a:pPr>
            <a:r>
              <a:rPr lang="cs-CZ" sz="1800" dirty="0"/>
              <a:t>(</a:t>
            </a:r>
            <a:r>
              <a:rPr lang="cs-CZ" sz="1800" dirty="0" err="1"/>
              <a:t>Stockelová</a:t>
            </a:r>
            <a:r>
              <a:rPr lang="cs-CZ" sz="1800" dirty="0"/>
              <a:t>, A2larm - http://a2larm.cz/2015/10/</a:t>
            </a:r>
            <a:r>
              <a:rPr lang="cs-CZ" sz="1800" dirty="0" err="1"/>
              <a:t>bruno</a:t>
            </a:r>
            <a:r>
              <a:rPr lang="cs-CZ" sz="1800" dirty="0"/>
              <a:t>-</a:t>
            </a:r>
            <a:r>
              <a:rPr lang="cs-CZ" sz="1800" dirty="0" err="1"/>
              <a:t>latour</a:t>
            </a:r>
            <a:r>
              <a:rPr lang="cs-CZ" sz="1800" dirty="0"/>
              <a:t>-nikdy-jsme-nebyli-</a:t>
            </a:r>
            <a:r>
              <a:rPr lang="cs-CZ" sz="1800" dirty="0" err="1"/>
              <a:t>moderni</a:t>
            </a:r>
            <a:r>
              <a:rPr lang="cs-CZ" sz="1800" dirty="0"/>
              <a:t>/)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9641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>
                <a:solidFill>
                  <a:schemeClr val="accent2">
                    <a:lumMod val="75000"/>
                  </a:schemeClr>
                </a:solidFill>
              </a:rPr>
              <a:t>„New </a:t>
            </a:r>
            <a:r>
              <a:rPr lang="cs-CZ" sz="3600" dirty="0" err="1">
                <a:solidFill>
                  <a:schemeClr val="accent2">
                    <a:lumMod val="75000"/>
                  </a:schemeClr>
                </a:solidFill>
              </a:rPr>
              <a:t>material</a:t>
            </a:r>
            <a:r>
              <a:rPr lang="cs-CZ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2">
                    <a:lumMod val="75000"/>
                  </a:schemeClr>
                </a:solidFill>
              </a:rPr>
              <a:t>culture</a:t>
            </a:r>
            <a:r>
              <a:rPr lang="cs-CZ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2">
                    <a:lumMod val="75000"/>
                  </a:schemeClr>
                </a:solidFill>
              </a:rPr>
              <a:t>studies</a:t>
            </a:r>
            <a:r>
              <a:rPr lang="cs-CZ" sz="3600" dirty="0">
                <a:solidFill>
                  <a:schemeClr val="accent2">
                    <a:lumMod val="75000"/>
                  </a:schemeClr>
                </a:solidFill>
              </a:rPr>
              <a:t>“ 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endParaRPr lang="cs-CZ" sz="2000" dirty="0"/>
          </a:p>
          <a:p>
            <a:pPr lvl="0"/>
            <a:r>
              <a:rPr lang="cs-CZ" sz="2200" dirty="0"/>
              <a:t>od 80. let; témata, související se </a:t>
            </a:r>
            <a:r>
              <a:rPr lang="cs-CZ" sz="2200" b="1" dirty="0"/>
              <a:t>systémy výměny </a:t>
            </a:r>
            <a:r>
              <a:rPr lang="cs-CZ" sz="2200" dirty="0"/>
              <a:t>(jídlo, dary, konzum, </a:t>
            </a:r>
            <a:r>
              <a:rPr lang="cs-CZ" sz="2200" dirty="0" err="1"/>
              <a:t>komodifikace</a:t>
            </a:r>
            <a:r>
              <a:rPr lang="cs-CZ" sz="2200" dirty="0"/>
              <a:t> atd.) a se </a:t>
            </a:r>
            <a:r>
              <a:rPr lang="cs-CZ" sz="2200" b="1" dirty="0"/>
              <a:t>systémy vytváření </a:t>
            </a:r>
            <a:r>
              <a:rPr lang="cs-CZ" sz="2200" b="1" dirty="0" smtClean="0"/>
              <a:t>hodnot</a:t>
            </a:r>
            <a:r>
              <a:rPr lang="cs-CZ" sz="2200" dirty="0" smtClean="0"/>
              <a:t>  </a:t>
            </a:r>
            <a:endParaRPr lang="cs-CZ" sz="2200" dirty="0"/>
          </a:p>
          <a:p>
            <a:pPr lvl="0"/>
            <a:endParaRPr lang="cs-CZ" sz="2200" dirty="0"/>
          </a:p>
          <a:p>
            <a:pPr lvl="0"/>
            <a:r>
              <a:rPr lang="cs-CZ" sz="2200" b="1" dirty="0"/>
              <a:t>symetrická antropologie</a:t>
            </a:r>
            <a:r>
              <a:rPr lang="cs-CZ" sz="2200" dirty="0"/>
              <a:t> (Bruno </a:t>
            </a:r>
            <a:r>
              <a:rPr lang="cs-CZ" sz="2200" b="1" dirty="0" err="1"/>
              <a:t>Latour</a:t>
            </a:r>
            <a:r>
              <a:rPr lang="cs-CZ" sz="2200" dirty="0"/>
              <a:t>, Michel </a:t>
            </a:r>
            <a:r>
              <a:rPr lang="cs-CZ" sz="2200" b="1" dirty="0" err="1"/>
              <a:t>Callon</a:t>
            </a:r>
            <a:r>
              <a:rPr lang="cs-CZ" sz="2200" dirty="0"/>
              <a:t>, John </a:t>
            </a:r>
            <a:r>
              <a:rPr lang="cs-CZ" sz="2200" b="1" dirty="0" err="1"/>
              <a:t>Law</a:t>
            </a:r>
            <a:r>
              <a:rPr lang="cs-CZ" sz="2200" dirty="0"/>
              <a:t>, Annemarie </a:t>
            </a:r>
            <a:r>
              <a:rPr lang="cs-CZ" sz="2200" b="1" dirty="0"/>
              <a:t>Moll</a:t>
            </a:r>
            <a:r>
              <a:rPr lang="cs-CZ" sz="2200" dirty="0"/>
              <a:t>) a </a:t>
            </a:r>
            <a:r>
              <a:rPr lang="cs-CZ" sz="2200" b="1" dirty="0"/>
              <a:t>STS</a:t>
            </a:r>
            <a:r>
              <a:rPr lang="cs-CZ" sz="2200" dirty="0"/>
              <a:t> („science and technology </a:t>
            </a:r>
            <a:r>
              <a:rPr lang="cs-CZ" sz="2200" dirty="0" err="1"/>
              <a:t>studies</a:t>
            </a:r>
            <a:r>
              <a:rPr lang="cs-CZ" sz="2200" dirty="0"/>
              <a:t>“ – </a:t>
            </a:r>
            <a:r>
              <a:rPr lang="cs-CZ" sz="2200" dirty="0">
                <a:solidFill>
                  <a:schemeClr val="accent2">
                    <a:lumMod val="75000"/>
                  </a:schemeClr>
                </a:solidFill>
              </a:rPr>
              <a:t>sociální, politické a kulturní hodnoty OVLIŇUJÍ vědecký výzkum a technologické inovace, včetně výsledků výzkumů – tyto opět ovlivňují společnost, politiku a kulturu</a:t>
            </a:r>
            <a:r>
              <a:rPr lang="cs-CZ" sz="2200" dirty="0"/>
              <a:t>) </a:t>
            </a:r>
          </a:p>
          <a:p>
            <a:pPr lvl="0"/>
            <a:endParaRPr lang="cs-CZ" sz="2200" dirty="0"/>
          </a:p>
          <a:p>
            <a:pPr lvl="0"/>
            <a:r>
              <a:rPr lang="cs-CZ" sz="2200" dirty="0"/>
              <a:t>teorie </a:t>
            </a:r>
            <a:r>
              <a:rPr lang="cs-CZ" sz="2200" b="1" dirty="0"/>
              <a:t>ANT </a:t>
            </a:r>
            <a:r>
              <a:rPr lang="cs-CZ" sz="2200" dirty="0"/>
              <a:t>(</a:t>
            </a:r>
            <a:r>
              <a:rPr lang="cs-CZ" sz="2200" dirty="0" err="1"/>
              <a:t>actor</a:t>
            </a:r>
            <a:r>
              <a:rPr lang="cs-CZ" sz="2200" dirty="0"/>
              <a:t>-network </a:t>
            </a:r>
            <a:r>
              <a:rPr lang="cs-CZ" sz="2200" dirty="0" err="1"/>
              <a:t>theory</a:t>
            </a:r>
            <a:r>
              <a:rPr lang="cs-CZ" sz="2200" dirty="0"/>
              <a:t>) - věci jako aktéři</a:t>
            </a:r>
          </a:p>
          <a:p>
            <a:pPr lvl="0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00891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Přehledová literatura k </a:t>
            </a:r>
            <a:r>
              <a:rPr lang="cs-CZ" sz="2800" dirty="0" err="1"/>
              <a:t>material</a:t>
            </a:r>
            <a:r>
              <a:rPr lang="cs-CZ" sz="2800" dirty="0"/>
              <a:t> </a:t>
            </a:r>
            <a:r>
              <a:rPr lang="cs-CZ" sz="2800" dirty="0" err="1"/>
              <a:t>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Buchli, V., </a:t>
            </a:r>
            <a:r>
              <a:rPr lang="cs-CZ" sz="2000" dirty="0" err="1"/>
              <a:t>ed</a:t>
            </a:r>
            <a:r>
              <a:rPr lang="cs-CZ" sz="2000" dirty="0"/>
              <a:t>. 2002. </a:t>
            </a:r>
            <a:r>
              <a:rPr lang="cs-CZ" sz="2000" i="1" dirty="0" err="1"/>
              <a:t>The</a:t>
            </a:r>
            <a:r>
              <a:rPr lang="cs-CZ" sz="2000" i="1" dirty="0"/>
              <a:t> </a:t>
            </a:r>
            <a:r>
              <a:rPr lang="cs-CZ" sz="2000" i="1" dirty="0" err="1"/>
              <a:t>material</a:t>
            </a:r>
            <a:r>
              <a:rPr lang="cs-CZ" sz="2000" i="1" dirty="0"/>
              <a:t> </a:t>
            </a:r>
            <a:r>
              <a:rPr lang="cs-CZ" sz="2000" i="1" dirty="0" err="1"/>
              <a:t>culture</a:t>
            </a:r>
            <a:r>
              <a:rPr lang="cs-CZ" sz="2000" i="1" dirty="0"/>
              <a:t> </a:t>
            </a:r>
            <a:r>
              <a:rPr lang="cs-CZ" sz="2000" i="1" dirty="0" err="1"/>
              <a:t>reader</a:t>
            </a:r>
            <a:r>
              <a:rPr lang="cs-CZ" sz="2000" dirty="0"/>
              <a:t>. Oxford: </a:t>
            </a:r>
            <a:r>
              <a:rPr lang="cs-CZ" sz="2000" dirty="0" err="1"/>
              <a:t>Berg</a:t>
            </a:r>
            <a:r>
              <a:rPr lang="cs-CZ" sz="2000" dirty="0"/>
              <a:t>.</a:t>
            </a:r>
          </a:p>
          <a:p>
            <a:r>
              <a:rPr lang="cs-CZ" sz="2000" dirty="0" err="1"/>
              <a:t>Tilley</a:t>
            </a:r>
            <a:r>
              <a:rPr lang="cs-CZ" sz="2000" dirty="0"/>
              <a:t>, C., W. </a:t>
            </a:r>
            <a:r>
              <a:rPr lang="cs-CZ" sz="2000" dirty="0" err="1"/>
              <a:t>Keane</a:t>
            </a:r>
            <a:r>
              <a:rPr lang="cs-CZ" sz="2000" dirty="0"/>
              <a:t>, S. </a:t>
            </a:r>
            <a:r>
              <a:rPr lang="cs-CZ" sz="2000" dirty="0" err="1"/>
              <a:t>Küchler</a:t>
            </a:r>
            <a:r>
              <a:rPr lang="cs-CZ" sz="2000" dirty="0"/>
              <a:t>, M. </a:t>
            </a:r>
            <a:r>
              <a:rPr lang="cs-CZ" sz="2000" dirty="0" err="1"/>
              <a:t>Rowlands</a:t>
            </a:r>
            <a:r>
              <a:rPr lang="cs-CZ" sz="2000" dirty="0"/>
              <a:t>, and P. </a:t>
            </a:r>
            <a:r>
              <a:rPr lang="cs-CZ" sz="2000" dirty="0" err="1"/>
              <a:t>Spyer</a:t>
            </a:r>
            <a:r>
              <a:rPr lang="cs-CZ" sz="2000" dirty="0"/>
              <a:t>, </a:t>
            </a:r>
            <a:r>
              <a:rPr lang="cs-CZ" sz="2000" dirty="0" err="1"/>
              <a:t>eds</a:t>
            </a:r>
            <a:r>
              <a:rPr lang="cs-CZ" sz="2000" dirty="0"/>
              <a:t>. 2006. </a:t>
            </a:r>
            <a:r>
              <a:rPr lang="cs-CZ" sz="2000" i="1" dirty="0"/>
              <a:t>Handbook </a:t>
            </a:r>
            <a:r>
              <a:rPr lang="cs-CZ" sz="2000" i="1" dirty="0" err="1"/>
              <a:t>of</a:t>
            </a:r>
            <a:r>
              <a:rPr lang="cs-CZ" sz="2000" i="1" dirty="0"/>
              <a:t> </a:t>
            </a:r>
            <a:r>
              <a:rPr lang="cs-CZ" sz="2000" i="1" dirty="0" err="1"/>
              <a:t>material</a:t>
            </a:r>
            <a:r>
              <a:rPr lang="cs-CZ" sz="2000" i="1" dirty="0"/>
              <a:t> </a:t>
            </a:r>
            <a:r>
              <a:rPr lang="cs-CZ" sz="2000" i="1" dirty="0" err="1"/>
              <a:t>culture</a:t>
            </a:r>
            <a:r>
              <a:rPr lang="cs-CZ" sz="2000" dirty="0"/>
              <a:t>. London: SAGE.</a:t>
            </a:r>
          </a:p>
          <a:p>
            <a:r>
              <a:rPr lang="cs-CZ" sz="2000" dirty="0" err="1"/>
              <a:t>Woodward</a:t>
            </a:r>
            <a:r>
              <a:rPr lang="cs-CZ" sz="2000" dirty="0"/>
              <a:t>, I. 2007. </a:t>
            </a:r>
            <a:r>
              <a:rPr lang="cs-CZ" sz="2000" i="1" dirty="0" err="1"/>
              <a:t>Understanding</a:t>
            </a:r>
            <a:r>
              <a:rPr lang="cs-CZ" sz="2000" i="1" dirty="0"/>
              <a:t> </a:t>
            </a:r>
            <a:r>
              <a:rPr lang="cs-CZ" sz="2000" i="1" dirty="0" err="1"/>
              <a:t>material</a:t>
            </a:r>
            <a:r>
              <a:rPr lang="cs-CZ" sz="2000" i="1" dirty="0"/>
              <a:t> </a:t>
            </a:r>
            <a:r>
              <a:rPr lang="cs-CZ" sz="2000" i="1" dirty="0" err="1"/>
              <a:t>culture</a:t>
            </a:r>
            <a:r>
              <a:rPr lang="cs-CZ" sz="2000" dirty="0"/>
              <a:t>. London: SAGE.</a:t>
            </a:r>
          </a:p>
          <a:p>
            <a:r>
              <a:rPr lang="cs-CZ" sz="2000" dirty="0"/>
              <a:t>Miller, Daniel. 2010. </a:t>
            </a:r>
            <a:r>
              <a:rPr lang="cs-CZ" sz="2000" dirty="0" err="1"/>
              <a:t>Stuff</a:t>
            </a:r>
            <a:r>
              <a:rPr lang="cs-CZ" sz="2000" dirty="0"/>
              <a:t>. Polity </a:t>
            </a:r>
            <a:r>
              <a:rPr lang="cs-CZ" sz="2000" dirty="0" err="1"/>
              <a:t>Press</a:t>
            </a:r>
            <a:r>
              <a:rPr lang="cs-CZ" sz="2000" dirty="0"/>
              <a:t> (PLUS cokoli dalšího od Millera - </a:t>
            </a:r>
            <a:r>
              <a:rPr lang="cs-CZ" sz="2000" dirty="0">
                <a:hlinkClick r:id="rId2"/>
              </a:rPr>
              <a:t>https://www.ucl.ac.uk/</a:t>
            </a:r>
            <a:r>
              <a:rPr lang="cs-CZ" sz="2000" dirty="0" err="1">
                <a:hlinkClick r:id="rId2"/>
              </a:rPr>
              <a:t>anthropology</a:t>
            </a:r>
            <a:r>
              <a:rPr lang="cs-CZ" sz="2000" dirty="0">
                <a:hlinkClick r:id="rId2"/>
              </a:rPr>
              <a:t>/</a:t>
            </a:r>
            <a:r>
              <a:rPr lang="cs-CZ" sz="2000" dirty="0" err="1">
                <a:hlinkClick r:id="rId2"/>
              </a:rPr>
              <a:t>people</a:t>
            </a:r>
            <a:r>
              <a:rPr lang="cs-CZ" sz="2000" dirty="0">
                <a:hlinkClick r:id="rId2"/>
              </a:rPr>
              <a:t>/</a:t>
            </a:r>
            <a:r>
              <a:rPr lang="cs-CZ" sz="2000" dirty="0" err="1">
                <a:hlinkClick r:id="rId2"/>
              </a:rPr>
              <a:t>academic</a:t>
            </a:r>
            <a:r>
              <a:rPr lang="cs-CZ" sz="2000" dirty="0">
                <a:hlinkClick r:id="rId2"/>
              </a:rPr>
              <a:t>-and-</a:t>
            </a:r>
            <a:r>
              <a:rPr lang="cs-CZ" sz="2000" dirty="0" err="1">
                <a:hlinkClick r:id="rId2"/>
              </a:rPr>
              <a:t>teaching</a:t>
            </a:r>
            <a:r>
              <a:rPr lang="cs-CZ" sz="2000" dirty="0">
                <a:hlinkClick r:id="rId2"/>
              </a:rPr>
              <a:t>-</a:t>
            </a:r>
            <a:r>
              <a:rPr lang="cs-CZ" sz="2000" dirty="0" err="1">
                <a:hlinkClick r:id="rId2"/>
              </a:rPr>
              <a:t>staff</a:t>
            </a:r>
            <a:r>
              <a:rPr lang="cs-CZ" sz="2000" dirty="0">
                <a:hlinkClick r:id="rId2"/>
              </a:rPr>
              <a:t>/</a:t>
            </a:r>
            <a:r>
              <a:rPr lang="cs-CZ" sz="2000" dirty="0" err="1">
                <a:hlinkClick r:id="rId2"/>
              </a:rPr>
              <a:t>daniel-miller</a:t>
            </a:r>
            <a:r>
              <a:rPr lang="cs-CZ" sz="2000" dirty="0"/>
              <a:t>)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Česky: </a:t>
            </a:r>
            <a:r>
              <a:rPr lang="cs-CZ" sz="2000" dirty="0" err="1"/>
              <a:t>Búriková</a:t>
            </a:r>
            <a:r>
              <a:rPr lang="cs-CZ" sz="2000" dirty="0"/>
              <a:t>, Z., Miller, D. 2014. Au-Pair. SLON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859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700808"/>
            <a:ext cx="8153400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2600" dirty="0"/>
          </a:p>
          <a:p>
            <a:pPr marL="0" indent="0" algn="ctr">
              <a:buNone/>
            </a:pPr>
            <a:r>
              <a:rPr lang="cs-CZ" sz="2400" b="1" dirty="0" err="1">
                <a:solidFill>
                  <a:schemeClr val="accent2">
                    <a:lumMod val="75000"/>
                  </a:schemeClr>
                </a:solidFill>
              </a:rPr>
              <a:t>Richardson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, M. 1982. </a:t>
            </a:r>
            <a:r>
              <a:rPr lang="cs-CZ" sz="2400" b="1" dirty="0" err="1">
                <a:solidFill>
                  <a:schemeClr val="accent2">
                    <a:lumMod val="75000"/>
                  </a:schemeClr>
                </a:solidFill>
              </a:rPr>
              <a:t>Being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-in-</a:t>
            </a:r>
            <a:r>
              <a:rPr lang="cs-CZ" sz="2400" b="1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-Market versus </a:t>
            </a:r>
            <a:r>
              <a:rPr lang="cs-CZ" sz="2400" b="1" dirty="0" err="1">
                <a:solidFill>
                  <a:schemeClr val="accent2">
                    <a:lumMod val="75000"/>
                  </a:schemeClr>
                </a:solidFill>
              </a:rPr>
              <a:t>Being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-in-</a:t>
            </a:r>
            <a:r>
              <a:rPr lang="cs-CZ" sz="2400" b="1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-Plaza: </a:t>
            </a:r>
            <a:r>
              <a:rPr lang="cs-CZ" sz="2400" b="1" dirty="0" err="1">
                <a:solidFill>
                  <a:schemeClr val="accent2">
                    <a:lumMod val="75000"/>
                  </a:schemeClr>
                </a:solidFill>
              </a:rPr>
              <a:t>Material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400" b="1" dirty="0" err="1">
                <a:solidFill>
                  <a:schemeClr val="accent2">
                    <a:lumMod val="75000"/>
                  </a:schemeClr>
                </a:solidFill>
              </a:rPr>
              <a:t>Culture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cs-CZ" sz="2400" b="1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400" b="1" dirty="0" err="1">
                <a:solidFill>
                  <a:schemeClr val="accent2">
                    <a:lumMod val="75000"/>
                  </a:schemeClr>
                </a:solidFill>
              </a:rPr>
              <a:t>Construction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400" b="1" dirty="0" err="1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400" b="1" dirty="0" err="1">
                <a:solidFill>
                  <a:schemeClr val="accent2">
                    <a:lumMod val="75000"/>
                  </a:schemeClr>
                </a:solidFill>
              </a:rPr>
              <a:t>Social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 Reality in </a:t>
            </a:r>
            <a:r>
              <a:rPr lang="cs-CZ" sz="2400" b="1" dirty="0" err="1">
                <a:solidFill>
                  <a:schemeClr val="accent2">
                    <a:lumMod val="75000"/>
                  </a:schemeClr>
                </a:solidFill>
              </a:rPr>
              <a:t>Spanish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 America.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2">
                    <a:lumMod val="75000"/>
                  </a:schemeClr>
                </a:solidFill>
              </a:rPr>
              <a:t>American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2">
                    <a:lumMod val="75000"/>
                  </a:schemeClr>
                </a:solidFill>
              </a:rPr>
              <a:t>Ethnologist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 9 (2): 421 – 436</a:t>
            </a:r>
          </a:p>
          <a:p>
            <a:pPr marL="0" indent="0" algn="ctr">
              <a:buNone/>
            </a:pPr>
            <a:endParaRPr lang="cs-CZ" sz="2600" dirty="0"/>
          </a:p>
          <a:p>
            <a:pPr marL="0" indent="0" algn="ctr">
              <a:buNone/>
            </a:pPr>
            <a:endParaRPr lang="cs-CZ" sz="2600" dirty="0"/>
          </a:p>
          <a:p>
            <a:pPr marL="0" indent="0" algn="ctr">
              <a:buNone/>
            </a:pPr>
            <a:r>
              <a:rPr lang="cs-CZ" sz="2800" b="1" dirty="0"/>
              <a:t>Etnografie trhu a náměstí, </a:t>
            </a:r>
            <a:r>
              <a:rPr lang="cs-CZ" sz="2800" b="1" dirty="0" err="1"/>
              <a:t>Cartago</a:t>
            </a:r>
            <a:r>
              <a:rPr lang="cs-CZ" sz="2800" b="1" dirty="0"/>
              <a:t> - Kostarika</a:t>
            </a:r>
            <a:endParaRPr lang="cs-CZ" sz="2400" b="1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13321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D3484AA-6128-4D37-9BB2-2E00FF478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1800" dirty="0"/>
              <a:t>http://www.cartagohoy.com/mercado-central-de-cartago-con-horario-especial-este-fin-de-semana/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61FCF5FF-D040-4D8B-8002-757B8F03098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748281"/>
            <a:ext cx="8153400" cy="4283719"/>
          </a:xfrm>
        </p:spPr>
      </p:pic>
    </p:spTree>
    <p:extLst>
      <p:ext uri="{BB962C8B-B14F-4D97-AF65-F5344CB8AC3E}">
        <p14:creationId xmlns:p14="http://schemas.microsoft.com/office/powerpoint/2010/main" val="1215479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1800" dirty="0"/>
              <a:t>https://www.gettyimages.com/detail/photo/cartago-market-costa-rica-royalty-free-image/626773028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59151"/>
            <a:ext cx="7524835" cy="564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109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9BDE66-FF49-4645-A16E-C1BC9FE86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1600" dirty="0"/>
              <a:t>https://www.facebook.com/133316479698/photos/a.10150202581534699/10153288770924699/?type=3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256488B-5817-4C87-86D1-98221FD800D2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1628800"/>
            <a:ext cx="778258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028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/>
              <a:t>TRH - </a:t>
            </a:r>
            <a:r>
              <a:rPr lang="cs-CZ" sz="3200" dirty="0" err="1"/>
              <a:t>Marc</a:t>
            </a:r>
            <a:r>
              <a:rPr lang="cs-CZ" sz="3200" dirty="0"/>
              <a:t> </a:t>
            </a:r>
            <a:r>
              <a:rPr lang="cs-CZ" sz="3200" dirty="0" err="1"/>
              <a:t>Augé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endParaRPr lang="cs-CZ" sz="2200" dirty="0"/>
          </a:p>
          <a:p>
            <a:pPr lvl="0"/>
            <a:r>
              <a:rPr lang="cs-CZ" sz="2200" dirty="0"/>
              <a:t>trh jako živoucí </a:t>
            </a:r>
            <a:r>
              <a:rPr lang="cs-CZ" sz="2200" b="1" dirty="0"/>
              <a:t>organismus </a:t>
            </a:r>
            <a:r>
              <a:rPr lang="cs-CZ" sz="2200" dirty="0"/>
              <a:t>– průsečík cest jednotlivců, kteří se mohou dát do řeči, vystoupit mimo spěch a každodennost, užít pomalého rytmu a přítomnosti </a:t>
            </a:r>
          </a:p>
          <a:p>
            <a:pPr lvl="0"/>
            <a:r>
              <a:rPr lang="cs-CZ" sz="2200" dirty="0"/>
              <a:t>tržiště jako </a:t>
            </a:r>
            <a:r>
              <a:rPr lang="cs-CZ" sz="2200" b="1" dirty="0"/>
              <a:t>geografická lokalita </a:t>
            </a:r>
            <a:r>
              <a:rPr lang="cs-CZ" sz="2200" dirty="0"/>
              <a:t>- „centrum centra“</a:t>
            </a:r>
          </a:p>
          <a:p>
            <a:pPr lvl="0"/>
            <a:r>
              <a:rPr lang="cs-CZ" sz="2200" dirty="0"/>
              <a:t>trh jako </a:t>
            </a:r>
            <a:r>
              <a:rPr lang="cs-CZ" sz="2200" b="1" dirty="0"/>
              <a:t>časový fenomén</a:t>
            </a:r>
            <a:r>
              <a:rPr lang="cs-CZ" sz="2200" dirty="0"/>
              <a:t>: </a:t>
            </a:r>
          </a:p>
          <a:p>
            <a:pPr lvl="1"/>
            <a:r>
              <a:rPr lang="cs-CZ" sz="2200" dirty="0"/>
              <a:t>existuje v historickém prostoru, odkazuje na minulost</a:t>
            </a:r>
          </a:p>
          <a:p>
            <a:pPr lvl="1"/>
            <a:r>
              <a:rPr lang="cs-CZ" sz="2200" dirty="0"/>
              <a:t>je cyklický - koná se v pravidelných intervalech</a:t>
            </a:r>
          </a:p>
          <a:p>
            <a:pPr marL="365760" lvl="1" indent="0">
              <a:buNone/>
            </a:pPr>
            <a:endParaRPr lang="cs-CZ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je ukotven jak v prostoru – tak v čase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0527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1400" dirty="0"/>
              <a:t>https://www.nacion.com/el-pais/servicios/municipalidad-de-cartago-debera-pedirle-autorizacion-a-cultura-para-cambios-en-la-plaza-mayor/BYEZ6JYSPFF23FA2YGUQA4LXOY/story/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30" y="1340768"/>
            <a:ext cx="8025765" cy="535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702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1800" dirty="0"/>
              <a:t>http://wparksphotography.com/wp/cartago-cot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1285786"/>
            <a:ext cx="8040813" cy="53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031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chemeClr val="accent2">
                    <a:lumMod val="75000"/>
                  </a:schemeClr>
                </a:solidFill>
              </a:rPr>
              <a:t>Etnografie trhu a náměstí, </a:t>
            </a:r>
            <a:r>
              <a:rPr lang="cs-CZ" sz="2800" b="1" dirty="0" err="1">
                <a:solidFill>
                  <a:schemeClr val="accent2">
                    <a:lumMod val="75000"/>
                  </a:schemeClr>
                </a:solidFill>
              </a:rPr>
              <a:t>Cartago</a:t>
            </a: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– Kostarika</a:t>
            </a:r>
            <a:b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Jaká témata můžeme sledovat?</a:t>
            </a:r>
            <a:endParaRPr lang="cs-CZ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19054"/>
            <a:ext cx="8153400" cy="4495800"/>
          </a:xfrm>
        </p:spPr>
        <p:txBody>
          <a:bodyPr>
            <a:normAutofit/>
          </a:bodyPr>
          <a:lstStyle/>
          <a:p>
            <a:pPr marL="457200" lvl="0" indent="-457200">
              <a:buSzPct val="100000"/>
              <a:buFont typeface="+mj-lt"/>
              <a:buAutoNum type="arabicParenR"/>
            </a:pPr>
            <a:r>
              <a:rPr lang="cs-CZ" sz="2200" b="1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cs-CZ" sz="2200" b="1" dirty="0" smtClean="0">
                <a:solidFill>
                  <a:schemeClr val="accent2">
                    <a:lumMod val="75000"/>
                  </a:schemeClr>
                </a:solidFill>
              </a:rPr>
              <a:t>vládnutí </a:t>
            </a:r>
            <a:r>
              <a:rPr lang="cs-CZ" sz="2200" b="1" dirty="0">
                <a:solidFill>
                  <a:schemeClr val="accent2">
                    <a:lumMod val="75000"/>
                  </a:schemeClr>
                </a:solidFill>
              </a:rPr>
              <a:t>přírody</a:t>
            </a:r>
            <a:r>
              <a:rPr lang="cs-CZ" sz="2200" b="1" dirty="0"/>
              <a:t>: </a:t>
            </a:r>
            <a:r>
              <a:rPr lang="cs-CZ" sz="2200" dirty="0"/>
              <a:t>příroda přetvořená, domestikovaná </a:t>
            </a:r>
          </a:p>
          <a:p>
            <a:pPr lvl="1"/>
            <a:r>
              <a:rPr lang="cs-CZ" sz="2200" b="1" dirty="0"/>
              <a:t>trh</a:t>
            </a:r>
            <a:r>
              <a:rPr lang="cs-CZ" sz="2200" dirty="0"/>
              <a:t>: </a:t>
            </a:r>
            <a:r>
              <a:rPr lang="cs-CZ" sz="2200" b="1" dirty="0" err="1"/>
              <a:t>komodifikace</a:t>
            </a:r>
            <a:r>
              <a:rPr lang="cs-CZ" sz="2200" b="1" dirty="0"/>
              <a:t> </a:t>
            </a:r>
          </a:p>
          <a:p>
            <a:pPr lvl="1"/>
            <a:r>
              <a:rPr lang="cs-CZ" sz="2200" b="1" dirty="0"/>
              <a:t>park: estetika, ornament</a:t>
            </a:r>
            <a:r>
              <a:rPr lang="cs-CZ" sz="2200" dirty="0"/>
              <a:t> </a:t>
            </a:r>
          </a:p>
          <a:p>
            <a:pPr lvl="1"/>
            <a:endParaRPr lang="cs-CZ" sz="2200" dirty="0"/>
          </a:p>
          <a:p>
            <a:pPr lvl="1"/>
            <a:endParaRPr lang="cs-CZ" sz="2200" dirty="0"/>
          </a:p>
          <a:p>
            <a:pPr lvl="1"/>
            <a:endParaRPr lang="cs-CZ" sz="2200" dirty="0"/>
          </a:p>
          <a:p>
            <a:pPr lvl="1"/>
            <a:endParaRPr lang="cs-CZ" sz="2200" dirty="0"/>
          </a:p>
          <a:p>
            <a:pPr lvl="1"/>
            <a:endParaRPr lang="cs-CZ" sz="2200" dirty="0"/>
          </a:p>
          <a:p>
            <a:pPr lvl="1"/>
            <a:endParaRPr lang="cs-CZ" sz="2200" dirty="0"/>
          </a:p>
          <a:p>
            <a:pPr marL="457200" lvl="0" indent="-457200">
              <a:buSzPct val="100000"/>
              <a:buFont typeface="+mj-lt"/>
              <a:buAutoNum type="arabicParenR"/>
            </a:pPr>
            <a:endParaRPr lang="cs-CZ" sz="2200" b="1" dirty="0"/>
          </a:p>
          <a:p>
            <a:endParaRPr lang="cs-CZ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CC2ED40-3E9A-42DC-B6E2-D27EE96A2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64156"/>
            <a:ext cx="6235115" cy="355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823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  <a:t>Jaká témata můžeme sledovat?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SzPct val="100000"/>
              <a:buNone/>
            </a:pPr>
            <a:r>
              <a:rPr lang="cs-CZ" sz="2200" b="1" dirty="0"/>
              <a:t>2) </a:t>
            </a:r>
            <a:r>
              <a:rPr lang="cs-CZ" sz="2200" b="1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cs-CZ" sz="2200" b="1" dirty="0" smtClean="0">
                <a:solidFill>
                  <a:schemeClr val="accent2">
                    <a:lumMod val="75000"/>
                  </a:schemeClr>
                </a:solidFill>
              </a:rPr>
              <a:t>ravidla sociálních interakcí </a:t>
            </a:r>
          </a:p>
          <a:p>
            <a:pPr marL="0" lvl="0" indent="0">
              <a:buSzPct val="100000"/>
              <a:buNone/>
            </a:pPr>
            <a:r>
              <a:rPr lang="cs-CZ" sz="2000" dirty="0" smtClean="0"/>
              <a:t>- </a:t>
            </a:r>
            <a:r>
              <a:rPr lang="cs-CZ" sz="2000" b="1" dirty="0" smtClean="0"/>
              <a:t>sdílené </a:t>
            </a:r>
            <a:r>
              <a:rPr lang="cs-CZ" sz="2000" b="1" dirty="0"/>
              <a:t>předporozumění </a:t>
            </a:r>
            <a:r>
              <a:rPr lang="cs-CZ" sz="2000" dirty="0"/>
              <a:t>situaci </a:t>
            </a:r>
            <a:r>
              <a:rPr lang="cs-CZ" sz="2000" dirty="0" smtClean="0"/>
              <a:t>(porozumění funkci prostoru</a:t>
            </a:r>
            <a:r>
              <a:rPr lang="cs-CZ" sz="2000" dirty="0"/>
              <a:t>;</a:t>
            </a:r>
            <a:r>
              <a:rPr lang="cs-CZ" sz="2000" dirty="0" smtClean="0"/>
              <a:t> lidem v něm; prostorové vztahy - </a:t>
            </a:r>
            <a:r>
              <a:rPr lang="cs-CZ" sz="2000" b="1" dirty="0" err="1" smtClean="0"/>
              <a:t>proxemika</a:t>
            </a:r>
            <a:r>
              <a:rPr lang="cs-CZ" sz="2000" dirty="0" smtClean="0"/>
              <a:t>), </a:t>
            </a:r>
            <a:r>
              <a:rPr lang="cs-CZ" sz="2000" b="1" dirty="0"/>
              <a:t>z něhož vychází interpretace </a:t>
            </a:r>
            <a:r>
              <a:rPr lang="cs-CZ" sz="2000" dirty="0"/>
              <a:t>dění i </a:t>
            </a:r>
            <a:r>
              <a:rPr lang="cs-CZ" sz="2000" dirty="0" smtClean="0"/>
              <a:t>jednání</a:t>
            </a:r>
            <a:r>
              <a:rPr lang="cs-CZ" sz="2000" dirty="0"/>
              <a:t>:</a:t>
            </a:r>
          </a:p>
          <a:p>
            <a:pPr marL="365760" lvl="1" indent="0" algn="ctr">
              <a:buNone/>
            </a:pPr>
            <a:endParaRPr lang="cs-CZ" sz="2000" dirty="0"/>
          </a:p>
          <a:p>
            <a:pPr marL="365760" lvl="1" indent="0" algn="ctr">
              <a:buNone/>
            </a:pPr>
            <a:r>
              <a:rPr lang="cs-CZ" sz="2000" dirty="0">
                <a:solidFill>
                  <a:schemeClr val="accent2"/>
                </a:solidFill>
              </a:rPr>
              <a:t>„</a:t>
            </a:r>
            <a:r>
              <a:rPr lang="cs-CZ" sz="2000" b="1" dirty="0">
                <a:solidFill>
                  <a:schemeClr val="accent2"/>
                </a:solidFill>
              </a:rPr>
              <a:t>Definice situace“</a:t>
            </a:r>
            <a:r>
              <a:rPr lang="cs-CZ" sz="2000" dirty="0">
                <a:solidFill>
                  <a:schemeClr val="accent2"/>
                </a:solidFill>
              </a:rPr>
              <a:t>: „</a:t>
            </a:r>
            <a:r>
              <a:rPr lang="cs-CZ" sz="2000" b="1" i="1" dirty="0">
                <a:solidFill>
                  <a:schemeClr val="accent2"/>
                </a:solidFill>
              </a:rPr>
              <a:t>Jestliže je určitá situace lidmi definovaná jako reálná, pak je reálná ve svých důsledcích</a:t>
            </a:r>
            <a:r>
              <a:rPr lang="cs-CZ" sz="2000" dirty="0">
                <a:solidFill>
                  <a:schemeClr val="accent2"/>
                </a:solidFill>
              </a:rPr>
              <a:t>.“ </a:t>
            </a:r>
          </a:p>
          <a:p>
            <a:pPr marL="365760" lvl="1" indent="0" algn="ctr">
              <a:buNone/>
            </a:pPr>
            <a:r>
              <a:rPr lang="cs-CZ" sz="2000" dirty="0">
                <a:solidFill>
                  <a:schemeClr val="accent2"/>
                </a:solidFill>
              </a:rPr>
              <a:t>Základní východisko interpretativní sociologie, tzv. Thomasův teorém (sociolog </a:t>
            </a:r>
            <a:r>
              <a:rPr lang="cs-CZ" sz="2000" dirty="0" err="1">
                <a:solidFill>
                  <a:schemeClr val="accent2"/>
                </a:solidFill>
              </a:rPr>
              <a:t>W.I.Thomas</a:t>
            </a:r>
            <a:r>
              <a:rPr lang="cs-CZ" sz="2000" dirty="0">
                <a:solidFill>
                  <a:schemeClr val="accent2"/>
                </a:solidFill>
              </a:rPr>
              <a:t>, 1928)</a:t>
            </a:r>
          </a:p>
          <a:p>
            <a:pPr marL="514350" lvl="0" indent="-514350">
              <a:buSzPct val="100000"/>
              <a:buFont typeface="+mj-lt"/>
              <a:buAutoNum type="arabicParenR" startAt="3"/>
            </a:pPr>
            <a:endParaRPr lang="cs-CZ" sz="2200" b="1" dirty="0"/>
          </a:p>
          <a:p>
            <a:pPr marL="0" lvl="0" indent="0">
              <a:buSzPct val="100000"/>
              <a:buNone/>
            </a:pPr>
            <a:r>
              <a:rPr lang="cs-CZ" sz="2200" b="1" dirty="0"/>
              <a:t>3) </a:t>
            </a:r>
            <a:r>
              <a:rPr lang="cs-CZ" sz="2200" b="1" dirty="0">
                <a:solidFill>
                  <a:schemeClr val="accent2">
                    <a:lumMod val="75000"/>
                  </a:schemeClr>
                </a:solidFill>
              </a:rPr>
              <a:t>Tempo/čas</a:t>
            </a:r>
            <a:r>
              <a:rPr lang="cs-CZ" sz="2200" dirty="0"/>
              <a:t>: </a:t>
            </a:r>
            <a:endParaRPr lang="cs-CZ" sz="2200" dirty="0" smtClean="0"/>
          </a:p>
          <a:p>
            <a:pPr lvl="0">
              <a:buSzPct val="100000"/>
              <a:buFont typeface="Wingdings" panose="05000000000000000000" pitchFamily="2" charset="2"/>
              <a:buChar char="Ø"/>
            </a:pPr>
            <a:r>
              <a:rPr lang="cs-CZ" sz="2000" b="1" dirty="0"/>
              <a:t>t</a:t>
            </a:r>
            <a:r>
              <a:rPr lang="cs-CZ" sz="2000" b="1" dirty="0" smtClean="0"/>
              <a:t>rh</a:t>
            </a:r>
            <a:r>
              <a:rPr lang="cs-CZ" sz="2000" dirty="0"/>
              <a:t>:</a:t>
            </a:r>
            <a:r>
              <a:rPr lang="cs-CZ" sz="2000" dirty="0" smtClean="0"/>
              <a:t> </a:t>
            </a:r>
            <a:r>
              <a:rPr lang="cs-CZ" sz="2000" dirty="0"/>
              <a:t>otevřený celý </a:t>
            </a:r>
            <a:r>
              <a:rPr lang="cs-CZ" sz="2000" dirty="0" smtClean="0"/>
              <a:t>týden – rychlé tempo dne; pravidelný rytmus celého </a:t>
            </a:r>
            <a:r>
              <a:rPr lang="cs-CZ" sz="2000" dirty="0"/>
              <a:t>týdne </a:t>
            </a:r>
            <a:endParaRPr lang="cs-CZ" sz="2000" dirty="0" smtClean="0"/>
          </a:p>
          <a:p>
            <a:pPr lvl="0">
              <a:buSzPct val="100000"/>
              <a:buFont typeface="Wingdings" panose="05000000000000000000" pitchFamily="2" charset="2"/>
              <a:buChar char="Ø"/>
            </a:pPr>
            <a:r>
              <a:rPr lang="cs-CZ" sz="2000" b="1" dirty="0" smtClean="0"/>
              <a:t>náměstí</a:t>
            </a:r>
            <a:r>
              <a:rPr lang="cs-CZ" sz="2000" dirty="0"/>
              <a:t>: tempo </a:t>
            </a:r>
            <a:r>
              <a:rPr lang="cs-CZ" sz="2000" dirty="0" smtClean="0"/>
              <a:t>odpočinku; </a:t>
            </a:r>
            <a:r>
              <a:rPr lang="cs-CZ" sz="2000" dirty="0"/>
              <a:t>rytmus během </a:t>
            </a:r>
            <a:r>
              <a:rPr lang="cs-CZ" sz="2000" dirty="0" smtClean="0"/>
              <a:t>dne odlišný od rytmu trhu</a:t>
            </a:r>
            <a:endParaRPr lang="cs-CZ" sz="2000" dirty="0"/>
          </a:p>
          <a:p>
            <a:pPr marL="514350" lvl="0" indent="-514350">
              <a:buSzPct val="100000"/>
              <a:buFont typeface="+mj-lt"/>
              <a:buAutoNum type="arabicParenR" startAt="3"/>
            </a:pPr>
            <a:endParaRPr lang="cs-CZ" sz="22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6045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0FDD837-934C-4CAD-B2AE-AA3F3AF5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  <a:t>Jaká témata můžeme sledovat?</a:t>
            </a:r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78481A-BC3B-44C7-8195-DB7642857862}"/>
              </a:ext>
            </a:extLst>
          </p:cNvPr>
          <p:cNvSpPr txBox="1"/>
          <p:nvPr/>
        </p:nvSpPr>
        <p:spPr>
          <a:xfrm>
            <a:off x="323527" y="1589566"/>
            <a:ext cx="4680521" cy="5079793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457200" lvl="0" indent="-457200">
              <a:spcAft>
                <a:spcPts val="600"/>
              </a:spcAft>
              <a:buSzPct val="100000"/>
              <a:buAutoNum type="arabicParenR" startAt="4"/>
            </a:pPr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</a:rPr>
              <a:t>Aktivity </a:t>
            </a:r>
            <a:r>
              <a:rPr lang="cs-CZ" sz="4400" b="1" dirty="0">
                <a:solidFill>
                  <a:schemeClr val="accent2">
                    <a:lumMod val="75000"/>
                  </a:schemeClr>
                </a:solidFill>
              </a:rPr>
              <a:t>v prostoru</a:t>
            </a:r>
            <a:r>
              <a:rPr lang="cs-CZ" sz="4400" dirty="0"/>
              <a:t>: </a:t>
            </a:r>
            <a:endParaRPr lang="cs-CZ" sz="4400" dirty="0" smtClean="0"/>
          </a:p>
          <a:p>
            <a:pPr marL="457200" lvl="0" indent="-457200">
              <a:spcAft>
                <a:spcPts val="600"/>
              </a:spcAft>
              <a:buSzPct val="100000"/>
              <a:buAutoNum type="arabicParenR" startAt="4"/>
            </a:pPr>
            <a:endParaRPr lang="cs-CZ" sz="3200" dirty="0"/>
          </a:p>
          <a:p>
            <a:pPr marL="514350" indent="-514350">
              <a:spcAft>
                <a:spcPts val="600"/>
              </a:spcAft>
              <a:buSzPct val="100000"/>
              <a:buAutoNum type="alphaLcParenR"/>
            </a:pPr>
            <a:r>
              <a:rPr lang="cs-CZ" sz="4400" b="1" dirty="0" smtClean="0"/>
              <a:t>trh</a:t>
            </a:r>
            <a:r>
              <a:rPr lang="cs-CZ" sz="3600" b="1" dirty="0" smtClean="0"/>
              <a:t>:</a:t>
            </a:r>
          </a:p>
          <a:p>
            <a:pPr marL="971550" lvl="1" indent="-514350"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cs-CZ" sz="3600" b="1" dirty="0" smtClean="0"/>
              <a:t>zúčastněná</a:t>
            </a:r>
            <a:r>
              <a:rPr lang="cs-CZ" sz="3600" b="1" dirty="0"/>
              <a:t>, aktivní </a:t>
            </a:r>
            <a:r>
              <a:rPr lang="cs-CZ" sz="3600" b="1" dirty="0" smtClean="0"/>
              <a:t>participace</a:t>
            </a:r>
          </a:p>
          <a:p>
            <a:pPr marL="971550" lvl="1" indent="-514350"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cs-CZ" sz="3600" b="1" dirty="0" smtClean="0"/>
              <a:t>intenzivní</a:t>
            </a:r>
            <a:r>
              <a:rPr lang="cs-CZ" sz="3600" dirty="0" smtClean="0"/>
              <a:t> </a:t>
            </a:r>
            <a:r>
              <a:rPr lang="cs-CZ" sz="3600" dirty="0"/>
              <a:t>akce - prostor je </a:t>
            </a:r>
            <a:r>
              <a:rPr lang="cs-CZ" sz="3600" dirty="0" smtClean="0"/>
              <a:t>vzácný</a:t>
            </a:r>
          </a:p>
          <a:p>
            <a:pPr marL="971550" lvl="1" indent="-514350"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cs-CZ" sz="3600" dirty="0"/>
              <a:t>m</a:t>
            </a:r>
            <a:r>
              <a:rPr lang="cs-CZ" sz="3600" dirty="0" smtClean="0"/>
              <a:t>á </a:t>
            </a:r>
            <a:r>
              <a:rPr lang="cs-CZ" sz="3600" dirty="0" smtClean="0"/>
              <a:t>charakter </a:t>
            </a:r>
            <a:r>
              <a:rPr lang="cs-CZ" sz="3600" dirty="0"/>
              <a:t>„</a:t>
            </a:r>
            <a:r>
              <a:rPr lang="cs-CZ" sz="3600" b="1" dirty="0"/>
              <a:t>zákulisí</a:t>
            </a:r>
            <a:r>
              <a:rPr lang="cs-CZ" sz="3600" dirty="0"/>
              <a:t>“ (</a:t>
            </a:r>
            <a:r>
              <a:rPr lang="cs-CZ" sz="3600" dirty="0" err="1"/>
              <a:t>Goffman</a:t>
            </a:r>
            <a:r>
              <a:rPr lang="cs-CZ" sz="3600" dirty="0"/>
              <a:t>) – „</a:t>
            </a:r>
            <a:r>
              <a:rPr lang="cs-CZ" sz="3600" dirty="0" err="1"/>
              <a:t>less</a:t>
            </a:r>
            <a:r>
              <a:rPr lang="cs-CZ" sz="3600" dirty="0"/>
              <a:t> </a:t>
            </a:r>
            <a:r>
              <a:rPr lang="cs-CZ" sz="3600" dirty="0" err="1"/>
              <a:t>careful</a:t>
            </a:r>
            <a:r>
              <a:rPr lang="cs-CZ" sz="3600" dirty="0"/>
              <a:t> mode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behavior</a:t>
            </a:r>
            <a:r>
              <a:rPr lang="cs-CZ" sz="3600" dirty="0"/>
              <a:t>“</a:t>
            </a:r>
          </a:p>
          <a:p>
            <a:pPr marL="594360" lvl="1" indent="-457200">
              <a:spcAft>
                <a:spcPts val="600"/>
              </a:spcAft>
              <a:buSzPct val="100000"/>
            </a:pPr>
            <a:endParaRPr lang="cs-CZ" sz="3600" dirty="0"/>
          </a:p>
          <a:p>
            <a:pPr marL="320040" indent="-457200">
              <a:buSzPct val="100000"/>
              <a:buFont typeface="+mj-lt"/>
              <a:buAutoNum type="arabicParenR" startAt="4"/>
            </a:pPr>
            <a:r>
              <a:rPr lang="cs-CZ" sz="4400" b="1" dirty="0"/>
              <a:t>náměstí </a:t>
            </a:r>
            <a:endParaRPr lang="cs-CZ" sz="4400" b="1" dirty="0"/>
          </a:p>
          <a:p>
            <a:pPr marL="914400" lvl="1" indent="-457200">
              <a:buSzPct val="100000"/>
              <a:buFont typeface="Wingdings" panose="05000000000000000000" pitchFamily="2" charset="2"/>
              <a:buChar char="Ø"/>
            </a:pPr>
            <a:r>
              <a:rPr lang="cs-CZ" sz="3600" b="1" dirty="0" smtClean="0"/>
              <a:t>nezúčastněné </a:t>
            </a:r>
            <a:r>
              <a:rPr lang="cs-CZ" sz="3600" b="1" dirty="0"/>
              <a:t>(ale záměrné) pozorování  </a:t>
            </a:r>
            <a:endParaRPr lang="cs-CZ" sz="3600" dirty="0"/>
          </a:p>
          <a:p>
            <a:pPr marL="914400" lvl="1" indent="-457200">
              <a:buSzPct val="100000"/>
              <a:buFont typeface="Wingdings" panose="05000000000000000000" pitchFamily="2" charset="2"/>
              <a:buChar char="Ø"/>
            </a:pPr>
            <a:r>
              <a:rPr lang="cs-CZ" sz="3600" b="1" dirty="0" smtClean="0"/>
              <a:t>poklid</a:t>
            </a:r>
            <a:r>
              <a:rPr lang="cs-CZ" sz="3600" dirty="0" smtClean="0"/>
              <a:t> </a:t>
            </a:r>
            <a:r>
              <a:rPr lang="cs-CZ" sz="3600" dirty="0"/>
              <a:t>akce – dostatek </a:t>
            </a:r>
            <a:r>
              <a:rPr lang="cs-CZ" sz="3600" dirty="0" smtClean="0"/>
              <a:t>prostoru</a:t>
            </a:r>
          </a:p>
          <a:p>
            <a:pPr marL="914400" lvl="1" indent="-457200">
              <a:buSzPct val="100000"/>
              <a:buFont typeface="Wingdings" panose="05000000000000000000" pitchFamily="2" charset="2"/>
              <a:buChar char="Ø"/>
            </a:pPr>
            <a:r>
              <a:rPr lang="cs-CZ" sz="3600" dirty="0" smtClean="0"/>
              <a:t>charakter </a:t>
            </a:r>
            <a:r>
              <a:rPr lang="cs-CZ" sz="3600" dirty="0"/>
              <a:t>„</a:t>
            </a:r>
            <a:r>
              <a:rPr lang="cs-CZ" sz="3600" b="1" dirty="0"/>
              <a:t>jeviště</a:t>
            </a:r>
            <a:r>
              <a:rPr lang="cs-CZ" sz="3600" dirty="0"/>
              <a:t>“ – lidé se pozorují a pro sebe navzájem </a:t>
            </a:r>
            <a:r>
              <a:rPr lang="cs-CZ" sz="3600" dirty="0" err="1"/>
              <a:t>performují</a:t>
            </a:r>
            <a:r>
              <a:rPr lang="cs-CZ" sz="3600" dirty="0"/>
              <a:t> </a:t>
            </a:r>
          </a:p>
          <a:p>
            <a:pPr marL="594360" lvl="1" indent="-457200">
              <a:spcAft>
                <a:spcPts val="600"/>
              </a:spcAft>
              <a:buSzPct val="100000"/>
            </a:pPr>
            <a:r>
              <a:rPr lang="cs-CZ" sz="2400" dirty="0"/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B9891EF-63A2-46B2-A133-1A89940B629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1" r="22289"/>
          <a:stretch/>
        </p:blipFill>
        <p:spPr bwMode="auto">
          <a:xfrm>
            <a:off x="5004048" y="1589566"/>
            <a:ext cx="3886200" cy="457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49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„Trh v antropologii“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sz="2400" dirty="0"/>
              <a:t>tržiště jako centra ekonomického, sociálního, politického života (nejen jako místo, ale i jako instituce = </a:t>
            </a:r>
            <a:r>
              <a:rPr lang="cs-CZ" sz="2400" dirty="0" err="1"/>
              <a:t>Malinowski</a:t>
            </a:r>
            <a:r>
              <a:rPr lang="cs-CZ" sz="2400" dirty="0"/>
              <a:t> – kula na </a:t>
            </a:r>
            <a:r>
              <a:rPr lang="cs-CZ" sz="2400" dirty="0" err="1"/>
              <a:t>Trobriandských</a:t>
            </a:r>
            <a:r>
              <a:rPr lang="cs-CZ" sz="2400" dirty="0"/>
              <a:t> ostrovech - </a:t>
            </a:r>
            <a:r>
              <a:rPr lang="cs-CZ" sz="2200" dirty="0"/>
              <a:t>https://www.youtube.com/</a:t>
            </a:r>
            <a:r>
              <a:rPr lang="cs-CZ" sz="2200" dirty="0" err="1"/>
              <a:t>watch?v</a:t>
            </a:r>
            <a:r>
              <a:rPr lang="cs-CZ" sz="2200" dirty="0"/>
              <a:t>=df9BlSbYiKY)</a:t>
            </a:r>
            <a:endParaRPr lang="cs-CZ" sz="2400" dirty="0"/>
          </a:p>
          <a:p>
            <a:pPr lvl="0"/>
            <a:r>
              <a:rPr lang="cs-CZ" sz="2400" dirty="0"/>
              <a:t>trhy - spojení i konflikty mezi odlišnými segmenty ekonomiky i společnosti: </a:t>
            </a:r>
          </a:p>
          <a:p>
            <a:pPr lvl="1"/>
            <a:r>
              <a:rPr lang="cs-CZ" sz="2100" dirty="0"/>
              <a:t>rurální a urbánní společnost, </a:t>
            </a:r>
          </a:p>
          <a:p>
            <a:pPr lvl="1"/>
            <a:r>
              <a:rPr lang="cs-CZ" sz="2100" dirty="0"/>
              <a:t>lokální a globální;</a:t>
            </a:r>
          </a:p>
          <a:p>
            <a:pPr lvl="1"/>
            <a:r>
              <a:rPr lang="cs-CZ" sz="2100" dirty="0"/>
              <a:t>rolníci (venkované) a kapitalisti, </a:t>
            </a:r>
          </a:p>
          <a:p>
            <a:pPr lvl="1"/>
            <a:r>
              <a:rPr lang="cs-CZ" sz="2100" dirty="0"/>
              <a:t>kolonizátoři a kolonizující, </a:t>
            </a:r>
          </a:p>
          <a:p>
            <a:pPr lvl="1"/>
            <a:r>
              <a:rPr lang="cs-CZ" sz="2100" dirty="0"/>
              <a:t>formální a neformální sektor ekonomiky</a:t>
            </a:r>
          </a:p>
          <a:p>
            <a:pPr lvl="0"/>
            <a:r>
              <a:rPr lang="cs-CZ" sz="2400" dirty="0"/>
              <a:t>místo individuální i skupinové směny, kde se protínají sociální, politické a prostorové hierarchie </a:t>
            </a:r>
          </a:p>
          <a:p>
            <a:pPr marL="365760" lvl="1" indent="0">
              <a:buNone/>
            </a:pPr>
            <a:endParaRPr lang="cs-CZ" sz="2100" dirty="0"/>
          </a:p>
          <a:p>
            <a:pPr marL="365760" lvl="1" indent="0" algn="ctr">
              <a:buNone/>
            </a:pPr>
            <a:r>
              <a:rPr lang="cs-CZ" sz="2400" b="1" dirty="0"/>
              <a:t>Trh propojuje třídní, etnické a regionální kategorie v jeden velký systém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0356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Ekonomické jednání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496944" cy="4781128"/>
          </a:xfrm>
        </p:spPr>
        <p:txBody>
          <a:bodyPr>
            <a:normAutofit lnSpcReduction="10000"/>
          </a:bodyPr>
          <a:lstStyle/>
          <a:p>
            <a:r>
              <a:rPr lang="cs-CZ" sz="2200" dirty="0"/>
              <a:t>ekonomické jednání není autonomní sféra lidské aktivity - ale </a:t>
            </a:r>
            <a:r>
              <a:rPr lang="cs-CZ" sz="2200" b="1" dirty="0"/>
              <a:t>neoddělitelná součást sociálního, politického, rituálního a obecně kulturního jednání</a:t>
            </a:r>
            <a:r>
              <a:rPr lang="cs-CZ" sz="2200" dirty="0"/>
              <a:t>, institucí i představ</a:t>
            </a:r>
          </a:p>
          <a:p>
            <a:pPr lvl="0"/>
            <a:endParaRPr lang="cs-CZ" sz="22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200" b="1" dirty="0"/>
              <a:t>TRH </a:t>
            </a:r>
            <a:r>
              <a:rPr lang="cs-CZ" sz="2200" dirty="0"/>
              <a:t>= lokalizovaný soubor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dirty="0"/>
              <a:t>sociálních institucí,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dirty="0"/>
              <a:t>sociálních aktérů,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dirty="0"/>
              <a:t>majetkových vztahů,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dirty="0"/>
              <a:t>produktů,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dirty="0"/>
              <a:t>transakcí, obchodních praktik a kulturních </a:t>
            </a:r>
            <a:r>
              <a:rPr lang="cs-CZ" sz="2200" dirty="0" smtClean="0"/>
              <a:t>významů</a:t>
            </a:r>
            <a:r>
              <a:rPr lang="cs-CZ" sz="2200" dirty="0" smtClean="0"/>
              <a:t>…</a:t>
            </a:r>
            <a:endParaRPr lang="cs-CZ" sz="2200" dirty="0"/>
          </a:p>
          <a:p>
            <a:pPr marL="365760" lvl="1" indent="0">
              <a:buNone/>
            </a:pPr>
            <a:r>
              <a:rPr lang="cs-CZ" sz="2200" dirty="0"/>
              <a:t>	</a:t>
            </a:r>
          </a:p>
          <a:p>
            <a:pPr marL="365760" lvl="1" indent="0">
              <a:buNone/>
            </a:pPr>
            <a:r>
              <a:rPr lang="cs-CZ" sz="2200" dirty="0" smtClean="0"/>
              <a:t>…které </a:t>
            </a:r>
            <a:r>
              <a:rPr lang="cs-CZ" sz="2200" dirty="0"/>
              <a:t>jsou utvářeny mnoha faktory, a to nejen čistě ekonomickými</a:t>
            </a:r>
          </a:p>
          <a:p>
            <a:pPr lvl="0"/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7406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000" b="1" dirty="0" err="1"/>
              <a:t>Richardson</a:t>
            </a:r>
            <a:r>
              <a:rPr lang="cs-CZ" sz="2000" b="1" dirty="0"/>
              <a:t>, M</a:t>
            </a:r>
            <a:r>
              <a:rPr lang="cs-CZ" sz="2000" dirty="0"/>
              <a:t>. 1982. </a:t>
            </a:r>
            <a:r>
              <a:rPr lang="cs-CZ" sz="2000" dirty="0" err="1"/>
              <a:t>Being</a:t>
            </a:r>
            <a:r>
              <a:rPr lang="cs-CZ" sz="2000" dirty="0"/>
              <a:t>-in-</a:t>
            </a:r>
            <a:r>
              <a:rPr lang="cs-CZ" sz="2000" dirty="0" err="1"/>
              <a:t>the</a:t>
            </a:r>
            <a:r>
              <a:rPr lang="cs-CZ" sz="2000" dirty="0"/>
              <a:t>-Market versus </a:t>
            </a:r>
            <a:r>
              <a:rPr lang="cs-CZ" sz="2000" dirty="0" err="1"/>
              <a:t>Being</a:t>
            </a:r>
            <a:r>
              <a:rPr lang="cs-CZ" sz="2000" dirty="0"/>
              <a:t>-in-</a:t>
            </a:r>
            <a:r>
              <a:rPr lang="cs-CZ" sz="2000" dirty="0" err="1"/>
              <a:t>the</a:t>
            </a:r>
            <a:r>
              <a:rPr lang="cs-CZ" sz="2000" dirty="0"/>
              <a:t>-Plaza: </a:t>
            </a:r>
            <a:r>
              <a:rPr lang="cs-CZ" sz="2000" dirty="0" err="1"/>
              <a:t>Material</a:t>
            </a:r>
            <a:r>
              <a:rPr lang="cs-CZ" sz="2000" dirty="0"/>
              <a:t> </a:t>
            </a:r>
            <a:r>
              <a:rPr lang="cs-CZ" sz="2000" dirty="0" err="1"/>
              <a:t>Culture</a:t>
            </a:r>
            <a:r>
              <a:rPr lang="cs-CZ" sz="2000" dirty="0"/>
              <a:t> and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Construction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Social</a:t>
            </a:r>
            <a:r>
              <a:rPr lang="cs-CZ" sz="2000" dirty="0"/>
              <a:t> Reality in </a:t>
            </a:r>
            <a:r>
              <a:rPr lang="cs-CZ" sz="2000" dirty="0" err="1"/>
              <a:t>Spanish</a:t>
            </a:r>
            <a:r>
              <a:rPr lang="cs-CZ" sz="2000" dirty="0"/>
              <a:t> America. </a:t>
            </a:r>
            <a:r>
              <a:rPr lang="cs-CZ" sz="2000" i="1" dirty="0" err="1"/>
              <a:t>American</a:t>
            </a:r>
            <a:r>
              <a:rPr lang="cs-CZ" sz="2000" i="1" dirty="0"/>
              <a:t> </a:t>
            </a:r>
            <a:r>
              <a:rPr lang="cs-CZ" sz="2000" i="1" dirty="0" err="1"/>
              <a:t>Ethnologist</a:t>
            </a:r>
            <a:r>
              <a:rPr lang="cs-CZ" sz="2000" dirty="0"/>
              <a:t> 9 (2): 421 – 436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b="1" dirty="0"/>
              <a:t>TRH a NÁMĚSTÍ</a:t>
            </a:r>
          </a:p>
          <a:p>
            <a:pPr marL="0" indent="0" algn="ctr">
              <a:buNone/>
            </a:pPr>
            <a:endParaRPr lang="cs-CZ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2200" dirty="0" smtClean="0"/>
              <a:t>Lz</a:t>
            </a:r>
            <a:r>
              <a:rPr lang="cs-CZ" sz="2200" dirty="0" smtClean="0"/>
              <a:t>e je zkoumat z perspektivy </a:t>
            </a:r>
            <a:r>
              <a:rPr lang="cs-CZ" sz="2200" b="1" dirty="0" smtClean="0"/>
              <a:t>materiální kultury (</a:t>
            </a:r>
            <a:r>
              <a:rPr lang="cs-CZ" sz="2200" i="1" dirty="0" err="1" smtClean="0"/>
              <a:t>material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culture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studies</a:t>
            </a:r>
            <a:r>
              <a:rPr lang="cs-CZ" sz="2200" dirty="0" smtClean="0"/>
              <a:t>): </a:t>
            </a:r>
            <a:r>
              <a:rPr lang="cs-CZ" sz="2200" dirty="0" smtClean="0"/>
              <a:t>povahu a odlišnost trhu a náměstí je možné zkoumat skrze jejich odlišnou </a:t>
            </a:r>
            <a:r>
              <a:rPr lang="cs-CZ" sz="2200" dirty="0" err="1" smtClean="0"/>
              <a:t>materialitu</a:t>
            </a:r>
            <a:endParaRPr lang="cs-CZ" sz="2200" dirty="0"/>
          </a:p>
          <a:p>
            <a:pPr algn="just">
              <a:buFont typeface="Wingdings" panose="05000000000000000000" pitchFamily="2" charset="2"/>
              <a:buChar char="q"/>
            </a:pPr>
            <a:endParaRPr lang="cs-CZ" sz="2200" dirty="0"/>
          </a:p>
          <a:p>
            <a:pPr marL="0" lvl="0" indent="0" algn="ctr">
              <a:buNone/>
            </a:pPr>
            <a:r>
              <a:rPr lang="cs-CZ" sz="2200" b="1" dirty="0" smtClean="0"/>
              <a:t>Perspektiva „materiální kultury“ </a:t>
            </a:r>
            <a:r>
              <a:rPr lang="cs-CZ" sz="2200" b="1" dirty="0"/>
              <a:t>= </a:t>
            </a:r>
            <a:r>
              <a:rPr lang="cs-CZ" sz="2200" b="1" dirty="0" smtClean="0"/>
              <a:t>materiální </a:t>
            </a:r>
            <a:r>
              <a:rPr lang="cs-CZ" sz="2400" b="1" dirty="0" smtClean="0"/>
              <a:t>artefakty </a:t>
            </a:r>
            <a:r>
              <a:rPr lang="cs-CZ" sz="2200" dirty="0" smtClean="0"/>
              <a:t>(od předmětů po celé krajiny) </a:t>
            </a:r>
            <a:r>
              <a:rPr lang="cs-CZ" sz="2200" b="1" dirty="0" smtClean="0"/>
              <a:t>fixují </a:t>
            </a:r>
            <a:r>
              <a:rPr lang="cs-CZ" sz="2200" b="1" dirty="0"/>
              <a:t>a </a:t>
            </a:r>
            <a:r>
              <a:rPr lang="cs-CZ" sz="2200" b="1" dirty="0" smtClean="0"/>
              <a:t>komunikují </a:t>
            </a:r>
            <a:r>
              <a:rPr lang="cs-CZ" sz="2200" b="1" dirty="0"/>
              <a:t>naši zkušenost, vyvolávající vzpomínky atd.</a:t>
            </a:r>
          </a:p>
          <a:p>
            <a:pPr lvl="0"/>
            <a:endParaRPr lang="cs-CZ" sz="2200" dirty="0"/>
          </a:p>
          <a:p>
            <a:pPr algn="just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15258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„</a:t>
            </a:r>
            <a:r>
              <a:rPr lang="cs-CZ" sz="3600" dirty="0" err="1"/>
              <a:t>Material</a:t>
            </a:r>
            <a:r>
              <a:rPr lang="cs-CZ" sz="3600" dirty="0"/>
              <a:t> </a:t>
            </a:r>
            <a:r>
              <a:rPr lang="cs-CZ" sz="3600" dirty="0" err="1"/>
              <a:t>culture</a:t>
            </a:r>
            <a:r>
              <a:rPr lang="cs-CZ" sz="3600" dirty="0"/>
              <a:t> </a:t>
            </a:r>
            <a:r>
              <a:rPr lang="cs-CZ" sz="3600" dirty="0" err="1"/>
              <a:t>studies</a:t>
            </a:r>
            <a:r>
              <a:rPr lang="cs-CZ" sz="3600" dirty="0"/>
              <a:t>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41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Much </a:t>
            </a:r>
            <a:r>
              <a:rPr lang="cs-CZ" sz="2800" dirty="0" err="1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accent2">
                    <a:lumMod val="75000"/>
                  </a:schemeClr>
                </a:solidFill>
              </a:rPr>
              <a:t>material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accent2">
                    <a:lumMod val="75000"/>
                  </a:schemeClr>
                </a:solidFill>
              </a:rPr>
              <a:t>culture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accent2">
                    <a:lumMod val="75000"/>
                  </a:schemeClr>
                </a:solidFill>
              </a:rPr>
              <a:t>studies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accent2">
                    <a:lumMod val="75000"/>
                  </a:schemeClr>
                </a:solidFill>
              </a:rPr>
              <a:t>concerned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accent2">
                    <a:lumMod val="75000"/>
                  </a:schemeClr>
                </a:solidFill>
              </a:rPr>
              <a:t>deepening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accent2">
                    <a:lumMod val="75000"/>
                  </a:schemeClr>
                </a:solidFill>
              </a:rPr>
              <a:t>our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accent2">
                    <a:lumMod val="75000"/>
                  </a:schemeClr>
                </a:solidFill>
              </a:rPr>
              <a:t>insight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accent2">
                    <a:lumMod val="75000"/>
                  </a:schemeClr>
                </a:solidFill>
              </a:rPr>
              <a:t>into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accent2">
                    <a:lumMod val="75000"/>
                  </a:schemeClr>
                </a:solidFill>
              </a:rPr>
              <a:t>how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accent2">
                    <a:lumMod val="75000"/>
                  </a:schemeClr>
                </a:solidFill>
              </a:rPr>
              <a:t>persons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 make </a:t>
            </a:r>
            <a:r>
              <a:rPr lang="cs-CZ" sz="2800" dirty="0" err="1">
                <a:solidFill>
                  <a:schemeClr val="accent2">
                    <a:lumMod val="75000"/>
                  </a:schemeClr>
                </a:solidFill>
              </a:rPr>
              <a:t>things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cs-CZ" sz="2800" dirty="0" err="1">
                <a:solidFill>
                  <a:schemeClr val="accent2">
                    <a:lumMod val="75000"/>
                  </a:schemeClr>
                </a:solidFill>
              </a:rPr>
              <a:t>things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 make </a:t>
            </a:r>
            <a:r>
              <a:rPr lang="cs-CZ" sz="2800" dirty="0" err="1">
                <a:solidFill>
                  <a:schemeClr val="accent2">
                    <a:lumMod val="75000"/>
                  </a:schemeClr>
                </a:solidFill>
              </a:rPr>
              <a:t>persons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.	</a:t>
            </a:r>
          </a:p>
          <a:p>
            <a:pPr marL="0" indent="0" algn="r">
              <a:buNone/>
            </a:pPr>
            <a:endParaRPr lang="cs-CZ" sz="1900" dirty="0"/>
          </a:p>
          <a:p>
            <a:pPr marL="0" indent="0" algn="r">
              <a:buNone/>
            </a:pPr>
            <a:r>
              <a:rPr lang="cs-CZ" sz="1900" dirty="0"/>
              <a:t>(</a:t>
            </a:r>
            <a:r>
              <a:rPr lang="cs-CZ" sz="1900" dirty="0" err="1"/>
              <a:t>Tilley</a:t>
            </a:r>
            <a:r>
              <a:rPr lang="cs-CZ" sz="1900" dirty="0"/>
              <a:t>, C., W. </a:t>
            </a:r>
            <a:r>
              <a:rPr lang="cs-CZ" sz="1900" dirty="0" err="1"/>
              <a:t>Keane</a:t>
            </a:r>
            <a:r>
              <a:rPr lang="cs-CZ" sz="1900" dirty="0"/>
              <a:t>, S. </a:t>
            </a:r>
            <a:r>
              <a:rPr lang="cs-CZ" sz="1900" dirty="0" err="1"/>
              <a:t>Küchler</a:t>
            </a:r>
            <a:r>
              <a:rPr lang="cs-CZ" sz="1900" dirty="0"/>
              <a:t>, M. </a:t>
            </a:r>
            <a:r>
              <a:rPr lang="cs-CZ" sz="1900" dirty="0" err="1"/>
              <a:t>Rowlands</a:t>
            </a:r>
            <a:r>
              <a:rPr lang="cs-CZ" sz="1900" dirty="0"/>
              <a:t>, and P. </a:t>
            </a:r>
            <a:r>
              <a:rPr lang="cs-CZ" sz="1900" dirty="0" err="1"/>
              <a:t>Spyer</a:t>
            </a:r>
            <a:r>
              <a:rPr lang="cs-CZ" sz="1900" dirty="0"/>
              <a:t>, </a:t>
            </a:r>
            <a:r>
              <a:rPr lang="cs-CZ" sz="1900" dirty="0" err="1"/>
              <a:t>eds</a:t>
            </a:r>
            <a:r>
              <a:rPr lang="cs-CZ" sz="1900" dirty="0"/>
              <a:t>. 2006. Handbook </a:t>
            </a:r>
            <a:r>
              <a:rPr lang="cs-CZ" sz="1900" dirty="0" err="1"/>
              <a:t>of</a:t>
            </a:r>
            <a:r>
              <a:rPr lang="cs-CZ" sz="1900" dirty="0"/>
              <a:t> </a:t>
            </a:r>
            <a:r>
              <a:rPr lang="cs-CZ" sz="1900" dirty="0" err="1"/>
              <a:t>material</a:t>
            </a:r>
            <a:r>
              <a:rPr lang="cs-CZ" sz="1900" dirty="0"/>
              <a:t> </a:t>
            </a:r>
            <a:r>
              <a:rPr lang="cs-CZ" sz="1900" dirty="0" err="1"/>
              <a:t>culture</a:t>
            </a:r>
            <a:r>
              <a:rPr lang="cs-CZ" sz="1900" dirty="0"/>
              <a:t>. London: SAGE)</a:t>
            </a:r>
          </a:p>
          <a:p>
            <a:endParaRPr lang="cs-CZ" sz="2200" dirty="0"/>
          </a:p>
          <a:p>
            <a:r>
              <a:rPr lang="cs-CZ" sz="2200" b="1" dirty="0" smtClean="0"/>
              <a:t>Klíčová </a:t>
            </a:r>
            <a:r>
              <a:rPr lang="cs-CZ" sz="2200" b="1" dirty="0"/>
              <a:t>idea: </a:t>
            </a:r>
            <a:r>
              <a:rPr lang="cs-CZ" sz="2200" b="1" dirty="0" err="1"/>
              <a:t>materialita</a:t>
            </a:r>
            <a:r>
              <a:rPr lang="cs-CZ" sz="2200" b="1" dirty="0"/>
              <a:t> je integrální součástí kultury</a:t>
            </a:r>
            <a:r>
              <a:rPr lang="cs-CZ" sz="2200" dirty="0"/>
              <a:t>, řada rovin sociální existence nemůže být pochopena bez studia </a:t>
            </a:r>
            <a:r>
              <a:rPr lang="cs-CZ" sz="2200" dirty="0" err="1"/>
              <a:t>materiality</a:t>
            </a:r>
            <a:r>
              <a:rPr lang="cs-CZ" sz="2200" dirty="0"/>
              <a:t>.</a:t>
            </a:r>
          </a:p>
          <a:p>
            <a:pPr lvl="0"/>
            <a:r>
              <a:rPr lang="cs-CZ" sz="2200" dirty="0"/>
              <a:t>nejen antropologie </a:t>
            </a:r>
            <a:r>
              <a:rPr lang="cs-CZ" sz="2200" dirty="0" smtClean="0"/>
              <a:t>- archeologie</a:t>
            </a:r>
            <a:r>
              <a:rPr lang="cs-CZ" sz="2200" dirty="0"/>
              <a:t>, geografie, historie, </a:t>
            </a:r>
            <a:r>
              <a:rPr lang="cs-CZ" sz="2200" dirty="0" smtClean="0"/>
              <a:t>design</a:t>
            </a:r>
            <a:endParaRPr lang="cs-CZ" sz="2200" dirty="0"/>
          </a:p>
          <a:p>
            <a:pPr lvl="0"/>
            <a:r>
              <a:rPr lang="cs-CZ" sz="2200" dirty="0" err="1" smtClean="0"/>
              <a:t>materialita</a:t>
            </a:r>
            <a:r>
              <a:rPr lang="cs-CZ" sz="2200" dirty="0" smtClean="0"/>
              <a:t> </a:t>
            </a:r>
            <a:r>
              <a:rPr lang="cs-CZ" sz="2200" b="1" dirty="0"/>
              <a:t>v historii oboru</a:t>
            </a:r>
            <a:r>
              <a:rPr lang="cs-CZ" sz="2200" dirty="0"/>
              <a:t>: evolucionismus (technologie</a:t>
            </a:r>
            <a:r>
              <a:rPr lang="cs-CZ" sz="2200" dirty="0" smtClean="0"/>
              <a:t>); </a:t>
            </a:r>
            <a:r>
              <a:rPr lang="cs-CZ" sz="2200" dirty="0" err="1"/>
              <a:t>Boas</a:t>
            </a:r>
            <a:r>
              <a:rPr lang="cs-CZ" sz="2200" dirty="0"/>
              <a:t> </a:t>
            </a:r>
            <a:r>
              <a:rPr lang="cs-CZ" sz="2200" dirty="0" smtClean="0"/>
              <a:t>(sběr artefaktů = muzea); kulturní </a:t>
            </a:r>
            <a:r>
              <a:rPr lang="cs-CZ" sz="2200" dirty="0"/>
              <a:t>materialismus/ekologická antropologie (Marvin </a:t>
            </a:r>
            <a:r>
              <a:rPr lang="cs-CZ" sz="2200" dirty="0" err="1"/>
              <a:t>Harris</a:t>
            </a:r>
            <a:r>
              <a:rPr lang="cs-CZ" sz="2200" dirty="0" smtClean="0"/>
              <a:t>); </a:t>
            </a:r>
            <a:r>
              <a:rPr lang="cs-CZ" sz="2200" dirty="0"/>
              <a:t>symbolická antropologie (</a:t>
            </a:r>
            <a:r>
              <a:rPr lang="cs-CZ" sz="2200" dirty="0" err="1"/>
              <a:t>Marry</a:t>
            </a:r>
            <a:r>
              <a:rPr lang="cs-CZ" sz="2200" dirty="0"/>
              <a:t> Douglas) atd.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7476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„</a:t>
            </a:r>
            <a:r>
              <a:rPr lang="cs-CZ" sz="3600" dirty="0" err="1"/>
              <a:t>Material</a:t>
            </a:r>
            <a:r>
              <a:rPr lang="cs-CZ" sz="3600" dirty="0"/>
              <a:t> </a:t>
            </a:r>
            <a:r>
              <a:rPr lang="cs-CZ" sz="3600" dirty="0" err="1"/>
              <a:t>culture</a:t>
            </a:r>
            <a:r>
              <a:rPr lang="cs-CZ" sz="3600" dirty="0"/>
              <a:t> </a:t>
            </a:r>
            <a:r>
              <a:rPr lang="cs-CZ" sz="3600" dirty="0" err="1"/>
              <a:t>studies</a:t>
            </a:r>
            <a:r>
              <a:rPr lang="cs-CZ" sz="3600" dirty="0"/>
              <a:t>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sz="3200" b="1" dirty="0"/>
          </a:p>
          <a:p>
            <a:r>
              <a:rPr lang="cs-CZ" sz="3200" dirty="0"/>
              <a:t>studium objektů, jejich vlastností, materiálů, z nichž jsou vyrobeny a způsobů, jimiž jsou tyto materiální objekty klíčové pro porozumění kultuře a sociálním vztahům</a:t>
            </a:r>
          </a:p>
          <a:p>
            <a:pPr lvl="0"/>
            <a:endParaRPr lang="cs-CZ" sz="3200" dirty="0"/>
          </a:p>
          <a:p>
            <a:pPr lvl="0"/>
            <a:r>
              <a:rPr lang="cs-CZ" sz="3200" dirty="0">
                <a:solidFill>
                  <a:schemeClr val="accent2">
                    <a:lumMod val="75000"/>
                  </a:schemeClr>
                </a:solidFill>
              </a:rPr>
              <a:t>překračuje rozdělení přírodních věd (materiální svět) a sociálních věd (svět sociální</a:t>
            </a:r>
            <a:r>
              <a:rPr lang="cs-CZ" sz="3200" dirty="0"/>
              <a:t>) – </a:t>
            </a:r>
            <a:r>
              <a:rPr lang="cs-CZ" sz="3200" b="1" dirty="0"/>
              <a:t>kultura a společnost utvářeny a reprodukovány i skrze způsoby, jimiž lidé vytvářejí a interagují s materiálním světem</a:t>
            </a:r>
          </a:p>
          <a:p>
            <a:pPr lvl="0"/>
            <a:endParaRPr lang="cs-CZ" sz="3200" dirty="0"/>
          </a:p>
          <a:p>
            <a:r>
              <a:rPr lang="cs-CZ" sz="3200" b="1" dirty="0"/>
              <a:t>kritika </a:t>
            </a:r>
            <a:r>
              <a:rPr lang="cs-CZ" sz="3200" dirty="0"/>
              <a:t>představy, že předměty jen </a:t>
            </a:r>
            <a:r>
              <a:rPr lang="cs-CZ" sz="3200" b="1" dirty="0"/>
              <a:t>reprezentují</a:t>
            </a:r>
            <a:r>
              <a:rPr lang="cs-CZ" sz="3200" dirty="0"/>
              <a:t>, odrážejí rysy kultury nebo identity X </a:t>
            </a: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  <a:t>objekty jednají </a:t>
            </a:r>
            <a:r>
              <a:rPr lang="cs-CZ" sz="3200" dirty="0"/>
              <a:t>(mají </a:t>
            </a:r>
            <a:r>
              <a:rPr lang="cs-CZ" sz="3200" dirty="0" err="1"/>
              <a:t>agency</a:t>
            </a:r>
            <a:r>
              <a:rPr lang="cs-CZ" sz="3200" dirty="0"/>
              <a:t>), mají specifické účinky, něco umožňují, komplikují (př. kolečkové křeslo)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8603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600" b="1" dirty="0">
                <a:solidFill>
                  <a:schemeClr val="accent2">
                    <a:lumMod val="75000"/>
                  </a:schemeClr>
                </a:solidFill>
              </a:rPr>
              <a:t>3 tradice uvažování sociálních věd o ne-lidskému (hmotnému, duchovnímu, přírodnímu) světě</a:t>
            </a:r>
            <a:endParaRPr lang="cs-CZ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400" dirty="0"/>
              <a:t>Věci jsou </a:t>
            </a:r>
            <a:r>
              <a:rPr lang="cs-CZ" sz="2400" b="1" dirty="0"/>
              <a:t>prostředkem třídění lidí do skupin</a:t>
            </a:r>
            <a:r>
              <a:rPr lang="cs-CZ" sz="2400" dirty="0"/>
              <a:t>; </a:t>
            </a:r>
            <a:r>
              <a:rPr lang="cs-CZ" sz="2400" b="1" dirty="0"/>
              <a:t>prostředí přímo utváří kulturu </a:t>
            </a:r>
            <a:r>
              <a:rPr lang="cs-CZ" sz="2400" dirty="0"/>
              <a:t>(archeologie, národopis; kulturní ekologie, kulturní materialismus…)</a:t>
            </a:r>
          </a:p>
          <a:p>
            <a:pPr marL="514350" indent="-514350">
              <a:buFont typeface="+mj-lt"/>
              <a:buAutoNum type="arabicPeriod"/>
            </a:pPr>
            <a:endParaRPr lang="cs-CZ" sz="2400" dirty="0"/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Věci </a:t>
            </a:r>
            <a:r>
              <a:rPr lang="cs-CZ" sz="2400" b="1" dirty="0"/>
              <a:t>utvářejí status</a:t>
            </a:r>
            <a:r>
              <a:rPr lang="cs-CZ" sz="2400" dirty="0"/>
              <a:t>, </a:t>
            </a:r>
            <a:r>
              <a:rPr lang="cs-CZ" sz="2400" b="1" dirty="0"/>
              <a:t>vytvářejí </a:t>
            </a:r>
            <a:r>
              <a:rPr lang="cs-CZ" sz="2400" dirty="0"/>
              <a:t>a </a:t>
            </a:r>
            <a:r>
              <a:rPr lang="cs-CZ" sz="2400" b="1" dirty="0"/>
              <a:t>odrážejí sociální pouta</a:t>
            </a:r>
            <a:r>
              <a:rPr lang="cs-CZ" sz="2400" dirty="0"/>
              <a:t>, zakládají </a:t>
            </a:r>
            <a:r>
              <a:rPr lang="cs-CZ" sz="2400" b="1" dirty="0"/>
              <a:t>identity </a:t>
            </a:r>
            <a:r>
              <a:rPr lang="cs-CZ" sz="2400" dirty="0"/>
              <a:t>(strukturní funkcionalismus, strukturalismus, </a:t>
            </a:r>
            <a:r>
              <a:rPr lang="cs-CZ" sz="2400" dirty="0" err="1"/>
              <a:t>material</a:t>
            </a:r>
            <a:r>
              <a:rPr lang="cs-CZ" sz="2400" dirty="0"/>
              <a:t> </a:t>
            </a:r>
            <a:r>
              <a:rPr lang="cs-CZ" sz="2400" dirty="0" err="1"/>
              <a:t>culture</a:t>
            </a:r>
            <a:r>
              <a:rPr lang="cs-CZ" sz="2400" dirty="0"/>
              <a:t> </a:t>
            </a:r>
            <a:r>
              <a:rPr lang="cs-CZ" sz="2400" dirty="0" err="1"/>
              <a:t>studies</a:t>
            </a:r>
            <a:r>
              <a:rPr lang="cs-CZ" sz="2400" dirty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cs-CZ" sz="2400" dirty="0"/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Věci jsou </a:t>
            </a:r>
            <a:r>
              <a:rPr lang="cs-CZ" sz="2400" b="1" dirty="0"/>
              <a:t>součástí lidí a sociálního světa </a:t>
            </a:r>
            <a:r>
              <a:rPr lang="cs-CZ" sz="2400" dirty="0"/>
              <a:t>= </a:t>
            </a:r>
            <a:r>
              <a:rPr lang="cs-CZ" sz="2400" b="1" dirty="0"/>
              <a:t>„sociálno“ je vždy lidské a materiální současně </a:t>
            </a:r>
            <a:r>
              <a:rPr lang="cs-CZ" sz="2400" dirty="0"/>
              <a:t>(materiální obrat - </a:t>
            </a:r>
            <a:r>
              <a:rPr lang="cs-CZ" sz="2400" dirty="0" err="1"/>
              <a:t>actor</a:t>
            </a:r>
            <a:r>
              <a:rPr lang="cs-CZ" sz="2400" dirty="0"/>
              <a:t>-network </a:t>
            </a:r>
            <a:r>
              <a:rPr lang="cs-CZ" sz="2400" dirty="0" err="1"/>
              <a:t>theory</a:t>
            </a:r>
            <a:r>
              <a:rPr lang="cs-CZ" sz="2400" dirty="0"/>
              <a:t>, STS; ontologický obrat)</a:t>
            </a:r>
          </a:p>
        </p:txBody>
      </p:sp>
    </p:spTree>
    <p:extLst>
      <p:ext uri="{BB962C8B-B14F-4D97-AF65-F5344CB8AC3E}">
        <p14:creationId xmlns:p14="http://schemas.microsoft.com/office/powerpoint/2010/main" val="1268939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186558"/>
            <a:ext cx="8153400" cy="990600"/>
          </a:xfrm>
        </p:spPr>
        <p:txBody>
          <a:bodyPr>
            <a:noAutofit/>
          </a:bodyPr>
          <a:lstStyle/>
          <a:p>
            <a:r>
              <a:rPr lang="cs-CZ" sz="2600" b="1" dirty="0">
                <a:solidFill>
                  <a:schemeClr val="accent2">
                    <a:lumMod val="75000"/>
                  </a:schemeClr>
                </a:solidFill>
              </a:rPr>
              <a:t>Ad. 1 </a:t>
            </a:r>
            <a:br>
              <a:rPr lang="cs-CZ" sz="2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600" b="1" dirty="0">
                <a:solidFill>
                  <a:schemeClr val="accent2">
                    <a:lumMod val="75000"/>
                  </a:schemeClr>
                </a:solidFill>
              </a:rPr>
              <a:t>Věci jsou prostředkem třídění lidí do skupin;</a:t>
            </a:r>
            <a:br>
              <a:rPr lang="cs-CZ" sz="2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600" b="1" dirty="0">
                <a:solidFill>
                  <a:schemeClr val="accent2">
                    <a:lumMod val="75000"/>
                  </a:schemeClr>
                </a:solidFill>
              </a:rPr>
              <a:t>prostředí přímo utváří kulturu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cs-CZ" sz="2400" b="1" dirty="0"/>
              <a:t>Objekty jako prostředky klasifikace</a:t>
            </a:r>
          </a:p>
          <a:p>
            <a:pPr lvl="1"/>
            <a:r>
              <a:rPr lang="cs-CZ" sz="2200" dirty="0"/>
              <a:t>archeologie, národopis … = skrze používané věci, technologie, lze identifikovat a klasifikovat skupiny i jejich hierarchii (čím vyspělejší technologie, tím rozvinutější kultura = evolucionismus)</a:t>
            </a:r>
          </a:p>
          <a:p>
            <a:pPr marL="457200" lvl="1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400" b="1" dirty="0" smtClean="0"/>
              <a:t>Materiální prostředí </a:t>
            </a:r>
            <a:r>
              <a:rPr lang="cs-CZ" sz="2400" b="1" dirty="0"/>
              <a:t>determinuje kulturu </a:t>
            </a:r>
          </a:p>
          <a:p>
            <a:pPr lvl="1"/>
            <a:r>
              <a:rPr lang="cs-CZ" sz="2400" dirty="0"/>
              <a:t>kultura je </a:t>
            </a:r>
            <a:r>
              <a:rPr lang="cs-CZ" sz="2400" b="1" dirty="0"/>
              <a:t>adaptační mechanismus </a:t>
            </a:r>
            <a:r>
              <a:rPr lang="cs-CZ" sz="2400" dirty="0"/>
              <a:t>na prostředí</a:t>
            </a:r>
          </a:p>
          <a:p>
            <a:pPr lvl="2"/>
            <a:r>
              <a:rPr lang="cs-CZ" sz="2200" b="1" dirty="0"/>
              <a:t>Julian Stewart - </a:t>
            </a:r>
            <a:r>
              <a:rPr lang="cs-CZ" sz="2200" dirty="0"/>
              <a:t>„</a:t>
            </a:r>
            <a:r>
              <a:rPr lang="cs-CZ" sz="2200" b="1" dirty="0"/>
              <a:t>kulturní ekologie</a:t>
            </a:r>
            <a:r>
              <a:rPr lang="cs-CZ" sz="2200" dirty="0"/>
              <a:t>“ – (Teorie kulturní změny – 1955); </a:t>
            </a:r>
            <a:r>
              <a:rPr lang="cs-CZ" sz="2200" dirty="0" err="1"/>
              <a:t>neoevolucionismus</a:t>
            </a:r>
            <a:endParaRPr lang="cs-CZ" sz="2200" dirty="0"/>
          </a:p>
          <a:p>
            <a:pPr lvl="2"/>
            <a:r>
              <a:rPr lang="cs-CZ" sz="2200" dirty="0"/>
              <a:t> </a:t>
            </a:r>
            <a:r>
              <a:rPr lang="cs-CZ" sz="2200" b="1" dirty="0" err="1"/>
              <a:t>Marvin</a:t>
            </a:r>
            <a:r>
              <a:rPr lang="cs-CZ" sz="2200" b="1" dirty="0"/>
              <a:t> </a:t>
            </a:r>
            <a:r>
              <a:rPr lang="cs-CZ" sz="2200" b="1" dirty="0" err="1"/>
              <a:t>Harris</a:t>
            </a:r>
            <a:r>
              <a:rPr lang="cs-CZ" sz="2200" dirty="0"/>
              <a:t> – „k</a:t>
            </a:r>
            <a:r>
              <a:rPr lang="cs-CZ" sz="2200" b="1" dirty="0"/>
              <a:t>ulturní materialismus“ - </a:t>
            </a:r>
            <a:r>
              <a:rPr lang="cs-CZ" sz="2200" dirty="0"/>
              <a:t>kultura – </a:t>
            </a:r>
            <a:r>
              <a:rPr lang="cs-CZ" sz="2200" dirty="0" err="1"/>
              <a:t>nadbiologická</a:t>
            </a:r>
            <a:r>
              <a:rPr lang="cs-CZ" sz="2200" dirty="0"/>
              <a:t> forma adaptace, náhražka za specializaci živočichů</a:t>
            </a:r>
          </a:p>
          <a:p>
            <a:endParaRPr lang="cs-CZ" sz="2800" dirty="0"/>
          </a:p>
          <a:p>
            <a:pPr lvl="2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929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1456</Words>
  <Application>Microsoft Office PowerPoint</Application>
  <PresentationFormat>Předvádění na obrazovce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Tw Cen MT</vt:lpstr>
      <vt:lpstr>Wingdings</vt:lpstr>
      <vt:lpstr>Wingdings 2</vt:lpstr>
      <vt:lpstr>Medián</vt:lpstr>
      <vt:lpstr>6. Náměstí a trh     </vt:lpstr>
      <vt:lpstr>TRH - Marc Augé</vt:lpstr>
      <vt:lpstr>„Trh v antropologii“</vt:lpstr>
      <vt:lpstr>Ekonomické jednání</vt:lpstr>
      <vt:lpstr>Richardson, M. 1982. Being-in-the-Market versus Being-in-the-Plaza: Material Culture and the Construction of Social Reality in Spanish America. American Ethnologist 9 (2): 421 – 436</vt:lpstr>
      <vt:lpstr>„Material culture studies“</vt:lpstr>
      <vt:lpstr>„Material culture studies“</vt:lpstr>
      <vt:lpstr>3 tradice uvažování sociálních věd o ne-lidskému (hmotnému, duchovnímu, přírodnímu) světě</vt:lpstr>
      <vt:lpstr>Ad. 1  Věci jsou prostředkem třídění lidí do skupin; prostředí přímo utváří kulturu</vt:lpstr>
      <vt:lpstr> Ad. 2  Věci utvářejí status, vytvářejí a odrážejí sociální pouta, zakládají identity  (strukturní funkcionalismus, strukturalismus, material culture studies) </vt:lpstr>
      <vt:lpstr>Věci utvářejí status, vytvářejí a odrážejí sociální pouta, zakládají identity</vt:lpstr>
      <vt:lpstr>Ad. 3 Věci jsou součástí lidí a sociálního světa =  „sociálno“ je vždy lidské a materiální současně </vt:lpstr>
      <vt:lpstr>Prezentace aplikace PowerPoint</vt:lpstr>
      <vt:lpstr>„New material culture studies“ </vt:lpstr>
      <vt:lpstr>Přehledová literatura k material culture</vt:lpstr>
      <vt:lpstr>Prezentace aplikace PowerPoint</vt:lpstr>
      <vt:lpstr>http://www.cartagohoy.com/mercado-central-de-cartago-con-horario-especial-este-fin-de-semana/</vt:lpstr>
      <vt:lpstr>https://www.gettyimages.com/detail/photo/cartago-market-costa-rica-royalty-free-image/626773028</vt:lpstr>
      <vt:lpstr>https://www.facebook.com/133316479698/photos/a.10150202581534699/10153288770924699/?type=3</vt:lpstr>
      <vt:lpstr>https://www.nacion.com/el-pais/servicios/municipalidad-de-cartago-debera-pedirle-autorizacion-a-cultura-para-cambios-en-la-plaza-mayor/BYEZ6JYSPFF23FA2YGUQA4LXOY/story/</vt:lpstr>
      <vt:lpstr>http://wparksphotography.com/wp/cartago-cot</vt:lpstr>
      <vt:lpstr>Etnografie trhu a náměstí, Cartago – Kostarika Jaká témata můžeme sledovat?</vt:lpstr>
      <vt:lpstr>Jaká témata můžeme sledovat?</vt:lpstr>
      <vt:lpstr>Jaká témata můžeme sledovat?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Náměstí a trh</dc:title>
  <dc:creator>Markéta Zandlová</dc:creator>
  <cp:lastModifiedBy>Markéta Zandlová</cp:lastModifiedBy>
  <cp:revision>5</cp:revision>
  <dcterms:created xsi:type="dcterms:W3CDTF">2020-11-19T10:54:46Z</dcterms:created>
  <dcterms:modified xsi:type="dcterms:W3CDTF">2023-11-13T16:26:52Z</dcterms:modified>
</cp:coreProperties>
</file>