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412" r:id="rId2"/>
    <p:sldId id="545" r:id="rId3"/>
    <p:sldId id="567" r:id="rId4"/>
    <p:sldId id="568" r:id="rId5"/>
    <p:sldId id="633" r:id="rId6"/>
    <p:sldId id="548" r:id="rId7"/>
    <p:sldId id="628" r:id="rId8"/>
    <p:sldId id="632" r:id="rId9"/>
    <p:sldId id="561" r:id="rId10"/>
    <p:sldId id="543" r:id="rId11"/>
    <p:sldId id="546" r:id="rId12"/>
    <p:sldId id="579" r:id="rId13"/>
    <p:sldId id="570" r:id="rId14"/>
    <p:sldId id="576" r:id="rId15"/>
    <p:sldId id="630" r:id="rId16"/>
    <p:sldId id="631" r:id="rId17"/>
    <p:sldId id="638" r:id="rId18"/>
    <p:sldId id="629" r:id="rId19"/>
    <p:sldId id="601" r:id="rId20"/>
    <p:sldId id="604" r:id="rId21"/>
    <p:sldId id="636" r:id="rId22"/>
    <p:sldId id="637" r:id="rId23"/>
    <p:sldId id="582" r:id="rId24"/>
    <p:sldId id="640" r:id="rId25"/>
    <p:sldId id="643" r:id="rId26"/>
    <p:sldId id="644" r:id="rId27"/>
    <p:sldId id="647" r:id="rId28"/>
    <p:sldId id="642" r:id="rId29"/>
    <p:sldId id="645" r:id="rId30"/>
    <p:sldId id="648" r:id="rId31"/>
    <p:sldId id="616" r:id="rId32"/>
    <p:sldId id="627" r:id="rId33"/>
  </p:sldIdLst>
  <p:sldSz cx="9144000" cy="6858000" type="screen4x3"/>
  <p:notesSz cx="6858000" cy="9144000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6600"/>
    <a:srgbClr val="FF3399"/>
    <a:srgbClr val="C00000"/>
    <a:srgbClr val="CC0000"/>
    <a:srgbClr val="000044"/>
    <a:srgbClr val="000066"/>
    <a:srgbClr val="DDDDD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4636" autoAdjust="0"/>
  </p:normalViewPr>
  <p:slideViewPr>
    <p:cSldViewPr showGuides="1">
      <p:cViewPr varScale="1">
        <p:scale>
          <a:sx n="88" d="100"/>
          <a:sy n="88" d="100"/>
        </p:scale>
        <p:origin x="1421" y="67"/>
      </p:cViewPr>
      <p:guideLst>
        <p:guide orient="horz" pos="3657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086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DD7E36A-E6E2-4181-B6B3-A58CF6802F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349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3960-2E56-44D6-93CA-E1971BE66D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82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197CF-FEFF-4D5D-8AA0-87190938FA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67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782E-8B56-44A5-9FAE-F44F07EE6C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87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15633-ABB6-4564-BB38-419DBE6AF8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9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149B-1D1D-4DD2-BCCA-6DD4A4C49E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74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E130-FFA6-4C9D-9151-738D3F14E9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DD4F-3754-4894-A5B7-433A34B566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98AC-D8BF-4379-A2F2-A84C8BC4A8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80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1D20A-14DC-49D4-AAEC-2D4BDAB9D8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22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D0BB-4D9E-40A2-B47A-C00628589F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838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D97B8-5605-4A8A-841B-AAE132097A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97CE0-3F78-4482-83E5-56F5E2E1BB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266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A24943ED-9755-4B60-BCB8-F914EEFE1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1.jpeg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.emf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notesSlide" Target="../notesSlides/notesSlide22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png"/><Relationship Id="rId5" Type="http://schemas.openxmlformats.org/officeDocument/2006/relationships/image" Target="../media/image2.emf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32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7148201" y="1556793"/>
            <a:ext cx="419100" cy="24482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Chalkogeny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Obdélník 9"/>
          <p:cNvSpPr/>
          <p:nvPr/>
        </p:nvSpPr>
        <p:spPr>
          <a:xfrm>
            <a:off x="7148201" y="1556793"/>
            <a:ext cx="419100" cy="405655"/>
          </a:xfrm>
          <a:prstGeom prst="rect">
            <a:avLst/>
          </a:prstGeom>
          <a:solidFill>
            <a:schemeClr val="tx1">
              <a:alpha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2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/>
          <p:cNvSpPr txBox="1"/>
          <p:nvPr/>
        </p:nvSpPr>
        <p:spPr>
          <a:xfrm>
            <a:off x="288000" y="900000"/>
            <a:ext cx="8532472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Nemá stabilní izotop.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Izolováno M. Curie-</a:t>
            </a:r>
            <a:r>
              <a:rPr lang="cs-CZ" sz="2000" b="0" dirty="0" err="1">
                <a:latin typeface="Arial"/>
                <a:cs typeface="Arial"/>
              </a:rPr>
              <a:t>Sklodowskou</a:t>
            </a:r>
            <a:r>
              <a:rPr lang="cs-CZ" sz="2000" b="0" dirty="0">
                <a:latin typeface="Arial"/>
                <a:cs typeface="Arial"/>
              </a:rPr>
              <a:t> a P. Curiem z jáchymovské rudy. Název podle Polska.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Největší význam má nuklid </a:t>
            </a:r>
            <a:r>
              <a:rPr lang="cs-CZ" sz="2000" b="0" baseline="30000" dirty="0">
                <a:latin typeface="Arial"/>
                <a:cs typeface="Arial"/>
              </a:rPr>
              <a:t>210</a:t>
            </a:r>
            <a:r>
              <a:rPr lang="cs-CZ" sz="2000" b="0" dirty="0">
                <a:latin typeface="Arial"/>
                <a:cs typeface="Arial"/>
              </a:rPr>
              <a:t>Po (čistý </a:t>
            </a:r>
            <a:r>
              <a:rPr lang="cs-CZ" sz="2000" b="0" dirty="0">
                <a:latin typeface="Symbol" panose="05050102010706020507" pitchFamily="18" charset="2"/>
                <a:cs typeface="Arial"/>
              </a:rPr>
              <a:t>a</a:t>
            </a:r>
            <a:r>
              <a:rPr lang="cs-CZ" sz="2000" b="0" dirty="0">
                <a:latin typeface="Arial"/>
                <a:cs typeface="Arial"/>
              </a:rPr>
              <a:t>-zářič bez doprovodného </a:t>
            </a:r>
            <a:r>
              <a:rPr lang="cs-CZ" sz="2000" b="0" dirty="0">
                <a:latin typeface="Symbol" panose="05050102010706020507" pitchFamily="18" charset="2"/>
                <a:cs typeface="Arial"/>
              </a:rPr>
              <a:t>g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Jediný kov s primitivní krychlovou buňkou.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Polonium</a:t>
            </a: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842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10042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Z volných prvků je oxidačním činidlem kromě kyslíku pouze síra; oxidační schopnost směrem dolů klesá (klesá elektronegativita).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Selen a tellur mají polokovové vlastnosti – chemickým chováním jsou převážně nekovy (kyselinotvorné), ale některé alotropické modifikace vedou elektrický proud (polovodiče).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Polonium je typický kov.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Směrem dolů roste v řadě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 </a:t>
            </a:r>
            <a:r>
              <a:rPr lang="en-US" sz="2000" b="0" dirty="0">
                <a:latin typeface="Arial"/>
                <a:cs typeface="Arial"/>
              </a:rPr>
              <a:t>&lt; </a:t>
            </a:r>
            <a:r>
              <a:rPr lang="cs-CZ" sz="2000" b="0" dirty="0">
                <a:latin typeface="Arial"/>
                <a:cs typeface="Arial"/>
              </a:rPr>
              <a:t>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Se </a:t>
            </a:r>
            <a:r>
              <a:rPr lang="en-US" sz="2000" b="0" dirty="0">
                <a:latin typeface="Arial"/>
                <a:cs typeface="Arial"/>
              </a:rPr>
              <a:t>&lt; </a:t>
            </a:r>
            <a:r>
              <a:rPr lang="cs-CZ" sz="2000" b="0" dirty="0">
                <a:latin typeface="Arial"/>
                <a:cs typeface="Arial"/>
              </a:rPr>
              <a:t>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Te kyselost.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 fluorem shoří na EF</a:t>
            </a:r>
            <a:r>
              <a:rPr lang="en-US" sz="2000" b="0" baseline="-25000" dirty="0">
                <a:latin typeface="Arial"/>
                <a:cs typeface="Arial"/>
              </a:rPr>
              <a:t>6</a:t>
            </a:r>
            <a:r>
              <a:rPr lang="cs-CZ" sz="2000" b="0" dirty="0">
                <a:latin typeface="Arial"/>
                <a:cs typeface="Arial"/>
              </a:rPr>
              <a:t> (SF</a:t>
            </a:r>
            <a:r>
              <a:rPr lang="en-US" sz="2000" b="0" baseline="-25000" dirty="0">
                <a:latin typeface="Arial"/>
                <a:cs typeface="Arial"/>
              </a:rPr>
              <a:t>6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dirty="0" err="1">
                <a:latin typeface="Arial"/>
                <a:cs typeface="Arial"/>
              </a:rPr>
              <a:t>SeF</a:t>
            </a:r>
            <a:r>
              <a:rPr lang="en-US" sz="2000" b="0" baseline="-25000" dirty="0">
                <a:latin typeface="Arial"/>
                <a:cs typeface="Arial"/>
              </a:rPr>
              <a:t>6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dirty="0" err="1">
                <a:latin typeface="Arial"/>
                <a:cs typeface="Arial"/>
              </a:rPr>
              <a:t>TeF</a:t>
            </a:r>
            <a:r>
              <a:rPr lang="en-US" sz="2000" b="0" baseline="-25000" dirty="0">
                <a:latin typeface="Arial"/>
                <a:cs typeface="Arial"/>
              </a:rPr>
              <a:t>6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 chlorem shoří na SCl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dirty="0" err="1">
                <a:latin typeface="Arial"/>
                <a:cs typeface="Arial"/>
              </a:rPr>
              <a:t>SeCl</a:t>
            </a:r>
            <a:r>
              <a:rPr lang="en-US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 a </a:t>
            </a:r>
            <a:r>
              <a:rPr lang="cs-CZ" sz="2000" b="0" dirty="0" err="1">
                <a:latin typeface="Arial"/>
                <a:cs typeface="Arial"/>
              </a:rPr>
              <a:t>TeCl</a:t>
            </a:r>
            <a:r>
              <a:rPr lang="en-US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 kyslíkem shoří hlavně na EO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(SO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, SeO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, TeO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Trendy v reaktivitě chalkogenů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551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464" y="1836357"/>
            <a:ext cx="2880000" cy="4209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100424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Typické oxidační číslo skupiny je –II (výskyt v přírodě).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Chalkogenidy mohou být iontové i kovalentní.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Stabilní sloučeniny i v kladných oxidačních číslech, oxidační činidla jen ve vyšším mocenství.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Oxidační čísla typicky skáčou o 2 jednotky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(výjimky jsou dány tvorbou dimerů E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baseline="30000" dirty="0">
                <a:latin typeface="Arial"/>
                <a:cs typeface="Arial"/>
              </a:rPr>
              <a:t>2–</a:t>
            </a:r>
            <a:r>
              <a:rPr lang="cs-CZ" sz="2000" b="0" dirty="0">
                <a:latin typeface="Arial"/>
                <a:cs typeface="Arial"/>
              </a:rPr>
              <a:t> 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a tendencí síry k řetězení).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Oxidační čísla chalkogenů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498134"/>
              </p:ext>
            </p:extLst>
          </p:nvPr>
        </p:nvGraphicFramePr>
        <p:xfrm>
          <a:off x="539552" y="3573016"/>
          <a:ext cx="5016498" cy="1981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44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6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0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60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60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–II, –I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–II, –I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I,II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(II)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(II)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(VI)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700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Příprava: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err="1">
                <a:latin typeface="Arial"/>
                <a:cs typeface="Arial"/>
              </a:rPr>
              <a:t>FeS</a:t>
            </a:r>
            <a:r>
              <a:rPr lang="cs-CZ" sz="2000" b="0" dirty="0">
                <a:latin typeface="Arial"/>
                <a:cs typeface="Arial"/>
              </a:rPr>
              <a:t>  +  2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/>
                <a:cs typeface="Arial"/>
              </a:rPr>
              <a:t>FeCl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Al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Se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+  6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2 </a:t>
            </a:r>
            <a:r>
              <a:rPr lang="cs-CZ" sz="2000" b="0" dirty="0">
                <a:latin typeface="Arial"/>
                <a:cs typeface="Arial"/>
              </a:rPr>
              <a:t>Al(OH)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+  3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Se (analogicky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Te)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Plynný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Te se rozkládá na prvky už při teplotě varu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(–2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C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dirty="0">
                <a:latin typeface="Arial"/>
                <a:cs typeface="Arial"/>
              </a:rPr>
              <a:t>, ostatní celkem stálé.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Velmi jedovaté, naštěstí i velmi páchnoucí.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Chalkogenovodíky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216285"/>
              </p:ext>
            </p:extLst>
          </p:nvPr>
        </p:nvGraphicFramePr>
        <p:xfrm>
          <a:off x="1804830" y="3645024"/>
          <a:ext cx="5647491" cy="20259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8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9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1016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cs-CZ" sz="2000" b="0" baseline="-25000" dirty="0">
                          <a:latin typeface="Arial"/>
                          <a:cs typeface="Arial"/>
                        </a:rPr>
                        <a:t>2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b.v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vazebný úhel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cs-CZ" sz="20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cs-CZ" sz="2000" i="0" baseline="-25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A1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cs-CZ" sz="2000" b="0" baseline="-25000" dirty="0">
                          <a:latin typeface="Arial"/>
                          <a:cs typeface="Arial"/>
                        </a:rPr>
                        <a:t>2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373 K (100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104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cs-CZ" sz="2000" b="0" baseline="-25000" dirty="0">
                          <a:latin typeface="Arial"/>
                          <a:cs typeface="Arial"/>
                        </a:rPr>
                        <a:t>2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 K (</a:t>
                      </a:r>
                      <a:r>
                        <a:rPr lang="cs-CZ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–60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92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cs-CZ" sz="2000" b="0" baseline="-25000" dirty="0">
                          <a:latin typeface="Arial"/>
                          <a:cs typeface="Arial"/>
                        </a:rPr>
                        <a:t>2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232 K (</a:t>
                      </a:r>
                      <a:r>
                        <a:rPr lang="cs-CZ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–41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cs-CZ" sz="2000" b="0" baseline="-25000" dirty="0">
                          <a:latin typeface="Arial"/>
                          <a:cs typeface="Arial"/>
                        </a:rPr>
                        <a:t>2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271 K (</a:t>
                      </a:r>
                      <a:r>
                        <a:rPr lang="cs-CZ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–2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540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Tzv. sirovodíkový způsob kvalitativní analýzy využívá nerozpustnosti sulfidů kovů:</a:t>
            </a: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alt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(2</a:t>
            </a:r>
            <a:r>
              <a:rPr lang="cs-CZ" altLang="cs-CZ" sz="2000" b="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altLang="cs-CZ" sz="2000" b="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)+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i="1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altLang="cs-CZ" sz="2000" b="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en-US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alt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= [M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(2</a:t>
            </a:r>
            <a:r>
              <a:rPr lang="cs-CZ" altLang="cs-CZ" sz="2000" b="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altLang="cs-CZ" sz="2000" b="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)+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cs-CZ" altLang="cs-CZ" sz="2000" b="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/>
              </a:rPr>
              <a:t>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[S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en-US" altLang="cs-CZ" sz="2000" b="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 </a:t>
            </a:r>
            <a:r>
              <a:rPr lang="en-US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charset="0"/>
                <a:cs typeface="Arial" charset="0"/>
              </a:rPr>
              <a:t>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 +  HS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cs-CZ" altLang="cs-CZ" sz="2000" b="0" dirty="0">
                <a:latin typeface="Arial" charset="0"/>
                <a:cs typeface="Arial" charset="0"/>
              </a:rPr>
              <a:t>	   p</a:t>
            </a:r>
            <a:r>
              <a:rPr lang="cs-CZ" altLang="cs-CZ" sz="2000" b="0" i="1" dirty="0">
                <a:latin typeface="Arial" charset="0"/>
                <a:cs typeface="Arial" charset="0"/>
              </a:rPr>
              <a:t>K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A1</a:t>
            </a:r>
            <a:r>
              <a:rPr lang="cs-CZ" altLang="cs-CZ" sz="2000" b="0" dirty="0">
                <a:latin typeface="Arial" charset="0"/>
                <a:cs typeface="Arial" charset="0"/>
              </a:rPr>
              <a:t> ~  7</a:t>
            </a: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HS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cs-CZ" altLang="cs-CZ" sz="2000" b="0" dirty="0">
                <a:latin typeface="Arial" charset="0"/>
                <a:cs typeface="Arial" charset="0"/>
              </a:rPr>
              <a:t>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en-US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charset="0"/>
                <a:cs typeface="Arial" charset="0"/>
              </a:rPr>
              <a:t>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 +  S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2–</a:t>
            </a:r>
            <a:r>
              <a:rPr lang="cs-CZ" altLang="cs-CZ" sz="2000" b="0" dirty="0">
                <a:latin typeface="Arial" charset="0"/>
                <a:cs typeface="Arial" charset="0"/>
              </a:rPr>
              <a:t>	   p</a:t>
            </a:r>
            <a:r>
              <a:rPr lang="cs-CZ" altLang="cs-CZ" sz="2000" b="0" i="1" dirty="0">
                <a:latin typeface="Arial" charset="0"/>
                <a:cs typeface="Arial" charset="0"/>
              </a:rPr>
              <a:t>K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A2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US" altLang="cs-CZ" sz="2000" b="0" dirty="0">
                <a:latin typeface="Arial" charset="0"/>
                <a:cs typeface="Arial" charset="0"/>
              </a:rPr>
              <a:t>&gt;</a:t>
            </a:r>
            <a:r>
              <a:rPr lang="cs-CZ" altLang="cs-CZ" sz="2000" b="0" dirty="0">
                <a:latin typeface="Arial" charset="0"/>
                <a:cs typeface="Arial" charset="0"/>
              </a:rPr>
              <a:t> 14 </a:t>
            </a:r>
          </a:p>
          <a:p>
            <a:pPr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Koncentrace S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řízena pomocí pH roztoku (kyselé,</a:t>
            </a:r>
          </a:p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mírně zásadité/amoniakální), ze kterého se sráží </a:t>
            </a:r>
          </a:p>
          <a:p>
            <a:pPr algn="l"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skupiny různých kovů v podobě sulfidů.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:	  Cu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,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Ag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, Hg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, Sn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, Pb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, As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3+</a:t>
            </a:r>
            <a:r>
              <a:rPr lang="cs-CZ" altLang="cs-CZ" sz="2000" b="0" dirty="0">
                <a:latin typeface="Arial" charset="0"/>
                <a:cs typeface="Arial" charset="0"/>
              </a:rPr>
              <a:t>, Sb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3+</a:t>
            </a:r>
            <a:r>
              <a:rPr lang="cs-CZ" altLang="cs-CZ" sz="2000" b="0" dirty="0">
                <a:latin typeface="Arial" charset="0"/>
                <a:cs typeface="Arial" charset="0"/>
              </a:rPr>
              <a:t>, Bi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3+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NH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OH:  Cr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3+</a:t>
            </a:r>
            <a:r>
              <a:rPr lang="cs-CZ" altLang="cs-CZ" sz="2000" b="0" dirty="0">
                <a:latin typeface="Arial" charset="0"/>
                <a:cs typeface="Arial" charset="0"/>
              </a:rPr>
              <a:t>, Mn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, Fe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, Co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, Ni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, Zn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, Al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3+</a:t>
            </a:r>
            <a:r>
              <a:rPr lang="cs-CZ" altLang="cs-CZ" sz="2000" b="0" dirty="0">
                <a:latin typeface="Arial" charset="0"/>
                <a:cs typeface="Arial" charset="0"/>
              </a:rPr>
              <a:t>		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Kippův</a:t>
            </a:r>
            <a:r>
              <a:rPr lang="cs-CZ" altLang="cs-CZ" sz="2000" b="0" dirty="0">
                <a:latin typeface="Arial" charset="0"/>
                <a:cs typeface="Arial" charset="0"/>
              </a:rPr>
              <a:t> přístroj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Sulfan a sulfidy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2" name="Picture 2" descr="Výsledek obrázku pro kipp&amp;uring;v p&amp;rcaron;ístro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897" y="1628800"/>
            <a:ext cx="2603583" cy="347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1966180"/>
              </p:ext>
            </p:extLst>
          </p:nvPr>
        </p:nvGraphicFramePr>
        <p:xfrm>
          <a:off x="2484710" y="1874773"/>
          <a:ext cx="719138" cy="22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3" name="CS ChemDraw Drawing" r:id="rId6" imgW="479741" imgH="150947" progId="ChemDraw.Document.6.0">
                  <p:embed/>
                </p:oleObj>
              </mc:Choice>
              <mc:Fallback>
                <p:oleObj name="CS ChemDraw Drawing" r:id="rId6" imgW="479741" imgH="150947" progId="ChemDraw.Document.6.0">
                  <p:embed/>
                  <p:pic>
                    <p:nvPicPr>
                      <p:cNvPr id="0" name="Obj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710" y="1874773"/>
                        <a:ext cx="719138" cy="22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31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Sulfan a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sufidy</a:t>
            </a:r>
            <a:r>
              <a:rPr lang="cs-CZ" altLang="cs-CZ" sz="2000" b="0" dirty="0">
                <a:latin typeface="Arial" charset="0"/>
                <a:cs typeface="Arial" charset="0"/>
              </a:rPr>
              <a:t> lze snadno oxidovat:</a:t>
            </a: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  +  Br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charset="0"/>
                <a:cs typeface="Arial" charset="0"/>
              </a:rPr>
              <a:t>2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HBr</a:t>
            </a:r>
            <a:r>
              <a:rPr lang="cs-CZ" altLang="cs-CZ" sz="2000" b="0" dirty="0">
                <a:latin typeface="Arial" charset="0"/>
                <a:cs typeface="Arial" charset="0"/>
              </a:rPr>
              <a:t>  +  S (analogicky s I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2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  +  3 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charset="0"/>
                <a:cs typeface="Arial" charset="0"/>
              </a:rPr>
              <a:t>2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  +  2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3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  +  2 HNO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charset="0"/>
                <a:cs typeface="Arial" charset="0"/>
              </a:rPr>
              <a:t> 3 S  +  2 NO  +  4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  +  8 HNO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cs-CZ" altLang="cs-CZ" sz="2000" b="0" dirty="0">
                <a:latin typeface="Arial" charset="0"/>
                <a:cs typeface="Arial" charset="0"/>
              </a:rPr>
              <a:t>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  +  8 NO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4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 err="1">
                <a:latin typeface="Arial" charset="0"/>
                <a:cs typeface="Arial" charset="0"/>
              </a:rPr>
              <a:t>ZnS</a:t>
            </a:r>
            <a:r>
              <a:rPr lang="cs-CZ" altLang="cs-CZ" sz="2000" b="0" dirty="0">
                <a:latin typeface="Arial" charset="0"/>
                <a:cs typeface="Arial" charset="0"/>
              </a:rPr>
              <a:t>  +  10 HNO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Zn</a:t>
            </a:r>
            <a:r>
              <a:rPr lang="cs-CZ" altLang="cs-CZ" sz="2000" b="0" dirty="0">
                <a:latin typeface="Arial" charset="0"/>
                <a:cs typeface="Arial" charset="0"/>
              </a:rPr>
              <a:t>(NO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  </a:t>
            </a:r>
            <a:r>
              <a:rPr lang="cs-CZ" altLang="cs-CZ" sz="2000" b="0" dirty="0">
                <a:latin typeface="Arial" charset="0"/>
                <a:cs typeface="Arial" charset="0"/>
              </a:rPr>
              <a:t>+  8 NO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4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Cu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  +  2 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cs-CZ" altLang="cs-CZ" sz="2000" b="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2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CuO</a:t>
            </a:r>
            <a:r>
              <a:rPr lang="cs-CZ" altLang="cs-CZ" sz="2000" b="0" dirty="0">
                <a:latin typeface="Arial" charset="0"/>
                <a:cs typeface="Arial" charset="0"/>
              </a:rPr>
              <a:t>  + 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endParaRPr lang="cs-CZ" altLang="cs-CZ" sz="2000" b="0" dirty="0">
              <a:latin typeface="Arial" charset="0"/>
              <a:cs typeface="Arial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Sulfan a sulfidy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411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Sulfidy alkalických kovů a alkalických zemin jsou rozpustné – iontové.</a:t>
            </a: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Na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 (typ CaF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), (NH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endParaRPr lang="cs-CZ" altLang="cs-CZ" sz="2000" b="0" i="1" dirty="0">
              <a:latin typeface="Arial" charset="0"/>
              <a:cs typeface="Arial" charset="0"/>
            </a:endParaRP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Sulfidy přechodných kovů a kovů p-bloku – obvykle nerozpustné (podíl kovalence), využití v „sirovodíkovém způsobu“.</a:t>
            </a: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Příprava: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Reakce prvku (kovu) se sírou</a:t>
            </a:r>
            <a:br>
              <a:rPr lang="cs-CZ" sz="2000" b="0" dirty="0">
                <a:latin typeface="Arial" charset="0"/>
                <a:cs typeface="Arial" charset="0"/>
              </a:rPr>
            </a:br>
            <a:r>
              <a:rPr lang="cs-CZ" sz="2000" b="0" dirty="0" err="1">
                <a:latin typeface="Arial" charset="0"/>
                <a:cs typeface="Arial" charset="0"/>
              </a:rPr>
              <a:t>Zn</a:t>
            </a:r>
            <a:r>
              <a:rPr lang="cs-CZ" sz="2000" b="0" dirty="0">
                <a:latin typeface="Arial" charset="0"/>
                <a:cs typeface="Arial" charset="0"/>
              </a:rPr>
              <a:t>  +  S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 charset="0"/>
                <a:cs typeface="Arial" charset="0"/>
              </a:rPr>
              <a:t> </a:t>
            </a:r>
            <a:r>
              <a:rPr lang="cs-CZ" sz="2000" b="0" dirty="0" err="1">
                <a:latin typeface="Arial" charset="0"/>
                <a:cs typeface="Arial" charset="0"/>
              </a:rPr>
              <a:t>ZnS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Srážení iontu kovu sulfanem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Cu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CuS</a:t>
            </a:r>
            <a:r>
              <a:rPr lang="cs-CZ" altLang="cs-CZ" sz="2000" b="0" dirty="0">
                <a:latin typeface="Arial" charset="0"/>
                <a:cs typeface="Arial" charset="0"/>
              </a:rPr>
              <a:t>  +  2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+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Redukce síranů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charset="0"/>
                <a:cs typeface="Arial" charset="0"/>
              </a:rPr>
              <a:t>Ba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  +  2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C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BaS</a:t>
            </a:r>
            <a:r>
              <a:rPr lang="cs-CZ" altLang="cs-CZ" sz="2000" b="0" dirty="0">
                <a:latin typeface="Arial" charset="0"/>
                <a:cs typeface="Arial" charset="0"/>
              </a:rPr>
              <a:t>  +  2 CO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Sulfan a sulfidy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505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r>
              <a:rPr lang="cs-CZ" altLang="cs-CZ" sz="2000" b="0" i="1" baseline="-30000" dirty="0">
                <a:latin typeface="Arial" charset="0"/>
                <a:cs typeface="Arial" charset="0"/>
              </a:rPr>
              <a:t>x</a:t>
            </a:r>
            <a:r>
              <a:rPr lang="cs-CZ" altLang="cs-CZ" sz="2000" b="0" dirty="0">
                <a:latin typeface="Arial" charset="0"/>
                <a:cs typeface="Arial" charset="0"/>
              </a:rPr>
              <a:t>, </a:t>
            </a:r>
            <a:r>
              <a:rPr lang="cs-CZ" altLang="cs-CZ" sz="2000" b="0" i="1" dirty="0">
                <a:latin typeface="Arial" charset="0"/>
                <a:cs typeface="Arial" charset="0"/>
              </a:rPr>
              <a:t>x</a:t>
            </a:r>
            <a:r>
              <a:rPr lang="cs-CZ" altLang="cs-CZ" sz="2000" b="0" dirty="0">
                <a:latin typeface="Arial" charset="0"/>
                <a:cs typeface="Arial" charset="0"/>
              </a:rPr>
              <a:t> = 1–6</a:t>
            </a: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Klasické analytické činidlo v sirovodíkovém způsobu – „žlutý sirník amonný“, (NH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r>
              <a:rPr lang="cs-CZ" altLang="cs-CZ" sz="2000" b="0" i="1" baseline="-30000" dirty="0">
                <a:latin typeface="Arial" charset="0"/>
                <a:cs typeface="Arial" charset="0"/>
              </a:rPr>
              <a:t>x</a:t>
            </a:r>
            <a:r>
              <a:rPr lang="cs-CZ" altLang="cs-CZ" sz="2000" b="0" dirty="0">
                <a:latin typeface="Arial" charset="0"/>
                <a:cs typeface="Arial" charset="0"/>
              </a:rPr>
              <a:t> připravený rozpuštěním síry v roztoku (NH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S.</a:t>
            </a: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Rozpouští některé sulfidy za vzniku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polysulfidokomplexů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en-US" altLang="cs-CZ" sz="2000" b="0" dirty="0">
                <a:latin typeface="Arial" charset="0"/>
                <a:cs typeface="Arial" charset="0"/>
              </a:rPr>
              <a:t>	[Ni</a:t>
            </a:r>
            <a:r>
              <a:rPr lang="cs-CZ" altLang="cs-CZ" sz="2000" b="0" dirty="0">
                <a:latin typeface="Arial" charset="0"/>
                <a:cs typeface="Arial" charset="0"/>
              </a:rPr>
              <a:t>(S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  <a:r>
              <a:rPr lang="en-US" altLang="cs-CZ" sz="2000" b="0" dirty="0">
                <a:latin typeface="Arial" charset="0"/>
                <a:cs typeface="Arial" charset="0"/>
              </a:rPr>
              <a:t>]</a:t>
            </a:r>
            <a:r>
              <a:rPr lang="en-US" altLang="cs-CZ" sz="2000" b="0" baseline="30000" dirty="0">
                <a:latin typeface="Arial" charset="0"/>
                <a:cs typeface="Arial" charset="0"/>
              </a:rPr>
              <a:t>2–</a:t>
            </a:r>
            <a:r>
              <a:rPr lang="en-US" altLang="cs-CZ" sz="2000" b="0" dirty="0">
                <a:latin typeface="Arial" charset="0"/>
                <a:cs typeface="Arial" charset="0"/>
              </a:rPr>
              <a:t>		[</a:t>
            </a:r>
            <a:r>
              <a:rPr lang="en-US" altLang="cs-CZ" sz="2000" b="0" dirty="0" err="1">
                <a:latin typeface="Arial" charset="0"/>
                <a:cs typeface="Arial" charset="0"/>
              </a:rPr>
              <a:t>Mn</a:t>
            </a:r>
            <a:r>
              <a:rPr lang="en-US" altLang="cs-CZ" sz="2000" b="0" dirty="0">
                <a:latin typeface="Arial" charset="0"/>
                <a:cs typeface="Arial" charset="0"/>
              </a:rPr>
              <a:t>(S</a:t>
            </a:r>
            <a:r>
              <a:rPr lang="en-US" altLang="cs-CZ" sz="2000" b="0" baseline="-25000" dirty="0">
                <a:latin typeface="Arial" charset="0"/>
                <a:cs typeface="Arial" charset="0"/>
              </a:rPr>
              <a:t>6</a:t>
            </a:r>
            <a:r>
              <a:rPr lang="en-US" altLang="cs-CZ" sz="2000" b="0" dirty="0">
                <a:latin typeface="Arial" charset="0"/>
                <a:cs typeface="Arial" charset="0"/>
              </a:rPr>
              <a:t>)(S</a:t>
            </a:r>
            <a:r>
              <a:rPr lang="en-US" altLang="cs-CZ" sz="2000" b="0" baseline="-25000" dirty="0">
                <a:latin typeface="Arial" charset="0"/>
                <a:cs typeface="Arial" charset="0"/>
              </a:rPr>
              <a:t>5</a:t>
            </a:r>
            <a:r>
              <a:rPr lang="en-US" altLang="cs-CZ" sz="2000" b="0" dirty="0">
                <a:latin typeface="Arial" charset="0"/>
                <a:cs typeface="Arial" charset="0"/>
              </a:rPr>
              <a:t>)]</a:t>
            </a:r>
            <a:r>
              <a:rPr lang="en-US" altLang="cs-CZ" sz="2000" b="0" baseline="30000" dirty="0">
                <a:latin typeface="Arial" charset="0"/>
                <a:cs typeface="Arial" charset="0"/>
              </a:rPr>
              <a:t>2– </a:t>
            </a:r>
            <a:r>
              <a:rPr lang="en-US" altLang="cs-CZ" sz="2000" b="0" dirty="0">
                <a:latin typeface="Arial" charset="0"/>
                <a:cs typeface="Arial" charset="0"/>
              </a:rPr>
              <a:t>		       [Au(S</a:t>
            </a:r>
            <a:r>
              <a:rPr lang="en-US" altLang="cs-CZ" sz="2000" b="0" baseline="-25000" dirty="0">
                <a:latin typeface="Arial" charset="0"/>
                <a:cs typeface="Arial" charset="0"/>
              </a:rPr>
              <a:t>9</a:t>
            </a:r>
            <a:r>
              <a:rPr lang="en-US" altLang="cs-CZ" sz="2000" b="0" dirty="0">
                <a:latin typeface="Arial" charset="0"/>
                <a:cs typeface="Arial" charset="0"/>
              </a:rPr>
              <a:t>)]</a:t>
            </a:r>
            <a:r>
              <a:rPr lang="en-US" altLang="cs-CZ" sz="2000" b="0" baseline="30000" dirty="0">
                <a:latin typeface="Arial" charset="0"/>
                <a:cs typeface="Arial" charset="0"/>
              </a:rPr>
              <a:t>–</a:t>
            </a:r>
            <a:endParaRPr lang="cs-CZ" altLang="cs-CZ" sz="2000" b="0" dirty="0">
              <a:latin typeface="Arial" charset="0"/>
              <a:cs typeface="Arial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Polysulfany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a polysulfidy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973" y="2704117"/>
            <a:ext cx="2856060" cy="214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973" y="2492896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99" y="2776096"/>
            <a:ext cx="2664118" cy="1998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69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Definované délky řetězců:</a:t>
            </a: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r>
              <a:rPr lang="cs-CZ" altLang="cs-CZ" sz="2000" b="0" i="1" baseline="-30000" dirty="0">
                <a:latin typeface="Arial" charset="0"/>
                <a:cs typeface="Arial" charset="0"/>
              </a:rPr>
              <a:t>x</a:t>
            </a:r>
            <a:r>
              <a:rPr lang="cs-CZ" altLang="cs-CZ" sz="2000" b="0" dirty="0">
                <a:latin typeface="Arial" charset="0"/>
                <a:cs typeface="Arial" charset="0"/>
              </a:rPr>
              <a:t>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2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charset="0"/>
                <a:cs typeface="Arial" charset="0"/>
              </a:rPr>
              <a:t> 2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HCl</a:t>
            </a:r>
            <a:r>
              <a:rPr lang="cs-CZ" altLang="cs-CZ" sz="2000" b="0" dirty="0">
                <a:latin typeface="Arial" charset="0"/>
                <a:cs typeface="Arial" charset="0"/>
              </a:rPr>
              <a:t>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r>
              <a:rPr lang="cs-CZ" altLang="cs-CZ" sz="2000" b="0" i="1" baseline="-30000" dirty="0">
                <a:latin typeface="Arial" charset="0"/>
                <a:cs typeface="Arial" charset="0"/>
              </a:rPr>
              <a:t>x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+2</a:t>
            </a: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Nejčastější sulfidický minerál je disulfid:</a:t>
            </a: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Pyrit FeS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(typ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NaCl</a:t>
            </a:r>
            <a:r>
              <a:rPr lang="cs-CZ" altLang="cs-CZ" sz="2000" b="0" dirty="0">
                <a:latin typeface="Arial" charset="0"/>
                <a:cs typeface="Arial" charset="0"/>
              </a:rPr>
              <a:t>).</a:t>
            </a:r>
          </a:p>
          <a:p>
            <a:pPr algn="l"/>
            <a:endParaRPr lang="en-US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Běžná teplota:</a:t>
            </a: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2 FeS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7 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Fe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(SO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 + 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endParaRPr lang="en-US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Alchymistický zdroj „vitriolu“,</a:t>
            </a: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Fe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(SO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hydrolýzou poskytne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,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případně pyrolýzou uvolní SO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endParaRPr lang="en-US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Vysoká teplota:</a:t>
            </a: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4 FeS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11 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cs-CZ" altLang="cs-CZ" sz="2000" b="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2 Fe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+  8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</a:p>
          <a:p>
            <a:pPr algn="l"/>
            <a:endParaRPr lang="cs-CZ" altLang="cs-CZ" sz="2000" b="0" dirty="0">
              <a:latin typeface="Arial" charset="0"/>
              <a:cs typeface="Arial" charset="0"/>
            </a:endParaRPr>
          </a:p>
          <a:p>
            <a:pPr algn="l"/>
            <a:r>
              <a:rPr lang="cs-CZ" altLang="cs-CZ" sz="2000" b="0" dirty="0">
                <a:latin typeface="Arial" charset="0"/>
                <a:cs typeface="Arial" charset="0"/>
              </a:rPr>
              <a:t>							Pyrit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Polysulfany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a polysulfidy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89090" name="Picture 2" descr="Téměř dokonalá kostka pyritu velikosti zhruba 4×4×4 cm z Fuente del Moro, Navajún ve Španělsk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728" y="1936873"/>
            <a:ext cx="3713744" cy="350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944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2"/>
          <p:cNvSpPr txBox="1"/>
          <p:nvPr/>
        </p:nvSpPr>
        <p:spPr>
          <a:xfrm>
            <a:off x="288000" y="2304000"/>
            <a:ext cx="8532472" cy="32008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eaLnBrk="1" hangingPunct="1"/>
            <a:endParaRPr lang="cs-CZ" altLang="cs-CZ" sz="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Nestálé, j</a:t>
            </a:r>
            <a:r>
              <a:rPr lang="en-US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edovat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é, kromě SF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6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SF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6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 + 3 F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charset="0"/>
                <a:cs typeface="Arial" charset="0"/>
              </a:rPr>
              <a:t>SF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6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Pravidelný oktaedr, bez dipólového momentu.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Těžký plyn, velmi nereaktivní, netoxický.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Plynný izolant v transformátorech.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Modulace hlasu do nižších poloh.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Významný skleníkový plyn.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Halogenidy síry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179224"/>
              </p:ext>
            </p:extLst>
          </p:nvPr>
        </p:nvGraphicFramePr>
        <p:xfrm>
          <a:off x="1524000" y="872128"/>
          <a:ext cx="6096000" cy="1188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4367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kumimoji="0" lang="en-GB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kumimoji="0" lang="en-GB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SF</a:t>
                      </a:r>
                      <a:r>
                        <a:rPr kumimoji="0" lang="cs-CZ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SF</a:t>
                      </a:r>
                      <a:r>
                        <a:rPr kumimoji="0" lang="en-GB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kumimoji="0" lang="en-GB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kumimoji="0" lang="en-GB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SF</a:t>
                      </a:r>
                      <a:r>
                        <a:rPr kumimoji="0" lang="en-GB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kumimoji="0" lang="en-GB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r>
                        <a:rPr kumimoji="0" lang="en-GB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kumimoji="0" lang="cs-CZ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r>
                        <a:rPr kumimoji="0" lang="cs-CZ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GB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kumimoji="0" lang="en-GB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  <a:r>
                        <a:rPr kumimoji="0" lang="en-GB" altLang="cs-CZ" sz="2000" b="0" u="none" strike="noStrike" cap="none" normalizeH="0" baseline="-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Objekt 1">
            <a:extLst>
              <a:ext uri="{FF2B5EF4-FFF2-40B4-BE49-F238E27FC236}">
                <a16:creationId xmlns:a16="http://schemas.microsoft.com/office/drawing/2014/main" id="{6D3C4607-E992-4A6B-B4AE-8A14C6DB8A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3951333"/>
              </p:ext>
            </p:extLst>
          </p:nvPr>
        </p:nvGraphicFramePr>
        <p:xfrm>
          <a:off x="6925102" y="1962802"/>
          <a:ext cx="1188045" cy="1278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39" name="CS ChemDraw Drawing" r:id="rId5" imgW="396015" imgH="426330" progId="ChemDraw.Document.6.0">
                  <p:embed/>
                </p:oleObj>
              </mc:Choice>
              <mc:Fallback>
                <p:oleObj name="CS ChemDraw Drawing" r:id="rId5" imgW="396015" imgH="426330" progId="ChemDraw.Document.6.0">
                  <p:embed/>
                  <p:pic>
                    <p:nvPicPr>
                      <p:cNvPr id="13" name="Obj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5102" y="1962802"/>
                        <a:ext cx="1188045" cy="12789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29">
            <a:extLst>
              <a:ext uri="{FF2B5EF4-FFF2-40B4-BE49-F238E27FC236}">
                <a16:creationId xmlns:a16="http://schemas.microsoft.com/office/drawing/2014/main" id="{CB32FFB4-3080-46E6-BDDD-1F5642901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250" y="3618986"/>
            <a:ext cx="18097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456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772000" y="900000"/>
            <a:ext cx="6120480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 err="1">
                <a:latin typeface="Arial"/>
                <a:cs typeface="Arial"/>
              </a:rPr>
              <a:t>Chalkos</a:t>
            </a:r>
            <a:r>
              <a:rPr lang="cs-CZ" sz="2000" b="0" dirty="0">
                <a:latin typeface="Arial"/>
                <a:cs typeface="Arial"/>
              </a:rPr>
              <a:t> (= ruda, řeč.) + </a:t>
            </a:r>
            <a:r>
              <a:rPr lang="cs-CZ" sz="2000" b="0" dirty="0" err="1">
                <a:latin typeface="Arial"/>
                <a:cs typeface="Arial"/>
              </a:rPr>
              <a:t>gennao</a:t>
            </a:r>
            <a:r>
              <a:rPr lang="cs-CZ" sz="2000" b="0" dirty="0">
                <a:latin typeface="Arial"/>
                <a:cs typeface="Arial"/>
              </a:rPr>
              <a:t> (= tvořit, řeč.),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tj. </a:t>
            </a:r>
            <a:r>
              <a:rPr lang="cs-CZ" sz="2000" b="0" dirty="0" err="1">
                <a:latin typeface="Arial"/>
                <a:cs typeface="Arial"/>
              </a:rPr>
              <a:t>rudotvorné</a:t>
            </a:r>
            <a:r>
              <a:rPr lang="cs-CZ" sz="2000" b="0" dirty="0">
                <a:latin typeface="Arial"/>
                <a:cs typeface="Arial"/>
              </a:rPr>
              <a:t>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Ve volném stavu </a:t>
            </a:r>
            <a:r>
              <a:rPr lang="cs-CZ" sz="2000" b="0" dirty="0" err="1">
                <a:latin typeface="Arial"/>
                <a:cs typeface="Arial"/>
              </a:rPr>
              <a:t>cyklooligomery</a:t>
            </a:r>
            <a:r>
              <a:rPr lang="cs-CZ" sz="2000" b="0" dirty="0">
                <a:latin typeface="Arial"/>
                <a:cs typeface="Arial"/>
              </a:rPr>
              <a:t> (S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, Se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) nebo polymerní řetězce (Se</a:t>
            </a:r>
            <a:r>
              <a:rPr lang="cs-CZ" sz="2000" b="0" i="1" baseline="-25000" dirty="0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, Te</a:t>
            </a:r>
            <a:r>
              <a:rPr lang="cs-CZ" sz="2000" b="0" i="1" baseline="-25000" dirty="0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S žlutá, Se červený (Se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) nebo šedý (Se</a:t>
            </a:r>
            <a:r>
              <a:rPr lang="cs-CZ" sz="2000" b="0" i="1" baseline="-25000" dirty="0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), 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Te šedý/kovový, Po kov.</a:t>
            </a:r>
          </a:p>
        </p:txBody>
      </p:sp>
      <p:sp>
        <p:nvSpPr>
          <p:cNvPr id="13" name="TextBox 2"/>
          <p:cNvSpPr txBox="1"/>
          <p:nvPr/>
        </p:nvSpPr>
        <p:spPr>
          <a:xfrm>
            <a:off x="288000" y="900000"/>
            <a:ext cx="2110929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O, kyslík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S, síra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Se, selen</a:t>
            </a:r>
            <a:endParaRPr lang="en-US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Te, tellur</a:t>
            </a:r>
            <a:endParaRPr lang="en-US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Po, polonium</a:t>
            </a:r>
            <a:endParaRPr lang="en-US" sz="2000" b="0" dirty="0">
              <a:latin typeface="Arial"/>
              <a:cs typeface="Arial"/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186388"/>
              </p:ext>
            </p:extLst>
          </p:nvPr>
        </p:nvGraphicFramePr>
        <p:xfrm>
          <a:off x="563270" y="3501008"/>
          <a:ext cx="7992888" cy="24222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7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95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1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95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16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10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Prvek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b.t. / 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b.v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/ 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cs-CZ" sz="2000" baseline="-25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Pauling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cs-CZ" sz="2000" baseline="-25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Allen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i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cs-CZ" sz="2000" baseline="-25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kovalentní</a:t>
                      </a:r>
                      <a:r>
                        <a:rPr lang="cs-CZ" sz="20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Å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i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cs-CZ" sz="2000" i="0" baseline="-25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ion</a:t>
                      </a:r>
                      <a:r>
                        <a:rPr lang="cs-CZ" sz="20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(E</a:t>
                      </a:r>
                      <a:r>
                        <a:rPr lang="cs-CZ" sz="2000" i="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2–</a:t>
                      </a:r>
                      <a:r>
                        <a:rPr lang="cs-CZ" sz="20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/ Å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388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718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958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725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1263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527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1235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Chalkogeny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841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 +  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Vulkanizace kaučuku.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Cl–(S)</a:t>
            </a:r>
            <a:r>
              <a:rPr lang="cs-CZ" altLang="cs-CZ" sz="2000" b="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–Cl, </a:t>
            </a:r>
            <a:r>
              <a:rPr lang="cs-CZ" alt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až k hodnotě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100.</a:t>
            </a:r>
          </a:p>
          <a:p>
            <a:pPr algn="l" eaLnBrk="1" hangingPunct="1"/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SCl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2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Nestálý, rozkládá se na 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 +  Br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Nestabilní.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jódem síra nereaguje.</a:t>
            </a:r>
            <a:endParaRPr lang="en-GB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4810758"/>
              </p:ext>
            </p:extLst>
          </p:nvPr>
        </p:nvGraphicFramePr>
        <p:xfrm>
          <a:off x="3851920" y="1124744"/>
          <a:ext cx="1713993" cy="593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92" name="CS ChemDraw Drawing" r:id="rId5" imgW="571331" imgH="197910" progId="ChemDraw.Document.6.0">
                  <p:embed/>
                </p:oleObj>
              </mc:Choice>
              <mc:Fallback>
                <p:oleObj name="CS ChemDraw Drawing" r:id="rId5" imgW="571331" imgH="19791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1124744"/>
                        <a:ext cx="1713993" cy="5937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dirty="0">
                <a:latin typeface="Arial"/>
                <a:cs typeface="Arial"/>
              </a:rPr>
              <a:t>Halogenidy síry</a:t>
            </a:r>
            <a:endParaRPr lang="en-US" sz="2600" dirty="0">
              <a:latin typeface="Arial"/>
              <a:cs typeface="Arial"/>
            </a:endParaRPr>
          </a:p>
        </p:txBody>
      </p:sp>
      <p:pic>
        <p:nvPicPr>
          <p:cNvPr id="76817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2683"/>
            <a:ext cx="2450343" cy="183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478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76872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Plyn,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b.v</a:t>
            </a:r>
            <a:r>
              <a:rPr lang="cs-CZ" altLang="cs-CZ" sz="2000" b="0" dirty="0">
                <a:latin typeface="Arial" charset="0"/>
                <a:cs typeface="Arial" charset="0"/>
              </a:rPr>
              <a:t>.  –10 </a:t>
            </a:r>
            <a:r>
              <a:rPr lang="cs-CZ" altLang="cs-CZ" sz="2000" b="0" dirty="0">
                <a:latin typeface="Arial" charset="0"/>
                <a:cs typeface="Arial" charset="0"/>
                <a:sym typeface="Symbol"/>
              </a:rPr>
              <a:t></a:t>
            </a:r>
            <a:r>
              <a:rPr lang="cs-CZ" altLang="cs-CZ" sz="2000" b="0" dirty="0">
                <a:latin typeface="Arial" charset="0"/>
                <a:cs typeface="Arial" charset="0"/>
              </a:rPr>
              <a:t>C, lomená molekula.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Důležitý pro výrobu 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 Též r</a:t>
            </a:r>
            <a:r>
              <a:rPr lang="cs-CZ" altLang="cs-CZ" sz="2000" b="0" dirty="0">
                <a:latin typeface="Arial" charset="0"/>
                <a:cs typeface="Arial" charset="0"/>
              </a:rPr>
              <a:t>ozpouštědlo.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 + 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4 FeS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11 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charset="0"/>
                <a:cs typeface="Arial" charset="0"/>
              </a:rPr>
              <a:t> 2 Fe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 +  8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Odpad při zpracování rud kovů.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Příprava: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Na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charset="0"/>
                <a:cs typeface="Arial" charset="0"/>
              </a:rPr>
              <a:t>  Na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  </a:t>
            </a:r>
            <a:r>
              <a:rPr lang="cs-CZ" altLang="cs-CZ" sz="2000" b="0" dirty="0">
                <a:latin typeface="Arial" charset="0"/>
                <a:cs typeface="Arial" charset="0"/>
              </a:rPr>
              <a:t>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  + 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latin typeface="Arial" charset="0"/>
                <a:cs typeface="Arial" charset="0"/>
              </a:rPr>
              <a:t>Redox</a:t>
            </a:r>
            <a:r>
              <a:rPr lang="cs-CZ" altLang="cs-CZ" sz="2000" b="0" dirty="0">
                <a:latin typeface="Arial" charset="0"/>
                <a:cs typeface="Arial" charset="0"/>
              </a:rPr>
              <a:t> vlastnosti: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5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2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MnO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cs-CZ" altLang="cs-CZ" sz="2000" b="0" dirty="0">
                <a:latin typeface="Arial" charset="0"/>
                <a:cs typeface="Arial" charset="0"/>
              </a:rPr>
              <a:t>  +  6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dirty="0">
                <a:latin typeface="Arial" charset="0"/>
                <a:cs typeface="Arial" charset="0"/>
                <a:sym typeface="Symbol" pitchFamily="18" charset="2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charset="0"/>
                <a:cs typeface="Arial" charset="0"/>
              </a:rPr>
              <a:t>2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Mn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cs-CZ" altLang="cs-CZ" sz="2000" b="0" dirty="0">
                <a:latin typeface="Arial" charset="0"/>
                <a:cs typeface="Arial" charset="0"/>
              </a:rPr>
              <a:t>  +  5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2–</a:t>
            </a:r>
            <a:r>
              <a:rPr lang="cs-CZ" altLang="cs-CZ" sz="2000" b="0" dirty="0">
                <a:latin typeface="Arial" charset="0"/>
                <a:cs typeface="Arial" charset="0"/>
              </a:rPr>
              <a:t>  +  4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+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C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charset="0"/>
                <a:cs typeface="Arial" charset="0"/>
              </a:rPr>
              <a:t> 2 CO  +  S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2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charset="0"/>
                <a:cs typeface="Arial" charset="0"/>
              </a:rPr>
              <a:t>  S  +  2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Oxidy síry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9357868"/>
              </p:ext>
            </p:extLst>
          </p:nvPr>
        </p:nvGraphicFramePr>
        <p:xfrm>
          <a:off x="5868000" y="1836000"/>
          <a:ext cx="2751303" cy="61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7" name="CS ChemDraw Drawing" r:id="rId6" imgW="917101" imgH="205200" progId="ChemDraw.Document.6.0">
                  <p:embed/>
                </p:oleObj>
              </mc:Choice>
              <mc:Fallback>
                <p:oleObj name="CS ChemDraw Drawing" r:id="rId6" imgW="917101" imgH="2052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868000" y="1836000"/>
                        <a:ext cx="2751303" cy="61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3195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Bílá pevná látka, </a:t>
            </a:r>
            <a:r>
              <a:rPr lang="de-DE" altLang="cs-CZ" sz="2000" b="0" dirty="0">
                <a:latin typeface="Arial" charset="0"/>
                <a:cs typeface="Arial" charset="0"/>
              </a:rPr>
              <a:t>b.t. </a:t>
            </a:r>
            <a:r>
              <a:rPr lang="en-GB" altLang="cs-CZ" sz="2000" b="0" dirty="0">
                <a:latin typeface="Arial" charset="0"/>
                <a:cs typeface="Arial" charset="0"/>
              </a:rPr>
              <a:t>1</a:t>
            </a:r>
            <a:r>
              <a:rPr lang="cs-CZ" altLang="cs-CZ" sz="2000" b="0" dirty="0">
                <a:latin typeface="Arial" charset="0"/>
                <a:cs typeface="Arial" charset="0"/>
              </a:rPr>
              <a:t>7 </a:t>
            </a:r>
            <a:r>
              <a:rPr lang="cs-CZ" altLang="cs-CZ" sz="2000" b="0" dirty="0">
                <a:latin typeface="Arial" charset="0"/>
                <a:cs typeface="Arial" charset="0"/>
                <a:sym typeface="Symbol"/>
              </a:rPr>
              <a:t></a:t>
            </a:r>
            <a:r>
              <a:rPr lang="en-GB" altLang="cs-CZ" sz="2000" b="0" dirty="0">
                <a:latin typeface="Arial" charset="0"/>
                <a:cs typeface="Arial" charset="0"/>
              </a:rPr>
              <a:t>C</a:t>
            </a:r>
            <a:r>
              <a:rPr lang="cs-CZ" altLang="cs-CZ" sz="2000" b="0" dirty="0">
                <a:latin typeface="Arial" charset="0"/>
                <a:cs typeface="Arial" charset="0"/>
              </a:rPr>
              <a:t>, s vodou reaguje explozivně.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Důležitý pro výrobu 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plynném stavu trojúhelník, v pevném stavu cyklický trimer nebo polymer (řetězce).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Katalytická oxidace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2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2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Příprava: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Fe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(SO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dirty="0">
                <a:latin typeface="Arial" charset="0"/>
                <a:cs typeface="Arial" charset="0"/>
              </a:rPr>
              <a:t>)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Fe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3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endParaRPr lang="cs-CZ" altLang="cs-CZ" sz="2000" b="0" baseline="-30000" dirty="0">
              <a:latin typeface="Arial" charset="0"/>
              <a:cs typeface="Arial" charset="0"/>
            </a:endParaRPr>
          </a:p>
        </p:txBody>
      </p:sp>
      <p:pic>
        <p:nvPicPr>
          <p:cNvPr id="860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92896"/>
            <a:ext cx="1874527" cy="140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Oxidy síry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488" y="2492896"/>
            <a:ext cx="4257038" cy="141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739505"/>
              </p:ext>
            </p:extLst>
          </p:nvPr>
        </p:nvGraphicFramePr>
        <p:xfrm>
          <a:off x="233999" y="2627999"/>
          <a:ext cx="2522772" cy="1095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80" name="CS ChemDraw Drawing" r:id="rId7" imgW="840924" imgH="365310" progId="ChemDraw.Document.6.0">
                  <p:embed/>
                </p:oleObj>
              </mc:Choice>
              <mc:Fallback>
                <p:oleObj name="CS ChemDraw Drawing" r:id="rId7" imgW="840924" imgH="36531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3999" y="2627999"/>
                        <a:ext cx="2522772" cy="10959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2663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17195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3088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de-DE" altLang="cs-CZ" sz="2000" b="0" dirty="0">
                <a:latin typeface="Arial" charset="0"/>
                <a:cs typeface="Arial" charset="0"/>
              </a:rPr>
              <a:t>H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dirty="0">
                <a:latin typeface="Arial" charset="0"/>
                <a:cs typeface="Arial" charset="0"/>
              </a:rPr>
              <a:t>SO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3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Poměrně silná kyselina, ve volném stavu nestálá.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>
                <a:latin typeface="Arial" charset="0"/>
                <a:cs typeface="Arial" charset="0"/>
              </a:rPr>
              <a:t>H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dirty="0">
                <a:latin typeface="Arial" charset="0"/>
                <a:cs typeface="Arial" charset="0"/>
              </a:rPr>
              <a:t>SO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</a:t>
            </a:r>
            <a:r>
              <a:rPr lang="de-DE" altLang="cs-CZ" sz="2000" b="0" dirty="0">
                <a:latin typeface="Arial" charset="0"/>
                <a:cs typeface="Arial" charset="0"/>
              </a:rPr>
              <a:t>H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+</a:t>
            </a:r>
            <a:r>
              <a:rPr lang="de-DE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de-DE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de-DE" altLang="cs-CZ" sz="2000" b="0" dirty="0">
                <a:latin typeface="Arial" charset="0"/>
                <a:cs typeface="Arial" charset="0"/>
              </a:rPr>
              <a:t> HSO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de-DE" altLang="cs-CZ" sz="2000" b="0" baseline="34000" dirty="0">
                <a:latin typeface="Arial" charset="0"/>
                <a:cs typeface="Arial" charset="0"/>
              </a:rPr>
              <a:t>–</a:t>
            </a:r>
            <a:r>
              <a:rPr lang="cs-CZ" altLang="cs-CZ" sz="2000" b="0" dirty="0">
                <a:latin typeface="Arial" charset="0"/>
                <a:cs typeface="Arial" charset="0"/>
              </a:rPr>
              <a:t>	</a:t>
            </a:r>
            <a:r>
              <a:rPr lang="de-DE" altLang="cs-CZ" sz="2000" b="0" dirty="0">
                <a:latin typeface="Arial" charset="0"/>
                <a:cs typeface="Arial" charset="0"/>
              </a:rPr>
              <a:t>p</a:t>
            </a:r>
            <a:r>
              <a:rPr lang="de-DE" altLang="cs-CZ" sz="2000" b="0" i="1" dirty="0">
                <a:latin typeface="Arial" charset="0"/>
                <a:cs typeface="Arial" charset="0"/>
              </a:rPr>
              <a:t>K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A1</a:t>
            </a:r>
            <a:r>
              <a:rPr lang="de-DE" altLang="cs-CZ" sz="2000" b="0" dirty="0">
                <a:latin typeface="Arial" charset="0"/>
                <a:cs typeface="Arial" charset="0"/>
              </a:rPr>
              <a:t> = 1,9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de-DE" altLang="cs-CZ" sz="2000" b="0" dirty="0">
                <a:latin typeface="Arial" charset="0"/>
                <a:cs typeface="Arial" charset="0"/>
              </a:rPr>
              <a:t>HSO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de-DE" altLang="cs-CZ" sz="2000" b="0" baseline="34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</a:t>
            </a:r>
            <a:r>
              <a:rPr lang="de-DE" altLang="cs-CZ" sz="2000" b="0" dirty="0">
                <a:latin typeface="Arial" charset="0"/>
                <a:cs typeface="Arial" charset="0"/>
              </a:rPr>
              <a:t>H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+</a:t>
            </a:r>
            <a:r>
              <a:rPr lang="de-DE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de-DE" altLang="cs-CZ" sz="2000" b="0" dirty="0">
                <a:latin typeface="Arial" charset="0"/>
                <a:cs typeface="Arial" charset="0"/>
              </a:rPr>
              <a:t>+  SO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2–</a:t>
            </a:r>
            <a:r>
              <a:rPr lang="cs-CZ" altLang="cs-CZ" sz="2000" b="0" dirty="0">
                <a:latin typeface="Arial" charset="0"/>
                <a:cs typeface="Arial" charset="0"/>
              </a:rPr>
              <a:t>	</a:t>
            </a:r>
            <a:r>
              <a:rPr lang="de-DE" altLang="cs-CZ" sz="2000" b="0" dirty="0">
                <a:latin typeface="Arial" charset="0"/>
                <a:cs typeface="Arial" charset="0"/>
              </a:rPr>
              <a:t>p</a:t>
            </a:r>
            <a:r>
              <a:rPr lang="de-DE" altLang="cs-CZ" sz="2000" b="0" i="1" dirty="0">
                <a:latin typeface="Arial" charset="0"/>
                <a:cs typeface="Arial" charset="0"/>
              </a:rPr>
              <a:t>K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A2</a:t>
            </a:r>
            <a:r>
              <a:rPr lang="de-DE" altLang="cs-CZ" sz="2000" b="0" dirty="0">
                <a:latin typeface="Arial" charset="0"/>
                <a:cs typeface="Arial" charset="0"/>
              </a:rPr>
              <a:t> = 7,2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de-DE" altLang="cs-CZ" sz="2000" b="0" dirty="0">
                <a:latin typeface="Arial" charset="0"/>
                <a:cs typeface="Arial" charset="0"/>
              </a:rPr>
              <a:t>H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dirty="0">
                <a:latin typeface="Arial" charset="0"/>
                <a:cs typeface="Arial" charset="0"/>
              </a:rPr>
              <a:t>SO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  +  SO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Pro rozklad siřičitanů (přípravu SO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) je nutné použít silnou kyselinu.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Dvojsytná kyselina – dvě řady solí, např. N</a:t>
            </a:r>
            <a:r>
              <a:rPr lang="de-DE" altLang="cs-CZ" sz="2000" b="0" dirty="0">
                <a:latin typeface="Arial" charset="0"/>
                <a:cs typeface="Arial" charset="0"/>
              </a:rPr>
              <a:t>aHSO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de-DE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a </a:t>
            </a:r>
            <a:r>
              <a:rPr lang="de-DE" altLang="cs-CZ" sz="2000" b="0" dirty="0">
                <a:latin typeface="Arial" charset="0"/>
                <a:cs typeface="Arial" charset="0"/>
              </a:rPr>
              <a:t>Na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dirty="0">
                <a:latin typeface="Arial" charset="0"/>
                <a:cs typeface="Arial" charset="0"/>
              </a:rPr>
              <a:t>SO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Siřičitany jsou používány jako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konzervanty</a:t>
            </a:r>
            <a:r>
              <a:rPr lang="cs-CZ" altLang="cs-CZ" sz="2000" b="0" dirty="0">
                <a:latin typeface="Arial" charset="0"/>
                <a:cs typeface="Arial" charset="0"/>
              </a:rPr>
              <a:t>, redukční činidla a 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k odbarvování (látky, papír).</a:t>
            </a:r>
            <a:br>
              <a:rPr lang="cs-CZ" altLang="cs-CZ" sz="2000" b="0" baseline="-3000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Cr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7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3</a:t>
            </a:r>
            <a:r>
              <a:rPr lang="en-GB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8</a:t>
            </a:r>
            <a:r>
              <a:rPr lang="en-GB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H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+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en-GB" altLang="cs-CZ" sz="2000" b="0" dirty="0">
                <a:latin typeface="Arial" charset="0"/>
                <a:cs typeface="Arial" charset="0"/>
              </a:rPr>
              <a:t>Cr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3+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3</a:t>
            </a:r>
            <a:r>
              <a:rPr lang="en-GB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4</a:t>
            </a:r>
            <a:r>
              <a:rPr lang="en-GB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endParaRPr lang="en-GB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latin typeface="Arial" charset="0"/>
                <a:cs typeface="Arial" charset="0"/>
              </a:rPr>
              <a:t>Disiřičitany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5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2–</a:t>
            </a:r>
            <a:br>
              <a:rPr lang="cs-CZ" altLang="cs-CZ" sz="2000" b="0" baseline="3000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Vazba S–S.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síry a jejich soli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787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charset="0"/>
                <a:cs typeface="Arial" charset="0"/>
              </a:rPr>
              <a:t>K</a:t>
            </a:r>
            <a:r>
              <a:rPr lang="cs-CZ" altLang="cs-CZ" sz="2000" b="0" dirty="0">
                <a:latin typeface="Arial" charset="0"/>
                <a:cs typeface="Arial" charset="0"/>
              </a:rPr>
              <a:t>oncentrovaná: 98%, azeotropní směs (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t.v</a:t>
            </a:r>
            <a:r>
              <a:rPr lang="cs-CZ" altLang="cs-CZ" sz="2000" b="0" dirty="0">
                <a:latin typeface="Arial" charset="0"/>
                <a:cs typeface="Arial" charset="0"/>
              </a:rPr>
              <a:t>. </a:t>
            </a:r>
            <a:r>
              <a:rPr lang="en-US" altLang="cs-CZ" sz="2000" b="0" dirty="0">
                <a:latin typeface="Arial" charset="0"/>
                <a:cs typeface="Arial" charset="0"/>
              </a:rPr>
              <a:t>~</a:t>
            </a:r>
            <a:r>
              <a:rPr lang="cs-CZ" altLang="cs-CZ" sz="2000" b="0" dirty="0">
                <a:latin typeface="Arial" charset="0"/>
                <a:cs typeface="Arial" charset="0"/>
              </a:rPr>
              <a:t>320 </a:t>
            </a:r>
            <a:r>
              <a:rPr lang="cs-CZ" altLang="cs-CZ" sz="2000" b="0" dirty="0">
                <a:latin typeface="Arial" charset="0"/>
                <a:cs typeface="Arial" charset="0"/>
                <a:sym typeface="Symbol"/>
              </a:rPr>
              <a:t>C)</a:t>
            </a:r>
            <a:r>
              <a:rPr lang="cs-CZ" altLang="cs-CZ" sz="2000" b="0" dirty="0">
                <a:latin typeface="Arial" charset="0"/>
                <a:cs typeface="Arial" charset="0"/>
              </a:rPr>
              <a:t>, extrémně hygroskopická, oxidační činidlo: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Pasivace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Fe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C  +  2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charset="0"/>
                <a:cs typeface="Arial" charset="0"/>
              </a:rPr>
              <a:t> 2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CO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2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 err="1">
                <a:latin typeface="Arial" charset="0"/>
                <a:cs typeface="Arial" charset="0"/>
              </a:rPr>
              <a:t>Cu</a:t>
            </a:r>
            <a:r>
              <a:rPr lang="cs-CZ" altLang="cs-CZ" sz="2000" b="0" dirty="0">
                <a:latin typeface="Arial" charset="0"/>
                <a:cs typeface="Arial" charset="0"/>
              </a:rPr>
              <a:t>  +  2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charset="0"/>
                <a:cs typeface="Arial" charset="0"/>
              </a:rPr>
              <a:t>  CuSO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  + 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+  2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O, též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Hg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Zředěná: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„Normální“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protická</a:t>
            </a:r>
            <a:r>
              <a:rPr lang="cs-CZ" altLang="cs-CZ" sz="2000" b="0" dirty="0">
                <a:latin typeface="Arial" charset="0"/>
                <a:cs typeface="Arial" charset="0"/>
              </a:rPr>
              <a:t> kyselina: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M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>
                <a:latin typeface="Arial" charset="0"/>
                <a:cs typeface="Arial" charset="0"/>
              </a:rPr>
              <a:t>  MSO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Použití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Výroba fosfátových hnojiv.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Těžba kovů (loužení rud).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Chemický průmysl – organická syntéza, výbušniny.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Olověné akumulátory.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síry a jejich soli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88000" y="4844892"/>
            <a:ext cx="8763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Arial" charset="0"/>
                <a:cs typeface="Arial" charset="0"/>
              </a:rPr>
              <a:t>	</a:t>
            </a:r>
            <a:endParaRPr lang="de-DE" altLang="cs-CZ" sz="2000" dirty="0">
              <a:latin typeface="Arial" charset="0"/>
              <a:cs typeface="Arial" charset="0"/>
            </a:endParaRP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830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Výroba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dirty="0">
                <a:latin typeface="Arial" charset="0"/>
                <a:cs typeface="Arial" charset="0"/>
              </a:rPr>
              <a:t>1. fáze</a:t>
            </a:r>
            <a:r>
              <a:rPr lang="cs-CZ" altLang="cs-CZ" sz="2000" b="0" dirty="0">
                <a:latin typeface="Arial" charset="0"/>
                <a:cs typeface="Arial" charset="0"/>
              </a:rPr>
              <a:t>: výroba/izolace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S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charset="0"/>
                <a:cs typeface="Arial" charset="0"/>
              </a:rPr>
              <a:t>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4 FeS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11 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Fe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8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dirty="0">
                <a:latin typeface="Arial" charset="0"/>
                <a:cs typeface="Arial" charset="0"/>
              </a:rPr>
              <a:t>2. fáze</a:t>
            </a:r>
            <a:r>
              <a:rPr lang="cs-CZ" altLang="cs-CZ" sz="2000" b="0" dirty="0">
                <a:latin typeface="Arial" charset="0"/>
                <a:cs typeface="Arial" charset="0"/>
              </a:rPr>
              <a:t>: oxidace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na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 err="1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 err="1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vzniká částečně už při hoření síry na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, ale konverze je při teplotě hoření malá (</a:t>
            </a:r>
            <a:r>
              <a:rPr lang="en-US" altLang="cs-CZ" sz="2000" b="0" dirty="0">
                <a:latin typeface="Arial" charset="0"/>
                <a:cs typeface="Arial" charset="0"/>
              </a:rPr>
              <a:t>&lt;5 </a:t>
            </a:r>
            <a:r>
              <a:rPr lang="cs-CZ" altLang="cs-CZ" sz="2000" b="0" dirty="0">
                <a:latin typeface="Arial" charset="0"/>
                <a:cs typeface="Arial" charset="0"/>
              </a:rPr>
              <a:t>%</a:t>
            </a:r>
            <a:r>
              <a:rPr lang="en-US" altLang="cs-CZ" sz="2000" b="0" dirty="0">
                <a:latin typeface="Arial" charset="0"/>
                <a:cs typeface="Arial" charset="0"/>
              </a:rPr>
              <a:t>)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● Komorový způsob (dnes prakticky neužívaný):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2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3</a:t>
            </a:r>
            <a:r>
              <a:rPr lang="en-GB" altLang="cs-CZ" sz="2000" b="0" dirty="0">
                <a:latin typeface="Arial" charset="0"/>
                <a:cs typeface="Arial" charset="0"/>
              </a:rPr>
              <a:t> NO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charset="0"/>
                <a:cs typeface="Arial" charset="0"/>
              </a:rPr>
              <a:t> 2 HO–SO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–ONO</a:t>
            </a:r>
            <a:r>
              <a:rPr lang="cs-CZ" altLang="cs-CZ" sz="2000" b="0" dirty="0">
                <a:latin typeface="Arial" charset="0"/>
                <a:cs typeface="Arial" charset="0"/>
              </a:rPr>
              <a:t>  +  NO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2 HO–SO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–ONO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2 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 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NO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en-GB" altLang="cs-CZ" sz="2000" b="0" dirty="0">
                <a:latin typeface="Arial" charset="0"/>
                <a:cs typeface="Arial" charset="0"/>
              </a:rPr>
              <a:t>NO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2 </a:t>
            </a:r>
            <a:r>
              <a:rPr lang="en-GB" altLang="cs-CZ" sz="2000" b="0" dirty="0">
                <a:latin typeface="Arial" charset="0"/>
                <a:cs typeface="Arial" charset="0"/>
              </a:rPr>
              <a:t>NO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2 NO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● Kontaktní způsob: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de-DE" altLang="cs-CZ" sz="2000" b="0" dirty="0">
                <a:latin typeface="Arial" charset="0"/>
                <a:cs typeface="Arial" charset="0"/>
              </a:rPr>
              <a:t>V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dirty="0">
                <a:latin typeface="Arial" charset="0"/>
                <a:cs typeface="Arial" charset="0"/>
              </a:rPr>
              <a:t>O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5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de-DE" altLang="cs-CZ" sz="2000" b="0" dirty="0">
                <a:latin typeface="Arial" charset="0"/>
                <a:cs typeface="Arial" charset="0"/>
              </a:rPr>
              <a:t>V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2 </a:t>
            </a:r>
            <a:r>
              <a:rPr lang="de-DE" altLang="cs-CZ" sz="2000" b="0" dirty="0">
                <a:latin typeface="Arial" charset="0"/>
                <a:cs typeface="Arial" charset="0"/>
              </a:rPr>
              <a:t>V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2 </a:t>
            </a:r>
            <a:r>
              <a:rPr lang="de-DE" altLang="cs-CZ" sz="2000" b="0" dirty="0">
                <a:latin typeface="Arial" charset="0"/>
                <a:cs typeface="Arial" charset="0"/>
              </a:rPr>
              <a:t>V</a:t>
            </a:r>
            <a:r>
              <a:rPr lang="de-DE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5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síry a jejich soli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38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2069207"/>
            <a:ext cx="241935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Výroba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dirty="0">
                <a:latin typeface="Arial" charset="0"/>
                <a:cs typeface="Arial" charset="0"/>
              </a:rPr>
              <a:t>3. fáze</a:t>
            </a:r>
            <a:r>
              <a:rPr lang="cs-CZ" altLang="cs-CZ" sz="2000" b="0" dirty="0">
                <a:latin typeface="Arial" charset="0"/>
                <a:cs typeface="Arial" charset="0"/>
              </a:rPr>
              <a:t>: skrápění SO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kyselinou sírovou – vznik olea.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Oleum = chemicky směs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7</a:t>
            </a:r>
            <a:r>
              <a:rPr lang="cs-CZ" altLang="cs-CZ" sz="2000" b="0" dirty="0">
                <a:latin typeface="Arial" charset="0"/>
                <a:cs typeface="Arial" charset="0"/>
              </a:rPr>
              <a:t>,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10</a:t>
            </a:r>
            <a:r>
              <a:rPr lang="cs-CZ" altLang="cs-CZ" sz="2000" b="0" dirty="0">
                <a:latin typeface="Arial" charset="0"/>
                <a:cs typeface="Arial" charset="0"/>
              </a:rPr>
              <a:t> a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13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			S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7</a:t>
            </a:r>
            <a:r>
              <a:rPr lang="cs-CZ" altLang="cs-CZ" sz="2000" b="0" baseline="30000" dirty="0">
                <a:latin typeface="Arial" charset="0"/>
                <a:cs typeface="Arial" charset="0"/>
              </a:rPr>
              <a:t>2–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Voda pro skrápění nelze použít – reakce je příliš exotermická a vznikalo by mnoho páry, zvyšoval by se tak tlak v reaktoru.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dirty="0">
                <a:latin typeface="Arial" charset="0"/>
                <a:cs typeface="Arial" charset="0"/>
              </a:rPr>
              <a:t>4. fáze</a:t>
            </a:r>
            <a:r>
              <a:rPr lang="cs-CZ" altLang="cs-CZ" sz="2000" b="0" dirty="0">
                <a:latin typeface="Arial" charset="0"/>
                <a:cs typeface="Arial" charset="0"/>
              </a:rPr>
              <a:t>: ředění olea vodou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Hydrolýza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polysírových</a:t>
            </a:r>
            <a:r>
              <a:rPr lang="cs-CZ" altLang="cs-CZ" sz="2000" b="0" dirty="0">
                <a:latin typeface="Arial" charset="0"/>
                <a:cs typeface="Arial" charset="0"/>
              </a:rPr>
              <a:t> kyselin (ředění olea) na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síry a jejich soli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74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SO</a:t>
            </a:r>
            <a:r>
              <a:rPr lang="cs-CZ" sz="2000" b="0" baseline="-30000" dirty="0">
                <a:latin typeface="Arial" charset="0"/>
                <a:cs typeface="Arial" charset="0"/>
              </a:rPr>
              <a:t>5</a:t>
            </a:r>
            <a:r>
              <a:rPr lang="cs-CZ" sz="2000" b="0" dirty="0">
                <a:latin typeface="Arial"/>
                <a:cs typeface="Arial"/>
              </a:rPr>
              <a:t>,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baseline="-30000" dirty="0">
                <a:latin typeface="Arial" charset="0"/>
                <a:cs typeface="Arial" charset="0"/>
              </a:rPr>
              <a:t>8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altLang="cs-CZ" sz="2000" b="0" dirty="0">
                <a:latin typeface="Arial"/>
                <a:cs typeface="Arial"/>
              </a:rPr>
              <a:t>M</a:t>
            </a:r>
            <a:r>
              <a:rPr lang="cs-CZ" sz="2000" b="0" dirty="0">
                <a:latin typeface="Arial"/>
                <a:cs typeface="Arial"/>
              </a:rPr>
              <a:t>ytí nádobí (piraňa, Stalinův hněv).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Meziprodukty při elektrolytické výrobě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/>
                <a:cs typeface="Arial"/>
              </a:rPr>
              <a:t>.</a:t>
            </a:r>
            <a:br>
              <a:rPr lang="cs-CZ" alt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Příprava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SO</a:t>
            </a:r>
            <a:r>
              <a:rPr lang="cs-CZ" sz="2000" b="0" baseline="-30000" dirty="0">
                <a:latin typeface="Arial" charset="0"/>
                <a:cs typeface="Arial" charset="0"/>
              </a:rPr>
              <a:t>5</a:t>
            </a:r>
            <a:r>
              <a:rPr lang="cs-CZ" sz="2000" b="0" dirty="0">
                <a:latin typeface="Arial"/>
                <a:cs typeface="Arial"/>
              </a:rPr>
              <a:t>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Nalití </a:t>
            </a:r>
            <a:r>
              <a:rPr lang="cs-CZ" sz="2000" b="0" dirty="0" err="1">
                <a:latin typeface="Arial"/>
                <a:cs typeface="Arial"/>
              </a:rPr>
              <a:t>konc</a:t>
            </a:r>
            <a:r>
              <a:rPr lang="cs-CZ" sz="2000" b="0" dirty="0">
                <a:latin typeface="Arial"/>
                <a:cs typeface="Arial"/>
              </a:rPr>
              <a:t>.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do </a:t>
            </a:r>
            <a:r>
              <a:rPr lang="cs-CZ" sz="2000" b="0" dirty="0" err="1">
                <a:latin typeface="Arial"/>
                <a:cs typeface="Arial"/>
              </a:rPr>
              <a:t>konc</a:t>
            </a:r>
            <a:r>
              <a:rPr lang="cs-CZ" sz="2000" b="0" dirty="0">
                <a:latin typeface="Arial"/>
                <a:cs typeface="Arial"/>
              </a:rPr>
              <a:t>.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/>
                <a:cs typeface="Arial"/>
              </a:rPr>
              <a:t>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SO</a:t>
            </a:r>
            <a:r>
              <a:rPr 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/>
                <a:cs typeface="Arial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SO</a:t>
            </a:r>
            <a:r>
              <a:rPr lang="cs-CZ" sz="2000" b="0" baseline="-30000" dirty="0">
                <a:latin typeface="Arial" charset="0"/>
                <a:cs typeface="Arial" charset="0"/>
              </a:rPr>
              <a:t>5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HSO</a:t>
            </a:r>
            <a:r>
              <a:rPr 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sz="2000" b="0" dirty="0">
                <a:latin typeface="Arial"/>
                <a:cs typeface="Arial"/>
              </a:rPr>
              <a:t>Cl  + 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/>
                <a:cs typeface="Arial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SO</a:t>
            </a:r>
            <a:r>
              <a:rPr lang="cs-CZ" sz="2000" b="0" baseline="-30000" dirty="0">
                <a:latin typeface="Arial" charset="0"/>
                <a:cs typeface="Arial" charset="0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 + 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Výroba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baseline="-30000" dirty="0">
                <a:latin typeface="Arial" charset="0"/>
                <a:cs typeface="Arial" charset="0"/>
              </a:rPr>
              <a:t>8</a:t>
            </a:r>
            <a:r>
              <a:rPr lang="cs-CZ" sz="2000" b="0" dirty="0">
                <a:latin typeface="Arial"/>
                <a:cs typeface="Arial"/>
              </a:rPr>
              <a:t>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Elektrolýza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SO</a:t>
            </a:r>
            <a:r>
              <a:rPr 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sz="2000" b="0" dirty="0">
                <a:latin typeface="Arial"/>
                <a:cs typeface="Arial"/>
              </a:rPr>
              <a:t>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SO</a:t>
            </a:r>
            <a:r>
              <a:rPr lang="cs-CZ" sz="2000" b="0" baseline="-30000" dirty="0">
                <a:latin typeface="Arial" charset="0"/>
                <a:cs typeface="Arial" charset="0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 +  HSO</a:t>
            </a:r>
            <a:r>
              <a:rPr 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sz="2000" b="0" dirty="0">
                <a:latin typeface="Arial"/>
                <a:cs typeface="Arial"/>
              </a:rPr>
              <a:t>Cl  </a:t>
            </a:r>
            <a:r>
              <a:rPr lang="cs-CZ" altLang="cs-CZ" sz="2000" b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>
                <a:latin typeface="Arial"/>
                <a:cs typeface="Arial"/>
              </a:rPr>
              <a:t>H</a:t>
            </a:r>
            <a:r>
              <a:rPr lang="cs-CZ" altLang="cs-CZ" sz="2000" b="0" baseline="-30000">
                <a:latin typeface="Arial" charset="0"/>
                <a:cs typeface="Arial" charset="0"/>
              </a:rPr>
              <a:t>2</a:t>
            </a:r>
            <a:r>
              <a:rPr lang="cs-CZ" sz="2000" b="0">
                <a:latin typeface="Arial"/>
                <a:cs typeface="Arial"/>
              </a:rPr>
              <a:t>S</a:t>
            </a:r>
            <a:r>
              <a:rPr lang="cs-CZ" altLang="cs-CZ" sz="2000" b="0" baseline="-30000">
                <a:latin typeface="Arial" charset="0"/>
                <a:cs typeface="Arial" charset="0"/>
              </a:rPr>
              <a:t>2</a:t>
            </a:r>
            <a:r>
              <a:rPr lang="cs-CZ" sz="2000" b="0">
                <a:latin typeface="Arial"/>
                <a:cs typeface="Arial"/>
              </a:rPr>
              <a:t>O</a:t>
            </a:r>
            <a:r>
              <a:rPr lang="cs-CZ" altLang="cs-CZ" sz="2000" b="0" baseline="-30000">
                <a:latin typeface="Arial" charset="0"/>
                <a:cs typeface="Arial" charset="0"/>
              </a:rPr>
              <a:t>8</a:t>
            </a:r>
            <a:r>
              <a:rPr lang="cs-CZ" sz="2000" b="0">
                <a:latin typeface="Arial"/>
                <a:cs typeface="Arial"/>
              </a:rPr>
              <a:t>  </a:t>
            </a:r>
            <a:r>
              <a:rPr lang="cs-CZ" sz="2000" b="0" dirty="0">
                <a:latin typeface="Arial"/>
                <a:cs typeface="Arial"/>
              </a:rPr>
              <a:t>+ 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Oxidační činidlo: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5 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8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2 Mn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2+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8 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2</a:t>
            </a:r>
            <a:r>
              <a:rPr lang="en-GB" altLang="cs-CZ" sz="2000" b="0" dirty="0">
                <a:latin typeface="Arial" charset="0"/>
                <a:cs typeface="Arial" charset="0"/>
              </a:rPr>
              <a:t> MnO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en-GB" altLang="cs-CZ" sz="2000" b="0" dirty="0">
                <a:latin typeface="Arial" charset="0"/>
                <a:cs typeface="Arial" charset="0"/>
              </a:rPr>
              <a:t>10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16 H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+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3 (NH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dirty="0">
                <a:latin typeface="Arial" charset="0"/>
                <a:cs typeface="Arial" charset="0"/>
              </a:rPr>
              <a:t>)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8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8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NH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N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6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(NH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dirty="0">
                <a:latin typeface="Arial" charset="0"/>
                <a:cs typeface="Arial" charset="0"/>
              </a:rPr>
              <a:t>)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</a:t>
            </a: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síry a jejich soli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852936"/>
            <a:ext cx="29432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20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kyselina thiosírová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Na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Na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Na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3</a:t>
            </a:r>
            <a:r>
              <a:rPr lang="en-GB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en-GB" altLang="cs-CZ" sz="2000" b="0" dirty="0">
                <a:latin typeface="Arial" charset="0"/>
                <a:cs typeface="Arial" charset="0"/>
              </a:rPr>
              <a:t>2</a:t>
            </a:r>
            <a:r>
              <a:rPr lang="en-GB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Na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charset="0"/>
                <a:cs typeface="Arial" charset="0"/>
              </a:rPr>
              <a:t> 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HSO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Cl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en-GB" altLang="cs-CZ" sz="2000" b="0" dirty="0">
                <a:latin typeface="Arial" charset="0"/>
                <a:cs typeface="Arial" charset="0"/>
              </a:rPr>
              <a:t>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 err="1">
                <a:latin typeface="Arial" charset="0"/>
                <a:cs typeface="Arial" charset="0"/>
              </a:rPr>
              <a:t>HCl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Ve volném stavu nestálá: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2</a:t>
            </a:r>
            <a:r>
              <a:rPr lang="en-GB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H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+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charset="0"/>
                <a:cs typeface="Arial" charset="0"/>
              </a:rPr>
              <a:t> 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Na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  <a:sym typeface="Symbol"/>
              </a:rPr>
              <a:t></a:t>
            </a:r>
            <a:r>
              <a:rPr lang="cs-CZ" altLang="cs-CZ" sz="2000" b="0" dirty="0">
                <a:latin typeface="Arial" charset="0"/>
                <a:cs typeface="Arial" charset="0"/>
              </a:rPr>
              <a:t>5H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 – odměrné redukční činidlo v jodometrii.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2 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I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6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2 I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4 Cl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10 OH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2 SO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8 Cl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  5 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Ustalovač: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Rozpouštění halogenidů stříbrných za vzniku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thiosulfátových</a:t>
            </a:r>
            <a:r>
              <a:rPr lang="cs-CZ" altLang="cs-CZ" sz="2000" b="0" dirty="0">
                <a:latin typeface="Arial" charset="0"/>
                <a:cs typeface="Arial" charset="0"/>
              </a:rPr>
              <a:t> komplexů </a:t>
            </a:r>
            <a:r>
              <a:rPr lang="en-GB" altLang="cs-CZ" sz="2000" b="0" dirty="0">
                <a:latin typeface="Arial" charset="0"/>
                <a:cs typeface="Arial" charset="0"/>
              </a:rPr>
              <a:t>[Ag(S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)]</a:t>
            </a:r>
            <a:r>
              <a:rPr lang="de-DE" altLang="cs-CZ" sz="2000" b="0" baseline="34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a</a:t>
            </a:r>
            <a:r>
              <a:rPr lang="en-GB" altLang="cs-CZ" sz="2000" b="0" dirty="0">
                <a:latin typeface="Arial" charset="0"/>
                <a:cs typeface="Arial" charset="0"/>
              </a:rPr>
              <a:t>  [Ag(S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)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]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3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  <a:endParaRPr lang="cs-CZ" altLang="cs-CZ" sz="2000" b="0" baseline="30000" dirty="0">
              <a:latin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síry a jejich soli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14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3369788"/>
              </p:ext>
            </p:extLst>
          </p:nvPr>
        </p:nvGraphicFramePr>
        <p:xfrm>
          <a:off x="5162178" y="957587"/>
          <a:ext cx="1851510" cy="1685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43" name="CS ChemDraw Drawing" r:id="rId5" imgW="510281" imgH="464400" progId="ChemDraw.Document.6.0">
                  <p:embed/>
                </p:oleObj>
              </mc:Choice>
              <mc:Fallback>
                <p:oleObj name="CS ChemDraw Drawing" r:id="rId5" imgW="510281" imgH="46440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178" y="957587"/>
                        <a:ext cx="1851510" cy="16856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909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4744"/>
            <a:ext cx="17621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616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532472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Kyseliny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thioničité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thionové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Ve volném stavu nestálé, stálé pouze soli.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kyselina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dithioničitá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30000" dirty="0">
                <a:latin typeface="Arial" charset="0"/>
                <a:cs typeface="Arial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kyselina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dithionová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30000" dirty="0">
                <a:latin typeface="Arial" charset="0"/>
                <a:cs typeface="Arial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kyselina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tetrathionová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Tetrathionan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vzniká oxidací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thiosíranu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jódem (jodometrie):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charset="0"/>
                <a:cs typeface="Arial" charset="0"/>
              </a:rPr>
              <a:t>2 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en-GB" altLang="cs-CZ" sz="2000" b="0" dirty="0">
                <a:latin typeface="Arial" charset="0"/>
                <a:cs typeface="Arial" charset="0"/>
              </a:rPr>
              <a:t>+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I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en-GB" altLang="cs-CZ" sz="2000" b="0" dirty="0">
                <a:latin typeface="Arial" charset="0"/>
                <a:cs typeface="Arial" charset="0"/>
              </a:rPr>
              <a:t>S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baseline="-30000" dirty="0">
                <a:latin typeface="Arial" charset="0"/>
                <a:cs typeface="Arial" charset="0"/>
              </a:rPr>
              <a:t>6</a:t>
            </a:r>
            <a:r>
              <a:rPr lang="en-GB" altLang="cs-CZ" sz="2000" b="0" baseline="30000" dirty="0">
                <a:latin typeface="Arial" charset="0"/>
                <a:cs typeface="Arial" charset="0"/>
              </a:rPr>
              <a:t>2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+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GB" altLang="cs-CZ" sz="2000" b="0" dirty="0">
                <a:latin typeface="Arial" charset="0"/>
                <a:cs typeface="Arial" charset="0"/>
              </a:rPr>
              <a:t> 2 I</a:t>
            </a:r>
            <a:r>
              <a:rPr lang="de-DE" altLang="cs-CZ" sz="2000" b="0" baseline="30000" dirty="0">
                <a:latin typeface="Arial" charset="0"/>
                <a:cs typeface="Arial" charset="0"/>
              </a:rPr>
              <a:t>–</a:t>
            </a:r>
            <a:endParaRPr lang="cs-CZ" altLang="cs-CZ" sz="2000" b="0" dirty="0">
              <a:latin typeface="Arial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síry a jejich soli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504622"/>
              </p:ext>
            </p:extLst>
          </p:nvPr>
        </p:nvGraphicFramePr>
        <p:xfrm>
          <a:off x="5900668" y="1515021"/>
          <a:ext cx="2101365" cy="82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5" name="CS ChemDraw Drawing" r:id="rId5" imgW="700455" imgH="275400" progId="ChemDraw.Document.6.0">
                  <p:embed/>
                </p:oleObj>
              </mc:Choice>
              <mc:Fallback>
                <p:oleObj name="CS ChemDraw Drawing" r:id="rId5" imgW="700455" imgH="275400" progId="ChemDraw.Document.6.0">
                  <p:embed/>
                  <p:pic>
                    <p:nvPicPr>
                      <p:cNvPr id="0" name="Obj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0668" y="1515021"/>
                        <a:ext cx="2101365" cy="82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0836102"/>
              </p:ext>
            </p:extLst>
          </p:nvPr>
        </p:nvGraphicFramePr>
        <p:xfrm>
          <a:off x="5976377" y="2648565"/>
          <a:ext cx="2074620" cy="1228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6" name="CS ChemDraw Drawing" r:id="rId7" imgW="691540" imgH="409590" progId="ChemDraw.Document.6.0">
                  <p:embed/>
                </p:oleObj>
              </mc:Choice>
              <mc:Fallback>
                <p:oleObj name="CS ChemDraw Drawing" r:id="rId7" imgW="691540" imgH="409590" progId="ChemDraw.Document.6.0">
                  <p:embed/>
                  <p:pic>
                    <p:nvPicPr>
                      <p:cNvPr id="0" name="Obj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6377" y="2648565"/>
                        <a:ext cx="2074620" cy="12287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Objekt 12">
            <a:extLst>
              <a:ext uri="{FF2B5EF4-FFF2-40B4-BE49-F238E27FC236}">
                <a16:creationId xmlns:a16="http://schemas.microsoft.com/office/drawing/2014/main" id="{FFA860D5-2E19-4902-8BE2-3082DC4A88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848301"/>
              </p:ext>
            </p:extLst>
          </p:nvPr>
        </p:nvGraphicFramePr>
        <p:xfrm>
          <a:off x="5557464" y="4325919"/>
          <a:ext cx="2787771" cy="1590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17" name="CS ChemDraw Drawing" r:id="rId9" imgW="929257" imgH="530010" progId="ChemDraw.Document.6.0">
                  <p:embed/>
                </p:oleObj>
              </mc:Choice>
              <mc:Fallback>
                <p:oleObj name="CS ChemDraw Drawing" r:id="rId9" imgW="929257" imgH="530010" progId="ChemDraw.Document.6.0">
                  <p:embed/>
                  <p:pic>
                    <p:nvPicPr>
                      <p:cNvPr id="8" name="Objek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7464" y="4325919"/>
                        <a:ext cx="2787771" cy="15900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7002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Výskyt chalkogenů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Chalkogenidy přechodných kovů.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S: 500 </a:t>
            </a:r>
            <a:r>
              <a:rPr lang="cs-CZ" sz="2000" b="0" dirty="0" err="1">
                <a:latin typeface="Arial"/>
                <a:cs typeface="Arial"/>
              </a:rPr>
              <a:t>ppm</a:t>
            </a:r>
            <a:r>
              <a:rPr lang="cs-CZ" sz="2000" b="0" dirty="0">
                <a:latin typeface="Arial"/>
                <a:cs typeface="Arial"/>
              </a:rPr>
              <a:t> (0,05 %)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Sulfidy a disulfidy – pyrit/markazit FeS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, galenit </a:t>
            </a:r>
            <a:r>
              <a:rPr lang="cs-CZ" sz="2000" b="0" dirty="0" err="1">
                <a:latin typeface="Arial"/>
                <a:cs typeface="Arial"/>
              </a:rPr>
              <a:t>PbS</a:t>
            </a:r>
            <a:r>
              <a:rPr lang="cs-CZ" sz="2000" b="0" dirty="0">
                <a:latin typeface="Arial"/>
                <a:cs typeface="Arial"/>
              </a:rPr>
              <a:t>, chalkopyrit CuFeS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, sfalerit/</a:t>
            </a:r>
            <a:r>
              <a:rPr lang="cs-CZ" sz="2000" b="0" dirty="0" err="1">
                <a:latin typeface="Arial"/>
                <a:cs typeface="Arial"/>
              </a:rPr>
              <a:t>wurtzit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sz="2000" b="0" dirty="0" err="1">
                <a:latin typeface="Arial"/>
                <a:cs typeface="Arial"/>
              </a:rPr>
              <a:t>ZnS</a:t>
            </a:r>
            <a:r>
              <a:rPr lang="cs-CZ" sz="2000" b="0" dirty="0">
                <a:latin typeface="Arial"/>
                <a:cs typeface="Arial"/>
              </a:rPr>
              <a:t>, argentit Ag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S, rumělka </a:t>
            </a:r>
            <a:r>
              <a:rPr lang="cs-CZ" sz="2000" b="0" dirty="0" err="1">
                <a:latin typeface="Arial"/>
                <a:cs typeface="Arial"/>
              </a:rPr>
              <a:t>HgS</a:t>
            </a:r>
            <a:r>
              <a:rPr lang="cs-CZ" sz="2000" b="0" dirty="0">
                <a:latin typeface="Arial"/>
                <a:cs typeface="Arial"/>
              </a:rPr>
              <a:t>, antimonit Sb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, arzenopyrit </a:t>
            </a:r>
            <a:r>
              <a:rPr lang="cs-CZ" sz="2000" b="0" dirty="0" err="1">
                <a:latin typeface="Arial"/>
                <a:cs typeface="Arial"/>
              </a:rPr>
              <a:t>FeAsS</a:t>
            </a:r>
            <a:r>
              <a:rPr lang="cs-CZ" sz="2000" b="0" dirty="0">
                <a:latin typeface="Arial"/>
                <a:cs typeface="Arial"/>
              </a:rPr>
              <a:t>...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Elementární – v místech sopečné činnosti.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Vzácně i jako sírany [chalkantit CuSO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  <a:sym typeface="Symbol"/>
              </a:rPr>
              <a:t>5</a:t>
            </a:r>
            <a:r>
              <a:rPr lang="cs-CZ" sz="2000" b="0" dirty="0">
                <a:latin typeface="Arial"/>
                <a:cs typeface="Arial"/>
              </a:rPr>
              <a:t>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O, sádrovec/anhydrit CaSO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(</a:t>
            </a:r>
            <a:r>
              <a:rPr lang="cs-CZ" sz="2000" b="0" dirty="0">
                <a:latin typeface="Arial"/>
                <a:cs typeface="Arial"/>
                <a:sym typeface="Symbol"/>
              </a:rPr>
              <a:t></a:t>
            </a:r>
            <a:r>
              <a:rPr lang="cs-CZ" sz="2000" b="0" dirty="0">
                <a:latin typeface="Arial"/>
                <a:cs typeface="Arial"/>
              </a:rPr>
              <a:t>2H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O), baryt BaSO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].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Se: 0,05 </a:t>
            </a:r>
            <a:r>
              <a:rPr lang="cs-CZ" sz="2000" b="0" dirty="0" err="1">
                <a:latin typeface="Arial"/>
                <a:cs typeface="Arial"/>
              </a:rPr>
              <a:t>ppm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Doprovází sulfidy. Vlastní minerály velmi vzácné (Se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, Cu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Se, Ag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Se, Au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Se).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Te: 1 </a:t>
            </a:r>
            <a:r>
              <a:rPr lang="cs-CZ" sz="2000" b="0" dirty="0" err="1">
                <a:latin typeface="Arial"/>
                <a:cs typeface="Arial"/>
              </a:rPr>
              <a:t>ppb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Doprovází sulfidy a zlato (</a:t>
            </a:r>
            <a:r>
              <a:rPr lang="cs-CZ" sz="2000" b="0" dirty="0" err="1">
                <a:latin typeface="Arial"/>
                <a:cs typeface="Arial"/>
              </a:rPr>
              <a:t>calaverit</a:t>
            </a:r>
            <a:r>
              <a:rPr lang="cs-CZ" sz="2000" b="0" dirty="0">
                <a:latin typeface="Arial"/>
                <a:cs typeface="Arial"/>
              </a:rPr>
              <a:t> AuTe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2600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708526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SOX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dihalogenid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thionylu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(X = F, Cl, Br)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Halogenační činidla (výměna –OH skupiny za –X), sušení halogenidů. 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S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SOCl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SOCl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HSO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kyselina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halogensírová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(X = F, Cl)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alkylsulfátů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(detergenty), výroba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arylsulfonových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kyselin.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PCl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Cl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POCl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HCl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dihalogenid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sulfurylu (X = F, Cl)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Halogenační (oxidační) činidlo.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HSO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 + 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je vůči hydrolýze vodou stálý).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  + 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Halogenderiváty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oxokyselin síry, oxidy-halogenidy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269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Síra jako polutant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"/>
          <p:cNvSpPr txBox="1"/>
          <p:nvPr/>
        </p:nvSpPr>
        <p:spPr>
          <a:xfrm>
            <a:off x="288000" y="900000"/>
            <a:ext cx="8541883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Uhlí obsahuje: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Černé od 0,1 do 1 % S, hnědé až 5 % S (převážně pyrit).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Spalováním vzniká cca 98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%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a 2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%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Odstraňování síry před spalováním není možné.</a:t>
            </a:r>
          </a:p>
          <a:p>
            <a:pPr algn="l" eaLnBrk="1" hangingPunct="1"/>
            <a:endParaRPr lang="cs-CZ" altLang="cs-CZ" sz="2000" b="0" dirty="0">
              <a:latin typeface="Arial" charset="0"/>
              <a:cs typeface="Arial" charset="0"/>
            </a:endParaRP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Během spalování – fluidní spalování, práškové uhlí je ve vznosu, přidává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se vápenec (příp. hydrogenuhličitan sodný). 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CaCO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CaO</a:t>
            </a:r>
            <a:r>
              <a:rPr lang="cs-CZ" altLang="cs-CZ" sz="2000" b="0" dirty="0">
                <a:latin typeface="Arial" charset="0"/>
                <a:cs typeface="Arial" charset="0"/>
              </a:rPr>
              <a:t> + CO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algn="l" eaLnBrk="1" hangingPunct="1"/>
            <a:r>
              <a:rPr lang="cs-CZ" altLang="cs-CZ" sz="2000" b="0" dirty="0" err="1">
                <a:latin typeface="Arial" charset="0"/>
                <a:cs typeface="Arial" charset="0"/>
              </a:rPr>
              <a:t>CaO</a:t>
            </a:r>
            <a:r>
              <a:rPr lang="cs-CZ" altLang="cs-CZ" sz="2000" b="0" dirty="0">
                <a:latin typeface="Arial" charset="0"/>
                <a:cs typeface="Arial" charset="0"/>
              </a:rPr>
              <a:t> + 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CaSO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altLang="cs-CZ" sz="2000" b="0" dirty="0">
              <a:latin typeface="Arial" charset="0"/>
              <a:cs typeface="Arial" charset="0"/>
            </a:endParaRPr>
          </a:p>
          <a:p>
            <a:pPr algn="l" eaLnBrk="1" hangingPunct="1"/>
            <a:endParaRPr lang="cs-CZ" altLang="cs-CZ" sz="2000" b="0" dirty="0">
              <a:latin typeface="Arial" charset="0"/>
              <a:cs typeface="Arial" charset="0"/>
            </a:endParaRP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Odstranění ze spalovacích plynů: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Sorpce.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Skrápění Ca(OH)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– elektrárna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Battersea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Oxidace na 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, izolace 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, (NH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, CaSO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.</a:t>
            </a:r>
          </a:p>
          <a:p>
            <a:pPr algn="l" eaLnBrk="1" hangingPunct="1"/>
            <a:r>
              <a:rPr lang="cs-CZ" altLang="cs-CZ" sz="2000" b="0" dirty="0">
                <a:latin typeface="Arial" charset="0"/>
                <a:cs typeface="Arial" charset="0"/>
              </a:rPr>
              <a:t>Místo do vzduchu se odpad vypouštěl do Temže.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0938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2"/>
          <p:cNvSpPr txBox="1"/>
          <p:nvPr/>
        </p:nvSpPr>
        <p:spPr>
          <a:xfrm>
            <a:off x="288000" y="900000"/>
            <a:ext cx="8541883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Oxidy – pevné EO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i EO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3</a:t>
            </a:r>
            <a:br>
              <a:rPr lang="cs-CZ" altLang="cs-CZ" sz="2000" b="0" baseline="-2500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SeO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– velmi jedovatý, těkavý, páchnoucí po česneku.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Selektivní oxidační činidlo.</a:t>
            </a:r>
          </a:p>
          <a:p>
            <a:pPr algn="l" eaLnBrk="1" hangingPunct="1"/>
            <a:endParaRPr lang="cs-CZ" altLang="cs-CZ" sz="2000" b="0" dirty="0">
              <a:latin typeface="Arial" charset="0"/>
              <a:cs typeface="Arial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charset="0"/>
                <a:cs typeface="Arial" charset="0"/>
              </a:rPr>
              <a:t>Oxokyseliny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SeO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charset="0"/>
                <a:cs typeface="Arial" charset="0"/>
              </a:rPr>
              <a:t> i H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TeO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p</a:t>
            </a:r>
            <a:r>
              <a:rPr lang="cs-CZ" altLang="cs-CZ" sz="2000" b="0" i="1" dirty="0" err="1">
                <a:latin typeface="Arial" charset="0"/>
                <a:cs typeface="Arial" charset="0"/>
              </a:rPr>
              <a:t>K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US" altLang="cs-CZ" sz="2000" b="0" dirty="0">
                <a:latin typeface="Arial" charset="0"/>
                <a:cs typeface="Arial" charset="0"/>
              </a:rPr>
              <a:t>~</a:t>
            </a:r>
            <a:r>
              <a:rPr lang="cs-CZ" altLang="cs-CZ" sz="2000" b="0" dirty="0">
                <a:latin typeface="Arial" charset="0"/>
                <a:cs typeface="Arial" charset="0"/>
              </a:rPr>
              <a:t> 2,5 a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p</a:t>
            </a:r>
            <a:r>
              <a:rPr lang="cs-CZ" altLang="cs-CZ" sz="2000" b="0" i="1" dirty="0" err="1">
                <a:latin typeface="Arial" charset="0"/>
                <a:cs typeface="Arial" charset="0"/>
              </a:rPr>
              <a:t>K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US" altLang="cs-CZ" sz="2000" b="0" dirty="0">
                <a:latin typeface="Arial" charset="0"/>
                <a:cs typeface="Arial" charset="0"/>
              </a:rPr>
              <a:t>~</a:t>
            </a:r>
            <a:r>
              <a:rPr lang="cs-CZ" altLang="cs-CZ" sz="2000" b="0" dirty="0">
                <a:latin typeface="Arial" charset="0"/>
                <a:cs typeface="Arial" charset="0"/>
              </a:rPr>
              <a:t> 7,5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SeO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p</a:t>
            </a:r>
            <a:r>
              <a:rPr lang="cs-CZ" altLang="cs-CZ" sz="2000" b="0" i="1" dirty="0" err="1">
                <a:latin typeface="Arial" charset="0"/>
                <a:cs typeface="Arial" charset="0"/>
              </a:rPr>
              <a:t>K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US" altLang="cs-CZ" sz="2000" b="0" dirty="0">
                <a:latin typeface="Arial" charset="0"/>
                <a:cs typeface="Arial" charset="0"/>
              </a:rPr>
              <a:t>~</a:t>
            </a:r>
            <a:r>
              <a:rPr lang="cs-CZ" altLang="cs-CZ" sz="2000" b="0" dirty="0">
                <a:latin typeface="Arial" charset="0"/>
                <a:cs typeface="Arial" charset="0"/>
              </a:rPr>
              <a:t> –3 a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p</a:t>
            </a:r>
            <a:r>
              <a:rPr lang="cs-CZ" altLang="cs-CZ" sz="2000" b="0" i="1" dirty="0" err="1">
                <a:latin typeface="Arial" charset="0"/>
                <a:cs typeface="Arial" charset="0"/>
              </a:rPr>
              <a:t>K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US" altLang="cs-CZ" sz="2000" b="0" dirty="0">
                <a:latin typeface="Arial" charset="0"/>
                <a:cs typeface="Arial" charset="0"/>
              </a:rPr>
              <a:t>~</a:t>
            </a:r>
            <a:r>
              <a:rPr lang="cs-CZ" altLang="cs-CZ" sz="2000" b="0" dirty="0">
                <a:latin typeface="Arial" charset="0"/>
                <a:cs typeface="Arial" charset="0"/>
              </a:rPr>
              <a:t> 2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SeO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 +  </a:t>
            </a: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SeO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dirty="0">
                <a:latin typeface="Arial" charset="0"/>
                <a:cs typeface="Arial" charset="0"/>
              </a:rPr>
              <a:t>  +  </a:t>
            </a: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Se</a:t>
            </a:r>
            <a:r>
              <a:rPr lang="en-GB" altLang="cs-CZ" sz="2000" b="0" dirty="0">
                <a:latin typeface="Arial" charset="0"/>
                <a:cs typeface="Arial" charset="0"/>
              </a:rPr>
              <a:t>  +  </a:t>
            </a:r>
            <a:r>
              <a:rPr lang="cs-CZ" altLang="cs-CZ" sz="2000" b="0" dirty="0">
                <a:latin typeface="Arial" charset="0"/>
                <a:cs typeface="Arial" charset="0"/>
              </a:rPr>
              <a:t>3 Cl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en-GB" altLang="cs-CZ" sz="2000" b="0" dirty="0">
                <a:latin typeface="Arial" charset="0"/>
                <a:cs typeface="Arial" charset="0"/>
              </a:rPr>
              <a:t>  +  </a:t>
            </a:r>
            <a:r>
              <a:rPr lang="cs-CZ" altLang="cs-CZ" sz="2000" b="0" dirty="0">
                <a:latin typeface="Arial" charset="0"/>
                <a:cs typeface="Arial" charset="0"/>
              </a:rPr>
              <a:t>4 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SeO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dirty="0">
                <a:latin typeface="Arial" charset="0"/>
                <a:cs typeface="Arial" charset="0"/>
              </a:rPr>
              <a:t>  +  </a:t>
            </a:r>
            <a:r>
              <a:rPr lang="cs-CZ" altLang="cs-CZ" sz="2000" b="0" dirty="0">
                <a:latin typeface="Arial" charset="0"/>
                <a:cs typeface="Arial" charset="0"/>
              </a:rPr>
              <a:t>6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HCl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Schopná rozpouštět zlato: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 Au</a:t>
            </a:r>
            <a:r>
              <a:rPr lang="en-GB" altLang="cs-CZ" sz="2000" b="0" dirty="0">
                <a:latin typeface="Arial" charset="0"/>
                <a:cs typeface="Arial" charset="0"/>
              </a:rPr>
              <a:t>  +  </a:t>
            </a:r>
            <a:r>
              <a:rPr lang="cs-CZ" altLang="cs-CZ" sz="2000" b="0" dirty="0">
                <a:latin typeface="Arial" charset="0"/>
                <a:cs typeface="Arial" charset="0"/>
              </a:rPr>
              <a:t>6 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SeO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latin typeface="Arial" charset="0"/>
                <a:cs typeface="Arial" charset="0"/>
              </a:rPr>
              <a:t>Au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(SeO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)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 +  </a:t>
            </a:r>
            <a:r>
              <a:rPr lang="cs-CZ" altLang="cs-CZ" sz="2000" b="0" dirty="0">
                <a:latin typeface="Arial" charset="0"/>
                <a:cs typeface="Arial" charset="0"/>
              </a:rPr>
              <a:t>3 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SeO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3</a:t>
            </a:r>
            <a:r>
              <a:rPr lang="en-GB" altLang="cs-CZ" sz="2000" b="0" dirty="0">
                <a:latin typeface="Arial" charset="0"/>
                <a:cs typeface="Arial" charset="0"/>
              </a:rPr>
              <a:t>  +  </a:t>
            </a:r>
            <a:r>
              <a:rPr lang="cs-CZ" altLang="cs-CZ" sz="2000" b="0" dirty="0">
                <a:latin typeface="Arial" charset="0"/>
                <a:cs typeface="Arial" charset="0"/>
              </a:rPr>
              <a:t>3 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6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TeO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6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ve vodném prostředí dvojsytná,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p</a:t>
            </a:r>
            <a:r>
              <a:rPr lang="cs-CZ" altLang="cs-CZ" sz="2000" b="0" i="1" dirty="0" err="1">
                <a:latin typeface="Arial" charset="0"/>
                <a:cs typeface="Arial" charset="0"/>
              </a:rPr>
              <a:t>K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US" altLang="cs-CZ" sz="2000" b="0" dirty="0">
                <a:latin typeface="Arial" charset="0"/>
                <a:cs typeface="Arial" charset="0"/>
              </a:rPr>
              <a:t>~</a:t>
            </a:r>
            <a:r>
              <a:rPr lang="cs-CZ" altLang="cs-CZ" sz="2000" b="0" dirty="0">
                <a:latin typeface="Arial" charset="0"/>
                <a:cs typeface="Arial" charset="0"/>
              </a:rPr>
              <a:t> 8 a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p</a:t>
            </a:r>
            <a:r>
              <a:rPr lang="cs-CZ" altLang="cs-CZ" sz="2000" b="0" i="1" dirty="0" err="1">
                <a:latin typeface="Arial" charset="0"/>
                <a:cs typeface="Arial" charset="0"/>
              </a:rPr>
              <a:t>K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 </a:t>
            </a:r>
            <a:r>
              <a:rPr lang="en-US" altLang="cs-CZ" sz="2000" b="0" dirty="0">
                <a:latin typeface="Arial" charset="0"/>
                <a:cs typeface="Arial" charset="0"/>
              </a:rPr>
              <a:t>~</a:t>
            </a:r>
            <a:r>
              <a:rPr lang="cs-CZ" altLang="cs-CZ" sz="2000" b="0" dirty="0">
                <a:latin typeface="Arial" charset="0"/>
                <a:cs typeface="Arial" charset="0"/>
              </a:rPr>
              <a:t> 11 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6</a:t>
            </a:r>
            <a:r>
              <a:rPr lang="cs-CZ" altLang="cs-CZ" sz="2000" b="0" dirty="0">
                <a:latin typeface="Arial" charset="0"/>
                <a:cs typeface="Arial" charset="0"/>
              </a:rPr>
              <a:t>TeO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6</a:t>
            </a:r>
            <a:r>
              <a:rPr lang="en-GB" altLang="cs-CZ" sz="2000" b="0" dirty="0">
                <a:latin typeface="Arial" charset="0"/>
                <a:cs typeface="Arial" charset="0"/>
              </a:rPr>
              <a:t> </a:t>
            </a:r>
            <a:r>
              <a:rPr lang="cs-CZ" altLang="cs-CZ" sz="2000" b="0" dirty="0">
                <a:latin typeface="Arial" charset="0"/>
                <a:cs typeface="Arial" charset="0"/>
              </a:rPr>
              <a:t> +  2 </a:t>
            </a:r>
            <a:r>
              <a:rPr lang="cs-CZ" altLang="cs-CZ" sz="2000" b="0" dirty="0" err="1">
                <a:latin typeface="Arial" charset="0"/>
                <a:cs typeface="Arial" charset="0"/>
              </a:rPr>
              <a:t>NaOH</a:t>
            </a:r>
            <a:r>
              <a:rPr lang="cs-CZ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charset="0"/>
                <a:cs typeface="Arial" charset="0"/>
              </a:rPr>
              <a:t>  </a:t>
            </a:r>
            <a:r>
              <a:rPr lang="cs-CZ" altLang="cs-CZ" sz="2000" b="0" dirty="0">
                <a:latin typeface="Arial" charset="0"/>
                <a:cs typeface="Arial" charset="0"/>
              </a:rPr>
              <a:t>Na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H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4</a:t>
            </a:r>
            <a:r>
              <a:rPr lang="cs-CZ" altLang="cs-CZ" sz="2000" b="0" dirty="0">
                <a:latin typeface="Arial" charset="0"/>
                <a:cs typeface="Arial" charset="0"/>
              </a:rPr>
              <a:t>TeO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6</a:t>
            </a:r>
            <a:r>
              <a:rPr lang="cs-CZ" altLang="cs-CZ" sz="2000" b="0" dirty="0">
                <a:latin typeface="Arial" charset="0"/>
                <a:cs typeface="Arial" charset="0"/>
              </a:rPr>
              <a:t>  +  2 H</a:t>
            </a:r>
            <a:r>
              <a:rPr lang="cs-CZ" altLang="cs-CZ" sz="2000" b="0" baseline="-25000" dirty="0">
                <a:latin typeface="Arial" charset="0"/>
                <a:cs typeface="Arial" charset="0"/>
              </a:rPr>
              <a:t>2</a:t>
            </a:r>
            <a:r>
              <a:rPr lang="cs-CZ" altLang="cs-CZ" sz="2000" b="0" dirty="0">
                <a:latin typeface="Arial" charset="0"/>
                <a:cs typeface="Arial" charset="0"/>
              </a:rPr>
              <a:t>O</a:t>
            </a:r>
            <a:br>
              <a:rPr lang="cs-CZ" altLang="cs-CZ" sz="2000" b="0" dirty="0">
                <a:latin typeface="Arial" charset="0"/>
                <a:cs typeface="Arial" charset="0"/>
              </a:rPr>
            </a:br>
            <a:r>
              <a:rPr lang="cs-CZ" altLang="cs-CZ" sz="2000" b="0" dirty="0">
                <a:latin typeface="Arial" charset="0"/>
                <a:cs typeface="Arial" charset="0"/>
              </a:rPr>
              <a:t>„Vyšší“ neutralizace – nerozpustné soli (např. Ag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6</a:t>
            </a:r>
            <a:r>
              <a:rPr lang="cs-CZ" altLang="cs-CZ" sz="2000" b="0" dirty="0">
                <a:latin typeface="Arial" charset="0"/>
                <a:cs typeface="Arial" charset="0"/>
              </a:rPr>
              <a:t>TeO</a:t>
            </a:r>
            <a:r>
              <a:rPr lang="cs-CZ" altLang="cs-CZ" sz="2000" b="0" baseline="-30000" dirty="0">
                <a:latin typeface="Arial" charset="0"/>
                <a:cs typeface="Arial" charset="0"/>
              </a:rPr>
              <a:t>6</a:t>
            </a:r>
            <a:r>
              <a:rPr lang="cs-CZ" altLang="cs-CZ" sz="2000" b="0" dirty="0">
                <a:latin typeface="Arial" charset="0"/>
                <a:cs typeface="Arial" charset="0"/>
              </a:rPr>
              <a:t>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www.natur.cuni.cz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8"/>
          <p:cNvSpPr txBox="1"/>
          <p:nvPr/>
        </p:nvSpPr>
        <p:spPr>
          <a:xfrm>
            <a:off x="288000" y="252000"/>
            <a:ext cx="7533771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 panose="020B0604020202020204" pitchFamily="34" charset="0"/>
                <a:cs typeface="Arial" panose="020B0604020202020204" pitchFamily="34" charset="0"/>
              </a:rPr>
              <a:t>Oxidy a oxokyseliny selenu a telluru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615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Použití chalkogenů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Vulkanizace kaučuku (S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, S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, SCl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Výroba kyseliny sírové.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Pyrotechnika (střelný prach), sirky.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Síření vína (SO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, siřičitany).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Fungicidy.</a:t>
            </a:r>
            <a:br>
              <a:rPr lang="cs-CZ" sz="2000" b="0" dirty="0">
                <a:latin typeface="Arial"/>
                <a:cs typeface="Arial"/>
              </a:rPr>
            </a:b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Se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Fotočlánky (fotodetektory).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Detektory RTG záření (lékařství).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Dříve laserové kopírování a tisk (válec s vrstvou amorfního selenu se nabije, a světlem se osvícené plochy </a:t>
            </a:r>
            <a:r>
              <a:rPr lang="cs-CZ" sz="2000" b="0" dirty="0" err="1">
                <a:latin typeface="Arial"/>
                <a:cs typeface="Arial"/>
              </a:rPr>
              <a:t>vybijou</a:t>
            </a:r>
            <a:r>
              <a:rPr lang="cs-CZ" sz="2000" b="0" dirty="0">
                <a:latin typeface="Arial"/>
                <a:cs typeface="Arial"/>
              </a:rPr>
              <a:t>, na neosvícené části se elektrostaticky nachytá práškový toner, přenese se na papír a zažehlí).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Výživové doplňky (Se je potřeba pro </a:t>
            </a:r>
            <a:r>
              <a:rPr lang="cs-CZ" sz="2000" b="0" dirty="0" err="1">
                <a:latin typeface="Arial"/>
                <a:cs typeface="Arial"/>
              </a:rPr>
              <a:t>selenocystein</a:t>
            </a:r>
            <a:r>
              <a:rPr lang="cs-CZ" sz="2000" b="0" dirty="0">
                <a:latin typeface="Arial"/>
                <a:cs typeface="Arial"/>
              </a:rPr>
              <a:t>) – pozor na vysokou toxicitu a </a:t>
            </a:r>
            <a:r>
              <a:rPr lang="cs-CZ" sz="2000" b="0" dirty="0" err="1">
                <a:latin typeface="Arial"/>
                <a:cs typeface="Arial"/>
              </a:rPr>
              <a:t>kancerogenitu</a:t>
            </a:r>
            <a:r>
              <a:rPr lang="cs-CZ" sz="2000" b="0" dirty="0">
                <a:latin typeface="Arial"/>
                <a:cs typeface="Arial"/>
              </a:rPr>
              <a:t>.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58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Použití chalkogenů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Te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Fotočlánky (fotodetektory).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Legování slitin.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Polovodiče.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Sklářství (barvení).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„Zajímavé“ materiály: Bi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Te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– termoelektrické vlastnosti, speciální polovodič (topologický izolant)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Po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Termoelektrické články/generátory.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Zneužití – otrava Alexandra </a:t>
            </a:r>
            <a:r>
              <a:rPr lang="cs-CZ" sz="2000" b="0" dirty="0" err="1">
                <a:latin typeface="Arial"/>
                <a:cs typeface="Arial"/>
              </a:rPr>
              <a:t>Litviněnka</a:t>
            </a:r>
            <a:r>
              <a:rPr lang="cs-CZ" sz="2000" b="0" dirty="0">
                <a:latin typeface="Arial"/>
                <a:cs typeface="Arial"/>
              </a:rPr>
              <a:t> (2006). (Smrtelná dávka </a:t>
            </a:r>
            <a:r>
              <a:rPr lang="cs-CZ" sz="2000" b="0" baseline="30000" dirty="0">
                <a:latin typeface="Arial"/>
                <a:cs typeface="Arial"/>
              </a:rPr>
              <a:t>210</a:t>
            </a:r>
            <a:r>
              <a:rPr lang="cs-CZ" sz="2000" b="0" dirty="0">
                <a:latin typeface="Arial"/>
                <a:cs typeface="Arial"/>
              </a:rPr>
              <a:t>Po je pro člověka v řádu jednotek </a:t>
            </a:r>
            <a:r>
              <a:rPr lang="cs-CZ" sz="2000" b="0" dirty="0">
                <a:latin typeface="Symbol" panose="05050102010706020507" pitchFamily="18" charset="2"/>
                <a:cs typeface="Arial"/>
              </a:rPr>
              <a:t>m</a:t>
            </a:r>
            <a:r>
              <a:rPr lang="cs-CZ" sz="2000" b="0" dirty="0">
                <a:latin typeface="Arial"/>
                <a:cs typeface="Arial"/>
              </a:rPr>
              <a:t>g.)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128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44094"/>
            <a:ext cx="2448000" cy="18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10" y="3717032"/>
            <a:ext cx="2448000" cy="18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755" y="1681191"/>
            <a:ext cx="1996650" cy="18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460" y="1700808"/>
            <a:ext cx="1667700" cy="18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2"/>
          <p:cNvSpPr txBox="1"/>
          <p:nvPr/>
        </p:nvSpPr>
        <p:spPr>
          <a:xfrm>
            <a:off x="288000" y="900000"/>
            <a:ext cx="8613891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Alotropické modifikace: </a:t>
            </a:r>
            <a:r>
              <a:rPr lang="cs-CZ" sz="2000" b="0" dirty="0" err="1">
                <a:latin typeface="Arial"/>
                <a:cs typeface="Arial"/>
              </a:rPr>
              <a:t>cyklooligomery</a:t>
            </a:r>
            <a:r>
              <a:rPr lang="cs-CZ" sz="2000" b="0" dirty="0">
                <a:latin typeface="Arial"/>
                <a:cs typeface="Arial"/>
              </a:rPr>
              <a:t> (S</a:t>
            </a:r>
            <a:r>
              <a:rPr lang="cs-CZ" sz="2000" b="0" baseline="-25000" dirty="0">
                <a:latin typeface="Arial"/>
                <a:cs typeface="Arial"/>
              </a:rPr>
              <a:t>6</a:t>
            </a:r>
            <a:r>
              <a:rPr lang="cs-CZ" sz="2000" b="0" dirty="0">
                <a:latin typeface="Arial"/>
                <a:cs typeface="Arial"/>
              </a:rPr>
              <a:t>–S</a:t>
            </a:r>
            <a:r>
              <a:rPr lang="cs-CZ" sz="2000" b="0" baseline="-25000" dirty="0">
                <a:latin typeface="Arial"/>
                <a:cs typeface="Arial"/>
              </a:rPr>
              <a:t>20</a:t>
            </a:r>
            <a:r>
              <a:rPr lang="cs-CZ" sz="2000" b="0" dirty="0">
                <a:latin typeface="Arial"/>
                <a:cs typeface="Arial"/>
              </a:rPr>
              <a:t>, nejstálejší S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), lineární polymer (plastická síra), vysokotlaké 3D polymerní modifikace.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	S</a:t>
            </a:r>
            <a:r>
              <a:rPr lang="cs-CZ" sz="2000" b="0" baseline="-25000" dirty="0">
                <a:latin typeface="Arial"/>
                <a:cs typeface="Arial"/>
              </a:rPr>
              <a:t>6</a:t>
            </a:r>
            <a:r>
              <a:rPr lang="cs-CZ" sz="2000" b="0" dirty="0">
                <a:latin typeface="Arial"/>
                <a:cs typeface="Arial"/>
              </a:rPr>
              <a:t>				         S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	S</a:t>
            </a:r>
            <a:r>
              <a:rPr lang="cs-CZ" sz="2000" b="0" baseline="-25000" dirty="0">
                <a:latin typeface="Arial"/>
                <a:cs typeface="Arial"/>
              </a:rPr>
              <a:t>20</a:t>
            </a:r>
            <a:r>
              <a:rPr lang="cs-CZ" sz="2000" b="0" dirty="0">
                <a:latin typeface="Arial"/>
                <a:cs typeface="Arial"/>
              </a:rPr>
              <a:t>				S(vysokotlaká)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Síra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050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1" y="900000"/>
            <a:ext cx="846046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Kosočtverečná síra (</a:t>
            </a:r>
            <a:r>
              <a:rPr lang="cs-CZ" sz="2000" b="0" dirty="0">
                <a:latin typeface="Symbol" panose="05050102010706020507" pitchFamily="18" charset="2"/>
                <a:cs typeface="Arial"/>
              </a:rPr>
              <a:t>a</a:t>
            </a:r>
            <a:r>
              <a:rPr lang="cs-CZ" sz="2000" b="0" dirty="0">
                <a:latin typeface="Arial"/>
                <a:cs typeface="Arial"/>
              </a:rPr>
              <a:t>-S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) stálá při </a:t>
            </a:r>
            <a:r>
              <a:rPr lang="cs-CZ" sz="2000" b="0" i="1" dirty="0">
                <a:latin typeface="Arial"/>
                <a:cs typeface="Arial"/>
              </a:rPr>
              <a:t>t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en-US" sz="2000" b="0" dirty="0">
                <a:latin typeface="Arial"/>
                <a:cs typeface="Arial"/>
              </a:rPr>
              <a:t>&lt;</a:t>
            </a:r>
            <a:r>
              <a:rPr lang="cs-CZ" sz="2000" b="0" dirty="0">
                <a:latin typeface="Arial"/>
                <a:cs typeface="Arial"/>
              </a:rPr>
              <a:t> 95 </a:t>
            </a:r>
            <a:r>
              <a:rPr lang="cs-CZ" sz="2000" b="0" dirty="0">
                <a:latin typeface="Arial"/>
                <a:cs typeface="Arial"/>
                <a:sym typeface="Symbol"/>
              </a:rPr>
              <a:t>C, poté přechod na </a:t>
            </a:r>
            <a:r>
              <a:rPr lang="cs-CZ" sz="2000" b="0" dirty="0">
                <a:latin typeface="Arial"/>
                <a:cs typeface="Arial"/>
              </a:rPr>
              <a:t>jednoklonnou síru (</a:t>
            </a:r>
            <a:r>
              <a:rPr lang="cs-CZ" sz="2000" b="0" dirty="0">
                <a:latin typeface="Symbol" panose="05050102010706020507" pitchFamily="18" charset="2"/>
                <a:cs typeface="Arial"/>
              </a:rPr>
              <a:t>b</a:t>
            </a:r>
            <a:r>
              <a:rPr lang="cs-CZ" sz="2000" b="0" dirty="0">
                <a:latin typeface="Arial"/>
                <a:cs typeface="Arial"/>
              </a:rPr>
              <a:t>-S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) 95</a:t>
            </a:r>
            <a:r>
              <a:rPr lang="en-US" sz="2000" b="0" dirty="0">
                <a:latin typeface="Arial"/>
                <a:cs typeface="Arial"/>
              </a:rPr>
              <a:t> </a:t>
            </a:r>
            <a:r>
              <a:rPr lang="cs-CZ" sz="2000" b="0" dirty="0">
                <a:latin typeface="Arial"/>
                <a:cs typeface="Arial"/>
                <a:sym typeface="Symbol"/>
              </a:rPr>
              <a:t>C</a:t>
            </a:r>
            <a:r>
              <a:rPr lang="en-US" sz="2000" b="0" dirty="0">
                <a:latin typeface="Arial"/>
                <a:cs typeface="Arial"/>
              </a:rPr>
              <a:t> &lt; </a:t>
            </a:r>
            <a:r>
              <a:rPr lang="cs-CZ" sz="2000" b="0" i="1" dirty="0">
                <a:latin typeface="Arial"/>
                <a:cs typeface="Arial"/>
              </a:rPr>
              <a:t>t</a:t>
            </a:r>
            <a:r>
              <a:rPr lang="en-US" sz="2000" b="0" dirty="0">
                <a:latin typeface="Arial"/>
                <a:cs typeface="Arial"/>
              </a:rPr>
              <a:t> &lt; </a:t>
            </a:r>
            <a:r>
              <a:rPr lang="cs-CZ" sz="2000" b="0" dirty="0">
                <a:latin typeface="Arial"/>
                <a:cs typeface="Arial"/>
              </a:rPr>
              <a:t>115</a:t>
            </a:r>
            <a:r>
              <a:rPr lang="en-US" sz="2000" b="0" dirty="0">
                <a:latin typeface="Arial"/>
                <a:cs typeface="Arial"/>
              </a:rPr>
              <a:t> </a:t>
            </a:r>
            <a:r>
              <a:rPr lang="cs-CZ" sz="2000" b="0" dirty="0">
                <a:latin typeface="Arial"/>
                <a:cs typeface="Arial"/>
                <a:sym typeface="Symbol"/>
              </a:rPr>
              <a:t>C, při vyšší teplotě</a:t>
            </a:r>
            <a:r>
              <a:rPr lang="cs-CZ" sz="2000" b="0" dirty="0">
                <a:latin typeface="Arial"/>
                <a:cs typeface="Arial"/>
              </a:rPr>
              <a:t> roztaje na červenou taveninu.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 tavenině se při dalším zahřívání S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 kruhy rozštípou a </a:t>
            </a:r>
            <a:r>
              <a:rPr lang="cs-CZ" sz="2000" b="0" dirty="0" err="1">
                <a:latin typeface="Arial"/>
                <a:cs typeface="Arial"/>
              </a:rPr>
              <a:t>zpolymerují</a:t>
            </a:r>
            <a:r>
              <a:rPr lang="cs-CZ" sz="2000" b="0" dirty="0">
                <a:latin typeface="Arial"/>
                <a:cs typeface="Arial"/>
              </a:rPr>
              <a:t> (</a:t>
            </a:r>
            <a:r>
              <a:rPr lang="cs-CZ" sz="2000" b="0" dirty="0" err="1">
                <a:latin typeface="Arial"/>
                <a:cs typeface="Arial"/>
              </a:rPr>
              <a:t>S</a:t>
            </a:r>
            <a:r>
              <a:rPr lang="cs-CZ" sz="2000" b="0" i="1" baseline="-25000" dirty="0" err="1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, vzrůst viskozity), poté se při dalším zahřívání viskozita snižuje (štípání na kratší polymery), do plynného stavu přechází </a:t>
            </a:r>
            <a:r>
              <a:rPr lang="cs-CZ" sz="2000" b="0" dirty="0" err="1">
                <a:latin typeface="Arial"/>
                <a:cs typeface="Arial"/>
              </a:rPr>
              <a:t>cyklooligomery</a:t>
            </a:r>
            <a:r>
              <a:rPr lang="cs-CZ" sz="2000" b="0" dirty="0">
                <a:latin typeface="Arial"/>
                <a:cs typeface="Arial"/>
              </a:rPr>
              <a:t>, při teplotě nad </a:t>
            </a:r>
            <a:r>
              <a:rPr lang="cs-CZ" sz="2000" b="0" dirty="0">
                <a:latin typeface="Arial"/>
                <a:cs typeface="Arial"/>
                <a:sym typeface="Symbol"/>
              </a:rPr>
              <a:t>600 C vzniká S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  <a:sym typeface="Symbol"/>
              </a:rPr>
              <a:t> analogická molekulám O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latin typeface="Arial"/>
                <a:cs typeface="Arial"/>
              </a:rPr>
              <a:t>S</a:t>
            </a:r>
            <a:r>
              <a:rPr lang="cs-CZ" sz="2000" b="0" i="1" baseline="-25000" dirty="0" err="1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 – plastická síra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  <a:sym typeface="Symbol"/>
              </a:rPr>
              <a:t>Vznik prudkým ochlazením taveniny polymeru. Načervenalá „guma“, stáním pomalu přechází na krystalickou síru.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  <a:sym typeface="Symbo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  <a:sym typeface="Symbol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  <a:sym typeface="Symbol"/>
              </a:rPr>
              <a:t>Na vzduchu hoří modrým plamenem.</a:t>
            </a: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Síra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982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613891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Výroba: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Těžba elementární síry (</a:t>
            </a:r>
            <a:r>
              <a:rPr lang="cs-CZ" sz="2000" b="0" dirty="0" err="1">
                <a:latin typeface="Arial"/>
                <a:cs typeface="Arial"/>
              </a:rPr>
              <a:t>Fraschův</a:t>
            </a:r>
            <a:r>
              <a:rPr lang="cs-CZ" sz="2000" b="0" dirty="0">
                <a:latin typeface="Arial"/>
                <a:cs typeface="Arial"/>
              </a:rPr>
              <a:t> způsob): roztavení síry přehřátou vodní parou (170 </a:t>
            </a:r>
            <a:r>
              <a:rPr lang="cs-CZ" sz="2000" b="0" dirty="0">
                <a:latin typeface="Arial"/>
                <a:cs typeface="Arial"/>
                <a:sym typeface="Symbol"/>
              </a:rPr>
              <a:t></a:t>
            </a:r>
            <a:r>
              <a:rPr lang="cs-CZ" sz="2000" b="0" dirty="0">
                <a:latin typeface="Arial"/>
                <a:cs typeface="Arial"/>
              </a:rPr>
              <a:t>C) vháněnou do ložisek a její vytlačení z vrtu stlačeným horkým vzduchem.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Zpracování sulfanu ze zemního plynu (</a:t>
            </a:r>
            <a:r>
              <a:rPr lang="cs-CZ" sz="2000" b="0" dirty="0" err="1">
                <a:latin typeface="Arial"/>
                <a:cs typeface="Arial"/>
              </a:rPr>
              <a:t>Clausův</a:t>
            </a:r>
            <a:r>
              <a:rPr lang="cs-CZ" sz="2000" b="0" dirty="0">
                <a:latin typeface="Arial"/>
                <a:cs typeface="Arial"/>
              </a:rPr>
              <a:t> způsob):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2 H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  +  3 O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/>
                <a:cs typeface="Arial"/>
              </a:rPr>
              <a:t>2 SO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2 H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2 H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  +  SO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/>
                <a:cs typeface="Arial"/>
              </a:rPr>
              <a:t>3 S  +  2 H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Zpracování sirných odpadů z fosilních paliv (uhlí, ropa).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Izolace SO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ze spalování fosilních paliv (uhlí) a pražení rud (velká část síry se stejně spaluje na SO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při počátečním kroku výroby H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SO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Příprava: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en-US" sz="2000" b="0" dirty="0">
                <a:latin typeface="Arial"/>
                <a:cs typeface="Arial"/>
              </a:rPr>
              <a:t>H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S  +  Br</a:t>
            </a:r>
            <a:r>
              <a:rPr lang="cs-CZ" sz="2000" b="0" baseline="-25000" dirty="0">
                <a:latin typeface="Arial"/>
                <a:cs typeface="Arial"/>
                <a:sym typeface="Symbo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/>
                <a:cs typeface="Arial"/>
              </a:rPr>
              <a:t>2 </a:t>
            </a:r>
            <a:r>
              <a:rPr lang="cs-CZ" sz="2000" b="0" dirty="0" err="1">
                <a:latin typeface="Arial"/>
                <a:cs typeface="Arial"/>
              </a:rPr>
              <a:t>HBr</a:t>
            </a:r>
            <a:r>
              <a:rPr lang="cs-CZ" sz="2000" b="0" dirty="0">
                <a:latin typeface="Arial"/>
                <a:cs typeface="Arial"/>
              </a:rPr>
              <a:t>  +  S (též s 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Síra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452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384" y="1062896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529728"/>
            <a:ext cx="240000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Selen a tellur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2"/>
          <p:cNvSpPr txBox="1"/>
          <p:nvPr/>
        </p:nvSpPr>
        <p:spPr>
          <a:xfrm>
            <a:off x="288000" y="900000"/>
            <a:ext cx="8613891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Se: alotropické modifikace: červený selen (Se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), šedý selen (vlákna Se</a:t>
            </a:r>
            <a:r>
              <a:rPr lang="cs-CZ" sz="2000" b="0" i="1" baseline="-25000" dirty="0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), černý selen (3D).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	Se</a:t>
            </a:r>
            <a:r>
              <a:rPr lang="cs-CZ" sz="2000" b="0" baseline="-25000" dirty="0">
                <a:latin typeface="Arial"/>
                <a:cs typeface="Arial"/>
              </a:rPr>
              <a:t>8</a:t>
            </a:r>
            <a:r>
              <a:rPr lang="cs-CZ" sz="2000" b="0" dirty="0">
                <a:latin typeface="Arial"/>
                <a:cs typeface="Arial"/>
              </a:rPr>
              <a:t>				         Se</a:t>
            </a:r>
            <a:r>
              <a:rPr lang="cs-CZ" sz="2000" b="0" i="1" baseline="-25000" dirty="0">
                <a:latin typeface="Arial"/>
                <a:cs typeface="Arial"/>
              </a:rPr>
              <a:t>n</a:t>
            </a:r>
            <a:endParaRPr lang="cs-CZ" sz="2000" b="0" i="1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Te: šedý, kovově lesklý – vlákna Te</a:t>
            </a:r>
            <a:r>
              <a:rPr lang="cs-CZ" sz="2000" b="0" i="1" baseline="-25000" dirty="0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 (analogická Se</a:t>
            </a:r>
            <a:r>
              <a:rPr lang="cs-CZ" sz="2000" b="0" i="1" baseline="-25000" dirty="0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Se i Te velmi toxické, otrávený člověk dost dlouho páchne po česneku.</a:t>
            </a: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9256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9821</TotalTime>
  <Words>3400</Words>
  <Application>Microsoft Office PowerPoint</Application>
  <PresentationFormat>Předvádění na obrazovce (4:3)</PresentationFormat>
  <Paragraphs>434</Paragraphs>
  <Slides>32</Slides>
  <Notes>32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Symbol</vt:lpstr>
      <vt:lpstr>Times New Roman</vt:lpstr>
      <vt:lpstr>Wingdings</vt:lpstr>
      <vt:lpstr>Default Design</vt:lpstr>
      <vt:lpstr>CS ChemDraw Drawing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Chalkogeny</dc:title>
  <dc:creator>Honza</dc:creator>
  <cp:lastModifiedBy>Vojtěch Kubíček</cp:lastModifiedBy>
  <cp:revision>870</cp:revision>
  <dcterms:created xsi:type="dcterms:W3CDTF">2004-05-01T17:45:26Z</dcterms:created>
  <dcterms:modified xsi:type="dcterms:W3CDTF">2026-02-18T21:35:59Z</dcterms:modified>
</cp:coreProperties>
</file>