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2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5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791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5170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79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87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67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21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7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1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2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86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1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54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935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9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69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1046071"/>
          </a:xfrm>
        </p:spPr>
        <p:txBody>
          <a:bodyPr>
            <a:normAutofit fontScale="90000"/>
          </a:bodyPr>
          <a:lstStyle/>
          <a:p>
            <a:r>
              <a:rPr lang="cs-CZ" sz="7200" dirty="0" err="1" smtClean="0">
                <a:solidFill>
                  <a:srgbClr val="92D050"/>
                </a:solidFill>
              </a:rPr>
              <a:t>umberto</a:t>
            </a:r>
            <a:r>
              <a:rPr lang="cs-CZ" sz="7200" dirty="0" smtClean="0">
                <a:solidFill>
                  <a:srgbClr val="92D050"/>
                </a:solidFill>
              </a:rPr>
              <a:t> </a:t>
            </a:r>
            <a:r>
              <a:rPr lang="cs-CZ" sz="7200" dirty="0" err="1" smtClean="0">
                <a:solidFill>
                  <a:srgbClr val="92D050"/>
                </a:solidFill>
              </a:rPr>
              <a:t>eco</a:t>
            </a:r>
            <a:endParaRPr lang="cs-CZ" sz="7200" dirty="0">
              <a:solidFill>
                <a:srgbClr val="92D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95269" y="1946367"/>
            <a:ext cx="9001462" cy="4715690"/>
          </a:xfrm>
        </p:spPr>
        <p:txBody>
          <a:bodyPr>
            <a:normAutofit fontScale="92500" lnSpcReduction="10000"/>
          </a:bodyPr>
          <a:lstStyle/>
          <a:p>
            <a:r>
              <a:rPr lang="cs-CZ" sz="4400" i="1" dirty="0" smtClean="0">
                <a:solidFill>
                  <a:srgbClr val="92D050"/>
                </a:solidFill>
              </a:rPr>
              <a:t>Hledání dokonalého jazyka</a:t>
            </a:r>
          </a:p>
          <a:p>
            <a:endParaRPr lang="cs-CZ" sz="4400" dirty="0">
              <a:solidFill>
                <a:srgbClr val="92D050"/>
              </a:solidFill>
            </a:endParaRPr>
          </a:p>
          <a:p>
            <a:pPr algn="r"/>
            <a:endParaRPr lang="cs-CZ" sz="2000" dirty="0" smtClean="0">
              <a:solidFill>
                <a:srgbClr val="92D050"/>
              </a:solidFill>
            </a:endParaRPr>
          </a:p>
          <a:p>
            <a:pPr algn="r"/>
            <a:endParaRPr lang="cs-CZ" sz="2000" dirty="0">
              <a:solidFill>
                <a:srgbClr val="92D050"/>
              </a:solidFill>
            </a:endParaRPr>
          </a:p>
          <a:p>
            <a:pPr algn="r"/>
            <a:endParaRPr lang="cs-CZ" sz="2000" dirty="0" smtClean="0">
              <a:solidFill>
                <a:srgbClr val="92D050"/>
              </a:solidFill>
            </a:endParaRPr>
          </a:p>
          <a:p>
            <a:pPr algn="r"/>
            <a:endParaRPr lang="cs-CZ" sz="2000" dirty="0">
              <a:solidFill>
                <a:srgbClr val="92D050"/>
              </a:solidFill>
            </a:endParaRPr>
          </a:p>
          <a:p>
            <a:pPr algn="r"/>
            <a:endParaRPr lang="cs-CZ" sz="2000" dirty="0" smtClean="0">
              <a:solidFill>
                <a:srgbClr val="92D050"/>
              </a:solidFill>
            </a:endParaRPr>
          </a:p>
          <a:p>
            <a:pPr algn="r"/>
            <a:endParaRPr lang="cs-CZ" sz="2000" dirty="0">
              <a:solidFill>
                <a:srgbClr val="92D050"/>
              </a:solidFill>
            </a:endParaRPr>
          </a:p>
          <a:p>
            <a:pPr algn="r"/>
            <a:r>
              <a:rPr lang="cs-CZ" sz="2000" dirty="0" smtClean="0">
                <a:solidFill>
                  <a:srgbClr val="92D050"/>
                </a:solidFill>
              </a:rPr>
              <a:t>Veronika Čulíková</a:t>
            </a:r>
            <a:endParaRPr lang="cs-CZ" sz="2000" dirty="0">
              <a:solidFill>
                <a:srgbClr val="92D05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79" y="2676933"/>
            <a:ext cx="57150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36468" y="1136469"/>
            <a:ext cx="9862457" cy="5277394"/>
          </a:xfrm>
        </p:spPr>
        <p:txBody>
          <a:bodyPr/>
          <a:lstStyle/>
          <a:p>
            <a:pPr algn="l"/>
            <a:r>
              <a:rPr lang="cs-CZ" sz="3200" b="1" u="sng" dirty="0" smtClean="0">
                <a:solidFill>
                  <a:srgbClr val="92D050"/>
                </a:solidFill>
              </a:rPr>
              <a:t>Mezinárodní pomocné systémy:</a:t>
            </a:r>
          </a:p>
          <a:p>
            <a:pPr algn="l"/>
            <a:r>
              <a:rPr lang="cs-CZ" dirty="0">
                <a:solidFill>
                  <a:srgbClr val="FFC000"/>
                </a:solidFill>
                <a:effectLst/>
              </a:rPr>
              <a:t>Johann Martin </a:t>
            </a:r>
            <a:r>
              <a:rPr lang="cs-CZ" dirty="0" err="1">
                <a:solidFill>
                  <a:srgbClr val="FFC000"/>
                </a:solidFill>
                <a:effectLst/>
              </a:rPr>
              <a:t>Schleyer</a:t>
            </a:r>
            <a:r>
              <a:rPr lang="cs-CZ" dirty="0">
                <a:solidFill>
                  <a:srgbClr val="FFC000"/>
                </a:solidFill>
                <a:effectLst/>
              </a:rPr>
              <a:t> - </a:t>
            </a:r>
            <a:r>
              <a:rPr lang="cs-CZ" dirty="0" err="1">
                <a:solidFill>
                  <a:srgbClr val="FFC000"/>
                </a:solidFill>
                <a:effectLst/>
              </a:rPr>
              <a:t>Volapük</a:t>
            </a:r>
            <a:r>
              <a:rPr lang="cs-CZ" dirty="0">
                <a:solidFill>
                  <a:srgbClr val="FFC000"/>
                </a:solidFill>
                <a:effectLst/>
              </a:rPr>
              <a:t> (1879)</a:t>
            </a:r>
          </a:p>
          <a:p>
            <a:pPr algn="l"/>
            <a:r>
              <a:rPr lang="cs-CZ" dirty="0" err="1" smtClean="0">
                <a:solidFill>
                  <a:srgbClr val="FFC000"/>
                </a:solidFill>
                <a:effectLst/>
              </a:rPr>
              <a:t>Lejzer</a:t>
            </a:r>
            <a:r>
              <a:rPr lang="cs-CZ" dirty="0" smtClean="0">
                <a:solidFill>
                  <a:srgbClr val="FFC000"/>
                </a:solidFill>
                <a:effectLst/>
              </a:rPr>
              <a:t> </a:t>
            </a:r>
            <a:r>
              <a:rPr lang="cs-CZ" dirty="0">
                <a:solidFill>
                  <a:srgbClr val="FFC000"/>
                </a:solidFill>
                <a:effectLst/>
              </a:rPr>
              <a:t>Ludwig </a:t>
            </a:r>
            <a:r>
              <a:rPr lang="cs-CZ" dirty="0" err="1" smtClean="0">
                <a:solidFill>
                  <a:srgbClr val="FFC000"/>
                </a:solidFill>
                <a:effectLst/>
              </a:rPr>
              <a:t>Zamenhof</a:t>
            </a:r>
            <a:r>
              <a:rPr lang="cs-CZ" dirty="0" smtClean="0">
                <a:solidFill>
                  <a:srgbClr val="FFC000"/>
                </a:solidFill>
                <a:effectLst/>
              </a:rPr>
              <a:t> - Esperanto (188</a:t>
            </a:r>
            <a:r>
              <a:rPr lang="cs-CZ" i="1" dirty="0" smtClean="0">
                <a:solidFill>
                  <a:srgbClr val="FFC000"/>
                </a:solidFill>
                <a:effectLst/>
              </a:rPr>
              <a:t>7)</a:t>
            </a:r>
          </a:p>
          <a:p>
            <a:pPr algn="l"/>
            <a:endParaRPr lang="cs-CZ" i="1" dirty="0">
              <a:solidFill>
                <a:srgbClr val="92D050"/>
              </a:solidFill>
              <a:effectLst/>
            </a:endParaRPr>
          </a:p>
          <a:p>
            <a:pPr algn="l"/>
            <a:endParaRPr lang="cs-CZ" i="1" dirty="0" smtClean="0">
              <a:solidFill>
                <a:srgbClr val="92D050"/>
              </a:solidFill>
              <a:effectLst/>
            </a:endParaRPr>
          </a:p>
          <a:p>
            <a:pPr algn="l"/>
            <a:r>
              <a:rPr lang="cs-CZ" sz="1800" i="1" dirty="0" err="1" smtClean="0">
                <a:solidFill>
                  <a:srgbClr val="92D050"/>
                </a:solidFill>
                <a:effectLst/>
              </a:rPr>
              <a:t>abelo</a:t>
            </a:r>
            <a:r>
              <a:rPr lang="cs-CZ" sz="1800" i="1" dirty="0" smtClean="0">
                <a:solidFill>
                  <a:srgbClr val="92D050"/>
                </a:solidFill>
                <a:effectLst/>
              </a:rPr>
              <a:t>, </a:t>
            </a:r>
            <a:r>
              <a:rPr lang="cs-CZ" sz="1800" i="1" dirty="0" err="1" smtClean="0">
                <a:solidFill>
                  <a:srgbClr val="92D050"/>
                </a:solidFill>
                <a:effectLst/>
              </a:rPr>
              <a:t>apud</a:t>
            </a:r>
            <a:r>
              <a:rPr lang="cs-CZ" sz="1800" i="1" dirty="0" smtClean="0">
                <a:solidFill>
                  <a:srgbClr val="92D050"/>
                </a:solidFill>
                <a:effectLst/>
              </a:rPr>
              <a:t>, </a:t>
            </a:r>
            <a:r>
              <a:rPr lang="cs-CZ" sz="1800" i="1" dirty="0" err="1" smtClean="0">
                <a:solidFill>
                  <a:srgbClr val="92D050"/>
                </a:solidFill>
                <a:effectLst/>
              </a:rPr>
              <a:t>akto</a:t>
            </a:r>
            <a:r>
              <a:rPr lang="cs-CZ" sz="1800" i="1" dirty="0" smtClean="0">
                <a:solidFill>
                  <a:srgbClr val="92D050"/>
                </a:solidFill>
                <a:effectLst/>
              </a:rPr>
              <a:t>, </a:t>
            </a:r>
            <a:r>
              <a:rPr lang="cs-CZ" sz="1800" i="1" dirty="0" err="1" smtClean="0">
                <a:solidFill>
                  <a:srgbClr val="92D050"/>
                </a:solidFill>
                <a:effectLst/>
              </a:rPr>
              <a:t>alumento</a:t>
            </a:r>
            <a:r>
              <a:rPr lang="cs-CZ" sz="1800" i="1" dirty="0" smtClean="0">
                <a:solidFill>
                  <a:srgbClr val="92D050"/>
                </a:solidFill>
                <a:effectLst/>
              </a:rPr>
              <a:t>, </a:t>
            </a:r>
            <a:r>
              <a:rPr lang="cs-CZ" sz="1800" i="1" dirty="0" err="1" smtClean="0">
                <a:solidFill>
                  <a:srgbClr val="92D050"/>
                </a:solidFill>
                <a:effectLst/>
              </a:rPr>
              <a:t>birdo</a:t>
            </a:r>
            <a:r>
              <a:rPr lang="cs-CZ" sz="1800" i="1" dirty="0" smtClean="0">
                <a:solidFill>
                  <a:srgbClr val="92D050"/>
                </a:solidFill>
                <a:effectLst/>
              </a:rPr>
              <a:t>, </a:t>
            </a:r>
            <a:r>
              <a:rPr lang="cs-CZ" sz="1800" i="1" dirty="0" err="1" smtClean="0">
                <a:solidFill>
                  <a:srgbClr val="92D050"/>
                </a:solidFill>
                <a:effectLst/>
              </a:rPr>
              <a:t>cigaredo</a:t>
            </a:r>
            <a:r>
              <a:rPr lang="cs-CZ" sz="1800" i="1" dirty="0" smtClean="0">
                <a:solidFill>
                  <a:srgbClr val="92D050"/>
                </a:solidFill>
                <a:effectLst/>
              </a:rPr>
              <a:t>, domo, </a:t>
            </a:r>
            <a:r>
              <a:rPr lang="cs-CZ" sz="1800" i="1" dirty="0" err="1" smtClean="0">
                <a:solidFill>
                  <a:srgbClr val="92D050"/>
                </a:solidFill>
                <a:effectLst/>
              </a:rPr>
              <a:t>fali</a:t>
            </a:r>
            <a:r>
              <a:rPr lang="cs-CZ" sz="1800" i="1" dirty="0" smtClean="0">
                <a:solidFill>
                  <a:srgbClr val="92D050"/>
                </a:solidFill>
                <a:effectLst/>
              </a:rPr>
              <a:t>, </a:t>
            </a:r>
          </a:p>
          <a:p>
            <a:pPr algn="l"/>
            <a:r>
              <a:rPr lang="cs-CZ" sz="1800" i="1" dirty="0" err="1" smtClean="0">
                <a:solidFill>
                  <a:srgbClr val="92D050"/>
                </a:solidFill>
                <a:effectLst/>
              </a:rPr>
              <a:t>frosto</a:t>
            </a:r>
            <a:r>
              <a:rPr lang="cs-CZ" sz="1800" i="1" dirty="0" smtClean="0">
                <a:solidFill>
                  <a:srgbClr val="92D050"/>
                </a:solidFill>
                <a:effectLst/>
              </a:rPr>
              <a:t>, </a:t>
            </a:r>
            <a:r>
              <a:rPr lang="cs-CZ" sz="1800" i="1" dirty="0" err="1" smtClean="0">
                <a:solidFill>
                  <a:srgbClr val="92D050"/>
                </a:solidFill>
                <a:effectLst/>
              </a:rPr>
              <a:t>fumo</a:t>
            </a:r>
            <a:r>
              <a:rPr lang="cs-CZ" sz="1800" i="1" dirty="0" smtClean="0">
                <a:solidFill>
                  <a:srgbClr val="92D050"/>
                </a:solidFill>
                <a:effectLst/>
              </a:rPr>
              <a:t>, </a:t>
            </a:r>
            <a:r>
              <a:rPr lang="cs-CZ" sz="1800" i="1" dirty="0" err="1" smtClean="0">
                <a:solidFill>
                  <a:srgbClr val="92D050"/>
                </a:solidFill>
                <a:effectLst/>
              </a:rPr>
              <a:t>hundo</a:t>
            </a:r>
            <a:r>
              <a:rPr lang="cs-CZ" sz="1800" i="1" dirty="0" smtClean="0">
                <a:solidFill>
                  <a:srgbClr val="92D050"/>
                </a:solidFill>
                <a:effectLst/>
              </a:rPr>
              <a:t>, </a:t>
            </a:r>
            <a:r>
              <a:rPr lang="cs-CZ" sz="1800" i="1" dirty="0" err="1" smtClean="0">
                <a:solidFill>
                  <a:srgbClr val="92D050"/>
                </a:solidFill>
                <a:effectLst/>
              </a:rPr>
              <a:t>kato</a:t>
            </a:r>
            <a:r>
              <a:rPr lang="cs-CZ" sz="1800" i="1" dirty="0" smtClean="0">
                <a:solidFill>
                  <a:srgbClr val="92D050"/>
                </a:solidFill>
                <a:effectLst/>
              </a:rPr>
              <a:t>, </a:t>
            </a:r>
            <a:r>
              <a:rPr lang="cs-CZ" sz="1800" i="1" dirty="0" err="1" smtClean="0">
                <a:solidFill>
                  <a:srgbClr val="92D050"/>
                </a:solidFill>
                <a:effectLst/>
              </a:rPr>
              <a:t>krajono</a:t>
            </a:r>
            <a:r>
              <a:rPr lang="cs-CZ" sz="1800" i="1" dirty="0" smtClean="0">
                <a:solidFill>
                  <a:srgbClr val="92D050"/>
                </a:solidFill>
                <a:effectLst/>
              </a:rPr>
              <a:t>, </a:t>
            </a:r>
            <a:r>
              <a:rPr lang="cs-CZ" sz="1800" i="1" dirty="0" err="1" smtClean="0">
                <a:solidFill>
                  <a:srgbClr val="92D050"/>
                </a:solidFill>
                <a:effectLst/>
              </a:rPr>
              <a:t>kvar</a:t>
            </a:r>
            <a:endParaRPr lang="cs-CZ" sz="1800" i="1" dirty="0" smtClean="0">
              <a:solidFill>
                <a:srgbClr val="92D050"/>
              </a:solidFill>
              <a:effectLst/>
            </a:endParaRPr>
          </a:p>
          <a:p>
            <a:pPr algn="l"/>
            <a:r>
              <a:rPr lang="cs-CZ" sz="1800" i="1" dirty="0" smtClean="0">
                <a:solidFill>
                  <a:srgbClr val="92D050"/>
                </a:solidFill>
                <a:effectLst/>
              </a:rPr>
              <a:t>La </a:t>
            </a:r>
            <a:r>
              <a:rPr lang="cs-CZ" sz="1800" i="1" dirty="0" err="1" smtClean="0">
                <a:solidFill>
                  <a:srgbClr val="92D050"/>
                </a:solidFill>
                <a:effectLst/>
              </a:rPr>
              <a:t>birdo</a:t>
            </a:r>
            <a:r>
              <a:rPr lang="cs-CZ" sz="1800" i="1" dirty="0" smtClean="0">
                <a:solidFill>
                  <a:srgbClr val="92D050"/>
                </a:solidFill>
                <a:effectLst/>
              </a:rPr>
              <a:t> </a:t>
            </a:r>
            <a:r>
              <a:rPr lang="cs-CZ" sz="1800" i="1" dirty="0" err="1" smtClean="0">
                <a:solidFill>
                  <a:srgbClr val="92D050"/>
                </a:solidFill>
                <a:effectLst/>
              </a:rPr>
              <a:t>flugas</a:t>
            </a:r>
            <a:r>
              <a:rPr lang="cs-CZ" sz="1800" i="1" dirty="0" smtClean="0">
                <a:solidFill>
                  <a:srgbClr val="92D050"/>
                </a:solidFill>
                <a:effectLst/>
              </a:rPr>
              <a:t> en la </a:t>
            </a:r>
            <a:r>
              <a:rPr lang="cs-CZ" sz="1800" i="1" dirty="0" err="1" smtClean="0">
                <a:solidFill>
                  <a:srgbClr val="92D050"/>
                </a:solidFill>
                <a:effectLst/>
              </a:rPr>
              <a:t>gardeno</a:t>
            </a:r>
            <a:r>
              <a:rPr lang="cs-CZ" sz="1800" i="1" dirty="0" smtClean="0">
                <a:solidFill>
                  <a:srgbClr val="92D050"/>
                </a:solidFill>
                <a:effectLst/>
              </a:rPr>
              <a:t>.</a:t>
            </a:r>
            <a:endParaRPr lang="cs-CZ" sz="1800" i="1" dirty="0">
              <a:solidFill>
                <a:srgbClr val="92D050"/>
              </a:solidFill>
              <a:effectLst/>
            </a:endParaRPr>
          </a:p>
          <a:p>
            <a:pPr algn="l"/>
            <a:endParaRPr lang="cs-CZ" b="1" u="sng" dirty="0">
              <a:solidFill>
                <a:srgbClr val="92D05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573" y="3535680"/>
            <a:ext cx="4317275" cy="287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95269" y="378823"/>
            <a:ext cx="9001462" cy="940526"/>
          </a:xfrm>
        </p:spPr>
        <p:txBody>
          <a:bodyPr/>
          <a:lstStyle/>
          <a:p>
            <a:r>
              <a:rPr lang="cs-CZ" dirty="0" err="1" smtClean="0">
                <a:solidFill>
                  <a:srgbClr val="92D050"/>
                </a:solidFill>
              </a:rPr>
              <a:t>umberto</a:t>
            </a:r>
            <a:r>
              <a:rPr lang="cs-CZ" dirty="0" smtClean="0">
                <a:solidFill>
                  <a:srgbClr val="92D050"/>
                </a:solidFill>
              </a:rPr>
              <a:t> </a:t>
            </a:r>
            <a:r>
              <a:rPr lang="cs-CZ" dirty="0" err="1" smtClean="0">
                <a:solidFill>
                  <a:srgbClr val="92D050"/>
                </a:solidFill>
              </a:rPr>
              <a:t>eco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95269" y="1319349"/>
            <a:ext cx="5458674" cy="5120639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92D050"/>
                </a:solidFill>
                <a:effectLst/>
              </a:rPr>
              <a:t>				1932 </a:t>
            </a:r>
            <a:r>
              <a:rPr lang="cs-CZ" dirty="0">
                <a:solidFill>
                  <a:srgbClr val="92D050"/>
                </a:solidFill>
                <a:effectLst/>
              </a:rPr>
              <a:t>- 2016</a:t>
            </a:r>
          </a:p>
          <a:p>
            <a:pPr marL="342900" indent="-342900" algn="l">
              <a:buFontTx/>
              <a:buChar char="-"/>
            </a:pPr>
            <a:r>
              <a:rPr lang="cs-CZ" dirty="0" smtClean="0">
                <a:solidFill>
                  <a:srgbClr val="92D050"/>
                </a:solidFill>
                <a:effectLst/>
              </a:rPr>
              <a:t>profesor </a:t>
            </a:r>
            <a:r>
              <a:rPr lang="cs-CZ" dirty="0">
                <a:solidFill>
                  <a:srgbClr val="92D050"/>
                </a:solidFill>
                <a:effectLst/>
              </a:rPr>
              <a:t>sémiotiky na </a:t>
            </a:r>
            <a:r>
              <a:rPr lang="cs-CZ" dirty="0" smtClean="0">
                <a:solidFill>
                  <a:srgbClr val="92D050"/>
                </a:solidFill>
                <a:effectLst/>
              </a:rPr>
              <a:t>Boloňské univerzitě</a:t>
            </a:r>
          </a:p>
          <a:p>
            <a:pPr marL="342900" indent="-342900" algn="l">
              <a:buFontTx/>
              <a:buChar char="-"/>
            </a:pPr>
            <a:r>
              <a:rPr lang="cs-CZ" dirty="0" smtClean="0">
                <a:solidFill>
                  <a:srgbClr val="92D050"/>
                </a:solidFill>
                <a:effectLst/>
              </a:rPr>
              <a:t>předseda </a:t>
            </a:r>
            <a:r>
              <a:rPr lang="cs-CZ" dirty="0">
                <a:solidFill>
                  <a:srgbClr val="92D050"/>
                </a:solidFill>
                <a:effectLst/>
              </a:rPr>
              <a:t>Mezinárodního střediska sémiotických a kognitivních studií na Univerzitě v San Marinu</a:t>
            </a:r>
          </a:p>
          <a:p>
            <a:pPr algn="l"/>
            <a:r>
              <a:rPr lang="cs-CZ" dirty="0">
                <a:solidFill>
                  <a:srgbClr val="92D050"/>
                </a:solidFill>
                <a:effectLst/>
              </a:rPr>
              <a:t>- romány: </a:t>
            </a:r>
            <a:r>
              <a:rPr lang="cs-CZ" i="1" dirty="0">
                <a:solidFill>
                  <a:srgbClr val="92D050"/>
                </a:solidFill>
                <a:effectLst/>
              </a:rPr>
              <a:t>Jméno růže, </a:t>
            </a:r>
            <a:r>
              <a:rPr lang="cs-CZ" i="1" dirty="0" err="1">
                <a:solidFill>
                  <a:srgbClr val="92D050"/>
                </a:solidFill>
                <a:effectLst/>
              </a:rPr>
              <a:t>Foucaltovo</a:t>
            </a:r>
            <a:r>
              <a:rPr lang="cs-CZ" i="1" dirty="0">
                <a:solidFill>
                  <a:srgbClr val="92D050"/>
                </a:solidFill>
                <a:effectLst/>
              </a:rPr>
              <a:t> kyvadlo</a:t>
            </a:r>
            <a:endParaRPr lang="cs-CZ" dirty="0">
              <a:solidFill>
                <a:srgbClr val="92D050"/>
              </a:solidFill>
              <a:effectLst/>
            </a:endParaRPr>
          </a:p>
          <a:p>
            <a:pPr algn="l"/>
            <a:r>
              <a:rPr lang="cs-CZ" dirty="0">
                <a:solidFill>
                  <a:srgbClr val="92D050"/>
                </a:solidFill>
                <a:effectLst/>
              </a:rPr>
              <a:t>- eseje, články...: </a:t>
            </a:r>
            <a:r>
              <a:rPr lang="cs-CZ" i="1" dirty="0">
                <a:solidFill>
                  <a:srgbClr val="92D050"/>
                </a:solidFill>
                <a:effectLst/>
              </a:rPr>
              <a:t>Sémiotika a filozofie jazyka, Meze interpretace</a:t>
            </a:r>
            <a:endParaRPr lang="cs-CZ" dirty="0">
              <a:solidFill>
                <a:srgbClr val="92D050"/>
              </a:solidFill>
              <a:effectLst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87" y="2259875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95269" y="248195"/>
            <a:ext cx="9001462" cy="1463040"/>
          </a:xfrm>
        </p:spPr>
        <p:txBody>
          <a:bodyPr>
            <a:normAutofit/>
          </a:bodyPr>
          <a:lstStyle/>
          <a:p>
            <a:r>
              <a:rPr lang="cs-CZ" i="1" dirty="0" smtClean="0">
                <a:solidFill>
                  <a:srgbClr val="92D050"/>
                </a:solidFill>
              </a:rPr>
              <a:t>Hledání dokonalého jazyka</a:t>
            </a:r>
            <a:endParaRPr lang="cs-CZ" i="1" dirty="0">
              <a:solidFill>
                <a:srgbClr val="92D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31474" y="1854925"/>
            <a:ext cx="8164286" cy="4415245"/>
          </a:xfrm>
        </p:spPr>
        <p:txBody>
          <a:bodyPr>
            <a:normAutofit/>
          </a:bodyPr>
          <a:lstStyle/>
          <a:p>
            <a:pPr algn="l"/>
            <a:r>
              <a:rPr lang="cs-CZ" b="1" u="sng" dirty="0" smtClean="0">
                <a:solidFill>
                  <a:srgbClr val="92D050"/>
                </a:solidFill>
              </a:rPr>
              <a:t>Co je to dokonalý jazyk?</a:t>
            </a:r>
          </a:p>
          <a:p>
            <a:pPr algn="l"/>
            <a:r>
              <a:rPr lang="cs-CZ" dirty="0">
                <a:solidFill>
                  <a:srgbClr val="FFC000"/>
                </a:solidFill>
              </a:rPr>
              <a:t>	</a:t>
            </a:r>
            <a:r>
              <a:rPr lang="cs-CZ" dirty="0" smtClean="0">
                <a:solidFill>
                  <a:srgbClr val="FFC000"/>
                </a:solidFill>
              </a:rPr>
              <a:t>a) jazyk odrážející vnitřní podstatu věcí</a:t>
            </a:r>
          </a:p>
          <a:p>
            <a:pPr algn="l"/>
            <a:r>
              <a:rPr lang="cs-CZ" dirty="0">
                <a:solidFill>
                  <a:srgbClr val="FFC000"/>
                </a:solidFill>
              </a:rPr>
              <a:t>	</a:t>
            </a:r>
            <a:r>
              <a:rPr lang="cs-CZ" dirty="0" smtClean="0">
                <a:solidFill>
                  <a:srgbClr val="FFC000"/>
                </a:solidFill>
              </a:rPr>
              <a:t>b) jazyk, který mluví všichni lidé = univerzální 	jazyk</a:t>
            </a:r>
          </a:p>
          <a:p>
            <a:pPr algn="l"/>
            <a:endParaRPr lang="cs-CZ" dirty="0" smtClean="0">
              <a:solidFill>
                <a:srgbClr val="3AC6C6"/>
              </a:solidFill>
            </a:endParaRPr>
          </a:p>
          <a:p>
            <a:pPr algn="l"/>
            <a:r>
              <a:rPr lang="cs-CZ" b="1" u="sng" dirty="0" smtClean="0">
                <a:solidFill>
                  <a:srgbClr val="92D050"/>
                </a:solidFill>
              </a:rPr>
              <a:t>Proč hledat dokonalý jazyk?</a:t>
            </a:r>
          </a:p>
          <a:p>
            <a:pPr algn="l"/>
            <a:r>
              <a:rPr lang="cs-CZ" dirty="0">
                <a:solidFill>
                  <a:srgbClr val="FFC000"/>
                </a:solidFill>
              </a:rPr>
              <a:t>	</a:t>
            </a:r>
            <a:r>
              <a:rPr lang="cs-CZ" dirty="0" smtClean="0">
                <a:solidFill>
                  <a:srgbClr val="FFC000"/>
                </a:solidFill>
              </a:rPr>
              <a:t>- překonání náboženských a politických odlišností</a:t>
            </a:r>
          </a:p>
          <a:p>
            <a:pPr algn="l"/>
            <a:r>
              <a:rPr lang="cs-CZ" dirty="0">
                <a:solidFill>
                  <a:srgbClr val="FFC000"/>
                </a:solidFill>
              </a:rPr>
              <a:t>	</a:t>
            </a:r>
            <a:r>
              <a:rPr lang="cs-CZ" dirty="0" smtClean="0">
                <a:solidFill>
                  <a:srgbClr val="FFC000"/>
                </a:solidFill>
              </a:rPr>
              <a:t>- usnadnění hospodářských vztahů</a:t>
            </a:r>
          </a:p>
          <a:p>
            <a:pPr algn="l"/>
            <a:endParaRPr lang="cs-CZ" dirty="0" smtClean="0">
              <a:solidFill>
                <a:srgbClr val="3AC6C6"/>
              </a:solidFill>
            </a:endParaRPr>
          </a:p>
          <a:p>
            <a:pPr algn="l"/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6" y="2158920"/>
            <a:ext cx="2643052" cy="380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31966" y="783771"/>
            <a:ext cx="4872445" cy="5708469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cs-CZ" sz="3600" u="sng" dirty="0" smtClean="0">
                <a:solidFill>
                  <a:srgbClr val="FFC000"/>
                </a:solidFill>
              </a:rPr>
              <a:t>Původ jazyka</a:t>
            </a:r>
          </a:p>
          <a:p>
            <a:pPr marL="342900" indent="-342900" algn="l">
              <a:buFontTx/>
              <a:buChar char="-"/>
            </a:pPr>
            <a:r>
              <a:rPr lang="cs-CZ" dirty="0" smtClean="0">
                <a:solidFill>
                  <a:srgbClr val="92D050"/>
                </a:solidFill>
              </a:rPr>
              <a:t>Bůh promlouvá k Adamovi prostřednictvím atmosférických jevů</a:t>
            </a:r>
          </a:p>
          <a:p>
            <a:pPr marL="342900" indent="-342900" algn="l">
              <a:buFontTx/>
              <a:buChar char="-"/>
            </a:pPr>
            <a:r>
              <a:rPr lang="cs-CZ" dirty="0" smtClean="0">
                <a:solidFill>
                  <a:srgbClr val="92D050"/>
                </a:solidFill>
              </a:rPr>
              <a:t>Adam pojmenovává zvířata, je tvůrce jmen/řeči</a:t>
            </a:r>
          </a:p>
          <a:p>
            <a:pPr marL="800100" lvl="1" indent="-342900" algn="l">
              <a:buFontTx/>
              <a:buChar char="-"/>
            </a:pPr>
            <a:r>
              <a:rPr lang="cs-CZ" dirty="0">
                <a:solidFill>
                  <a:srgbClr val="92D050"/>
                </a:solidFill>
              </a:rPr>
              <a:t>? Pojmenovává zvířata na základě jejich přirozenosti </a:t>
            </a:r>
            <a:r>
              <a:rPr lang="cs-CZ" dirty="0" smtClean="0">
                <a:solidFill>
                  <a:srgbClr val="92D050"/>
                </a:solidFill>
              </a:rPr>
              <a:t>?</a:t>
            </a:r>
          </a:p>
          <a:p>
            <a:pPr marL="342900" indent="-342900" algn="l">
              <a:buFontTx/>
              <a:buChar char="-"/>
            </a:pPr>
            <a:endParaRPr lang="cs-CZ" dirty="0">
              <a:solidFill>
                <a:srgbClr val="92D050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cs-CZ" dirty="0" smtClean="0">
                <a:solidFill>
                  <a:srgbClr val="92D050"/>
                </a:solidFill>
              </a:rPr>
              <a:t>po potopě bylo lidstvo v řeči jednotné</a:t>
            </a:r>
          </a:p>
          <a:p>
            <a:pPr marL="342900" indent="-342900" algn="l">
              <a:buFontTx/>
              <a:buChar char="-"/>
            </a:pPr>
            <a:r>
              <a:rPr lang="cs-CZ" dirty="0" smtClean="0">
                <a:solidFill>
                  <a:srgbClr val="92D050"/>
                </a:solidFill>
              </a:rPr>
              <a:t>stavba Babylonské věže -&gt; zmatení jazyků</a:t>
            </a:r>
          </a:p>
          <a:p>
            <a:pPr algn="l"/>
            <a:r>
              <a:rPr lang="cs-CZ" dirty="0" smtClean="0">
                <a:solidFill>
                  <a:srgbClr val="92D050"/>
                </a:solidFill>
                <a:effectLst/>
              </a:rPr>
              <a:t>X  </a:t>
            </a:r>
            <a:r>
              <a:rPr lang="cs-CZ" dirty="0" err="1">
                <a:solidFill>
                  <a:srgbClr val="92D050"/>
                </a:solidFill>
                <a:effectLst/>
              </a:rPr>
              <a:t>Jáfetovi</a:t>
            </a:r>
            <a:r>
              <a:rPr lang="cs-CZ" dirty="0">
                <a:solidFill>
                  <a:srgbClr val="92D050"/>
                </a:solidFill>
                <a:effectLst/>
              </a:rPr>
              <a:t> synové </a:t>
            </a:r>
            <a:r>
              <a:rPr lang="cs-CZ" dirty="0" smtClean="0">
                <a:solidFill>
                  <a:srgbClr val="92D050"/>
                </a:solidFill>
                <a:effectLst/>
              </a:rPr>
              <a:t>se </a:t>
            </a:r>
            <a:r>
              <a:rPr lang="cs-CZ" dirty="0">
                <a:solidFill>
                  <a:srgbClr val="92D050"/>
                </a:solidFill>
                <a:effectLst/>
              </a:rPr>
              <a:t>po potopě rozešli do všech stran, neúčastnili se stavby věže a zmatení jazyků se jich tudíž nedotklo -&gt; * ostrovních pronárodů</a:t>
            </a:r>
          </a:p>
          <a:p>
            <a:pPr marL="342900" indent="-342900" algn="l">
              <a:buFontTx/>
              <a:buChar char="-"/>
            </a:pPr>
            <a:endParaRPr lang="cs-CZ" dirty="0" smtClean="0">
              <a:solidFill>
                <a:srgbClr val="92D05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411" y="1517732"/>
            <a:ext cx="5995852" cy="424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31966" y="849086"/>
            <a:ext cx="8765177" cy="5394960"/>
          </a:xfrm>
        </p:spPr>
        <p:txBody>
          <a:bodyPr>
            <a:normAutofit/>
          </a:bodyPr>
          <a:lstStyle/>
          <a:p>
            <a:pPr algn="l"/>
            <a:r>
              <a:rPr lang="cs-CZ" b="1" u="sng" dirty="0" smtClean="0">
                <a:solidFill>
                  <a:srgbClr val="92D050"/>
                </a:solidFill>
              </a:rPr>
              <a:t>První úvahy o dokonalém jazyce:</a:t>
            </a:r>
          </a:p>
          <a:p>
            <a:pPr marL="342900" indent="-342900" algn="l">
              <a:buFontTx/>
              <a:buChar char="-"/>
            </a:pPr>
            <a:r>
              <a:rPr lang="cs-CZ" b="1" dirty="0" smtClean="0">
                <a:solidFill>
                  <a:srgbClr val="FFC000"/>
                </a:solidFill>
              </a:rPr>
              <a:t>sv. Augustin </a:t>
            </a:r>
            <a:r>
              <a:rPr lang="cs-CZ" dirty="0" smtClean="0">
                <a:solidFill>
                  <a:srgbClr val="FFC000"/>
                </a:solidFill>
              </a:rPr>
              <a:t>(otec hermeneutiky): prvotní jazyk je hebrejština</a:t>
            </a:r>
          </a:p>
          <a:p>
            <a:pPr marL="342900" indent="-342900" algn="l">
              <a:buFontTx/>
              <a:buChar char="-"/>
            </a:pPr>
            <a:r>
              <a:rPr lang="cs-CZ" b="1" dirty="0" smtClean="0">
                <a:solidFill>
                  <a:srgbClr val="FFC000"/>
                </a:solidFill>
              </a:rPr>
              <a:t>irští gramatikové </a:t>
            </a:r>
            <a:r>
              <a:rPr lang="cs-CZ" dirty="0" smtClean="0">
                <a:solidFill>
                  <a:srgbClr val="FFC000"/>
                </a:solidFill>
              </a:rPr>
              <a:t>(7.st.): lidová galština mnoho výhod oproti latině</a:t>
            </a:r>
          </a:p>
          <a:p>
            <a:pPr marL="342900" indent="-342900" algn="l">
              <a:buFontTx/>
              <a:buChar char="-"/>
            </a:pPr>
            <a:r>
              <a:rPr lang="cs-CZ" b="1" dirty="0" smtClean="0">
                <a:solidFill>
                  <a:srgbClr val="FFC000"/>
                </a:solidFill>
              </a:rPr>
              <a:t>Dante Alighieri </a:t>
            </a:r>
            <a:r>
              <a:rPr lang="cs-CZ" dirty="0" smtClean="0">
                <a:solidFill>
                  <a:srgbClr val="FFC000"/>
                </a:solidFill>
              </a:rPr>
              <a:t>(14. st.): zásady univerzální gramatiky, přirozená schopnost řeči</a:t>
            </a:r>
          </a:p>
          <a:p>
            <a:pPr algn="l"/>
            <a:r>
              <a:rPr lang="cs-CZ" dirty="0" smtClean="0">
                <a:solidFill>
                  <a:srgbClr val="FFC000"/>
                </a:solidFill>
              </a:rPr>
              <a:t>	Do 17. st.: za prajazyk považována hebrejština:</a:t>
            </a:r>
          </a:p>
          <a:p>
            <a:r>
              <a:rPr lang="cs-CZ" dirty="0" smtClean="0">
                <a:solidFill>
                  <a:srgbClr val="FFC000"/>
                </a:solidFill>
                <a:effectLst/>
              </a:rPr>
              <a:t>Abraham </a:t>
            </a:r>
            <a:r>
              <a:rPr lang="cs-CZ" dirty="0" err="1" smtClean="0">
                <a:solidFill>
                  <a:srgbClr val="FFC000"/>
                </a:solidFill>
                <a:effectLst/>
              </a:rPr>
              <a:t>Abulafia</a:t>
            </a:r>
            <a:r>
              <a:rPr lang="cs-CZ" dirty="0" smtClean="0">
                <a:solidFill>
                  <a:srgbClr val="FFC000"/>
                </a:solidFill>
                <a:effectLst/>
              </a:rPr>
              <a:t>, </a:t>
            </a:r>
            <a:r>
              <a:rPr lang="cs-CZ" dirty="0" err="1" smtClean="0">
                <a:solidFill>
                  <a:srgbClr val="FFC000"/>
                </a:solidFill>
                <a:effectLst/>
              </a:rPr>
              <a:t>Guillaum</a:t>
            </a:r>
            <a:r>
              <a:rPr lang="cs-CZ" dirty="0" smtClean="0">
                <a:solidFill>
                  <a:srgbClr val="FFC000"/>
                </a:solidFill>
                <a:effectLst/>
              </a:rPr>
              <a:t> Postel, </a:t>
            </a:r>
            <a:r>
              <a:rPr lang="cs-CZ" dirty="0" err="1">
                <a:solidFill>
                  <a:srgbClr val="FFC000"/>
                </a:solidFill>
                <a:effectLst/>
              </a:rPr>
              <a:t>Estienne</a:t>
            </a:r>
            <a:r>
              <a:rPr lang="cs-CZ" dirty="0">
                <a:solidFill>
                  <a:srgbClr val="FFC000"/>
                </a:solidFill>
                <a:effectLst/>
              </a:rPr>
              <a:t> </a:t>
            </a:r>
            <a:r>
              <a:rPr lang="cs-CZ" dirty="0" err="1" smtClean="0">
                <a:solidFill>
                  <a:srgbClr val="FFC000"/>
                </a:solidFill>
                <a:effectLst/>
              </a:rPr>
              <a:t>Guirchard</a:t>
            </a:r>
            <a:r>
              <a:rPr lang="cs-CZ" dirty="0" smtClean="0">
                <a:solidFill>
                  <a:srgbClr val="FFC000"/>
                </a:solidFill>
                <a:effectLst/>
              </a:rPr>
              <a:t>, </a:t>
            </a:r>
            <a:r>
              <a:rPr lang="cs-CZ" dirty="0">
                <a:solidFill>
                  <a:srgbClr val="FFC000"/>
                </a:solidFill>
                <a:effectLst/>
              </a:rPr>
              <a:t>Claude </a:t>
            </a:r>
            <a:r>
              <a:rPr lang="cs-CZ" dirty="0" err="1" smtClean="0">
                <a:solidFill>
                  <a:srgbClr val="FFC000"/>
                </a:solidFill>
                <a:effectLst/>
              </a:rPr>
              <a:t>Duret</a:t>
            </a:r>
            <a:r>
              <a:rPr lang="cs-CZ" dirty="0" smtClean="0">
                <a:solidFill>
                  <a:srgbClr val="FFC000"/>
                </a:solidFill>
                <a:effectLst/>
              </a:rPr>
              <a:t>, </a:t>
            </a:r>
            <a:r>
              <a:rPr lang="cs-CZ" dirty="0" err="1">
                <a:solidFill>
                  <a:srgbClr val="FFC000"/>
                </a:solidFill>
                <a:effectLst/>
              </a:rPr>
              <a:t>Mercurius</a:t>
            </a:r>
            <a:r>
              <a:rPr lang="cs-CZ" dirty="0">
                <a:solidFill>
                  <a:srgbClr val="FFC000"/>
                </a:solidFill>
                <a:effectLst/>
              </a:rPr>
              <a:t> von </a:t>
            </a:r>
            <a:r>
              <a:rPr lang="cs-CZ" dirty="0" err="1" smtClean="0">
                <a:solidFill>
                  <a:srgbClr val="FFC000"/>
                </a:solidFill>
                <a:effectLst/>
              </a:rPr>
              <a:t>Helmont</a:t>
            </a:r>
            <a:r>
              <a:rPr lang="cs-CZ" dirty="0" smtClean="0">
                <a:solidFill>
                  <a:srgbClr val="FFC000"/>
                </a:solidFill>
                <a:effectLst/>
              </a:rPr>
              <a:t>…</a:t>
            </a:r>
            <a:endParaRPr lang="cs-CZ" dirty="0">
              <a:solidFill>
                <a:srgbClr val="FFC000"/>
              </a:solidFill>
              <a:effectLst/>
            </a:endParaRPr>
          </a:p>
          <a:p>
            <a:pPr algn="l"/>
            <a:endParaRPr lang="cs-CZ" dirty="0" smtClean="0">
              <a:solidFill>
                <a:srgbClr val="FFC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63" y="398054"/>
            <a:ext cx="27940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31966" y="574765"/>
            <a:ext cx="9431383" cy="5682343"/>
          </a:xfrm>
        </p:spPr>
        <p:txBody>
          <a:bodyPr>
            <a:normAutofit lnSpcReduction="10000"/>
          </a:bodyPr>
          <a:lstStyle/>
          <a:p>
            <a:pPr algn="l"/>
            <a:r>
              <a:rPr lang="cs-CZ" b="1" u="sng" dirty="0" smtClean="0">
                <a:solidFill>
                  <a:srgbClr val="92D050"/>
                </a:solidFill>
                <a:effectLst/>
              </a:rPr>
              <a:t>Nacionalistické tendence:</a:t>
            </a:r>
          </a:p>
          <a:p>
            <a:pPr algn="l"/>
            <a:endParaRPr lang="cs-CZ" dirty="0" smtClean="0">
              <a:solidFill>
                <a:srgbClr val="FFC000"/>
              </a:solidFill>
              <a:effectLst/>
            </a:endParaRPr>
          </a:p>
          <a:p>
            <a:pPr algn="l"/>
            <a:r>
              <a:rPr lang="cs-CZ" dirty="0" err="1" smtClean="0">
                <a:solidFill>
                  <a:srgbClr val="FFC000"/>
                </a:solidFill>
                <a:effectLst/>
              </a:rPr>
              <a:t>Goropius</a:t>
            </a:r>
            <a:r>
              <a:rPr lang="cs-CZ" dirty="0" smtClean="0">
                <a:solidFill>
                  <a:srgbClr val="FFC000"/>
                </a:solidFill>
                <a:effectLst/>
              </a:rPr>
              <a:t> </a:t>
            </a:r>
            <a:r>
              <a:rPr lang="cs-CZ" dirty="0" err="1">
                <a:solidFill>
                  <a:srgbClr val="FFC000"/>
                </a:solidFill>
                <a:effectLst/>
              </a:rPr>
              <a:t>Becanus</a:t>
            </a:r>
            <a:r>
              <a:rPr lang="cs-CZ" dirty="0">
                <a:solidFill>
                  <a:srgbClr val="FFC000"/>
                </a:solidFill>
                <a:effectLst/>
              </a:rPr>
              <a:t> </a:t>
            </a:r>
            <a:endParaRPr lang="cs-CZ" dirty="0" smtClean="0">
              <a:solidFill>
                <a:srgbClr val="FFC000"/>
              </a:solidFill>
              <a:effectLst/>
            </a:endParaRPr>
          </a:p>
          <a:p>
            <a:pPr algn="l"/>
            <a:r>
              <a:rPr lang="cs-CZ" dirty="0" smtClean="0">
                <a:solidFill>
                  <a:srgbClr val="FFC000"/>
                </a:solidFill>
                <a:effectLst/>
              </a:rPr>
              <a:t>                                                                  </a:t>
            </a:r>
          </a:p>
          <a:p>
            <a:pPr algn="l"/>
            <a:endParaRPr lang="cs-CZ" dirty="0">
              <a:solidFill>
                <a:srgbClr val="FFC000"/>
              </a:solidFill>
              <a:effectLst/>
            </a:endParaRPr>
          </a:p>
          <a:p>
            <a:pPr algn="l"/>
            <a:r>
              <a:rPr lang="cs-CZ" dirty="0" smtClean="0">
                <a:solidFill>
                  <a:srgbClr val="FFC000"/>
                </a:solidFill>
                <a:effectLst/>
              </a:rPr>
              <a:t>													Georg </a:t>
            </a:r>
            <a:r>
              <a:rPr lang="cs-CZ" dirty="0" err="1">
                <a:solidFill>
                  <a:srgbClr val="FFC000"/>
                </a:solidFill>
                <a:effectLst/>
              </a:rPr>
              <a:t>Stiernhielm</a:t>
            </a:r>
            <a:r>
              <a:rPr lang="cs-CZ" dirty="0">
                <a:solidFill>
                  <a:srgbClr val="FFC000"/>
                </a:solidFill>
                <a:effectLst/>
              </a:rPr>
              <a:t>  </a:t>
            </a:r>
            <a:endParaRPr lang="cs-CZ" dirty="0" smtClean="0">
              <a:solidFill>
                <a:srgbClr val="FFC000"/>
              </a:solidFill>
              <a:effectLst/>
            </a:endParaRPr>
          </a:p>
          <a:p>
            <a:pPr algn="l"/>
            <a:endParaRPr lang="cs-CZ" dirty="0" smtClean="0">
              <a:solidFill>
                <a:srgbClr val="FFC000"/>
              </a:solidFill>
              <a:effectLst/>
            </a:endParaRPr>
          </a:p>
          <a:p>
            <a:pPr algn="l"/>
            <a:r>
              <a:rPr lang="cs-CZ" dirty="0" smtClean="0">
                <a:solidFill>
                  <a:srgbClr val="FFC000"/>
                </a:solidFill>
                <a:effectLst/>
              </a:rPr>
              <a:t>                               Martin </a:t>
            </a:r>
            <a:r>
              <a:rPr lang="cs-CZ" dirty="0">
                <a:solidFill>
                  <a:srgbClr val="FFC000"/>
                </a:solidFill>
                <a:effectLst/>
              </a:rPr>
              <a:t>Luther </a:t>
            </a:r>
            <a:endParaRPr lang="cs-CZ" dirty="0" smtClean="0">
              <a:solidFill>
                <a:srgbClr val="FFC000"/>
              </a:solidFill>
              <a:effectLst/>
            </a:endParaRPr>
          </a:p>
          <a:p>
            <a:pPr algn="l"/>
            <a:r>
              <a:rPr lang="cs-CZ" dirty="0" smtClean="0">
                <a:solidFill>
                  <a:srgbClr val="FFC000"/>
                </a:solidFill>
                <a:effectLst/>
              </a:rPr>
              <a:t>                               Konrad </a:t>
            </a:r>
            <a:r>
              <a:rPr lang="cs-CZ" dirty="0" err="1">
                <a:solidFill>
                  <a:srgbClr val="FFC000"/>
                </a:solidFill>
                <a:effectLst/>
              </a:rPr>
              <a:t>Pelicanus</a:t>
            </a:r>
            <a:r>
              <a:rPr lang="cs-CZ" dirty="0">
                <a:solidFill>
                  <a:srgbClr val="FFC000"/>
                </a:solidFill>
                <a:effectLst/>
              </a:rPr>
              <a:t> </a:t>
            </a:r>
            <a:endParaRPr lang="cs-CZ" dirty="0" smtClean="0">
              <a:solidFill>
                <a:srgbClr val="FFC000"/>
              </a:solidFill>
              <a:effectLst/>
            </a:endParaRPr>
          </a:p>
          <a:p>
            <a:pPr algn="l"/>
            <a:r>
              <a:rPr lang="cs-CZ" dirty="0" smtClean="0">
                <a:solidFill>
                  <a:srgbClr val="FFC000"/>
                </a:solidFill>
                <a:effectLst/>
              </a:rPr>
              <a:t>                               Georg </a:t>
            </a:r>
            <a:r>
              <a:rPr lang="cs-CZ" dirty="0">
                <a:solidFill>
                  <a:srgbClr val="FFC000"/>
                </a:solidFill>
                <a:effectLst/>
              </a:rPr>
              <a:t>Philipp </a:t>
            </a:r>
            <a:r>
              <a:rPr lang="cs-CZ" dirty="0" err="1">
                <a:solidFill>
                  <a:srgbClr val="FFC000"/>
                </a:solidFill>
                <a:effectLst/>
              </a:rPr>
              <a:t>Harsdörfer</a:t>
            </a:r>
            <a:r>
              <a:rPr lang="cs-CZ" dirty="0">
                <a:solidFill>
                  <a:srgbClr val="FFC000"/>
                </a:solidFill>
                <a:effectLst/>
              </a:rPr>
              <a:t>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19" y="2202725"/>
            <a:ext cx="2095500" cy="14001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913" y="2288450"/>
            <a:ext cx="2095500" cy="13144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" y="4715691"/>
            <a:ext cx="2405149" cy="144308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916" y="900589"/>
            <a:ext cx="2345327" cy="139990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576" y="2530316"/>
            <a:ext cx="2405744" cy="142602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244" y="4408734"/>
            <a:ext cx="2298109" cy="152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6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92776" y="1018903"/>
            <a:ext cx="10136777" cy="5120640"/>
          </a:xfrm>
        </p:spPr>
        <p:txBody>
          <a:bodyPr>
            <a:normAutofit fontScale="92500"/>
          </a:bodyPr>
          <a:lstStyle/>
          <a:p>
            <a:pPr algn="l"/>
            <a:r>
              <a:rPr lang="cs-CZ" b="1" u="sng" dirty="0" smtClean="0">
                <a:solidFill>
                  <a:srgbClr val="FFC000"/>
                </a:solidFill>
              </a:rPr>
              <a:t>Polygeneze</a:t>
            </a:r>
          </a:p>
          <a:p>
            <a:pPr marL="342900" indent="-342900" algn="l">
              <a:buFontTx/>
              <a:buChar char="-"/>
            </a:pPr>
            <a:r>
              <a:rPr lang="cs-CZ" dirty="0" smtClean="0">
                <a:solidFill>
                  <a:srgbClr val="92D050"/>
                </a:solidFill>
              </a:rPr>
              <a:t>od 17. st.</a:t>
            </a:r>
          </a:p>
          <a:p>
            <a:pPr marL="342900" indent="-342900" algn="l">
              <a:buFontTx/>
              <a:buChar char="-"/>
            </a:pPr>
            <a:r>
              <a:rPr lang="cs-CZ" dirty="0" smtClean="0">
                <a:solidFill>
                  <a:srgbClr val="92D050"/>
                </a:solidFill>
              </a:rPr>
              <a:t>cestovatelé a misionáři z mimoevropských kultur</a:t>
            </a:r>
          </a:p>
          <a:p>
            <a:pPr marL="342900" indent="-342900" algn="l">
              <a:buFontTx/>
              <a:buChar char="-"/>
            </a:pPr>
            <a:r>
              <a:rPr lang="cs-CZ" dirty="0" err="1">
                <a:solidFill>
                  <a:srgbClr val="92D050"/>
                </a:solidFill>
                <a:effectLst/>
              </a:rPr>
              <a:t>Josephus</a:t>
            </a:r>
            <a:r>
              <a:rPr lang="cs-CZ" dirty="0">
                <a:solidFill>
                  <a:srgbClr val="92D050"/>
                </a:solidFill>
                <a:effectLst/>
              </a:rPr>
              <a:t> </a:t>
            </a:r>
            <a:r>
              <a:rPr lang="cs-CZ" dirty="0" err="1" smtClean="0">
                <a:solidFill>
                  <a:srgbClr val="92D050"/>
                </a:solidFill>
                <a:effectLst/>
              </a:rPr>
              <a:t>Scaliger</a:t>
            </a:r>
            <a:r>
              <a:rPr lang="cs-CZ" dirty="0" smtClean="0">
                <a:solidFill>
                  <a:srgbClr val="92D050"/>
                </a:solidFill>
                <a:effectLst/>
              </a:rPr>
              <a:t>, </a:t>
            </a:r>
            <a:r>
              <a:rPr lang="cs-CZ" dirty="0">
                <a:solidFill>
                  <a:srgbClr val="92D050"/>
                </a:solidFill>
                <a:effectLst/>
              </a:rPr>
              <a:t>Charles de </a:t>
            </a:r>
            <a:r>
              <a:rPr lang="cs-CZ" dirty="0" err="1" smtClean="0">
                <a:solidFill>
                  <a:srgbClr val="92D050"/>
                </a:solidFill>
                <a:effectLst/>
              </a:rPr>
              <a:t>Bosses</a:t>
            </a:r>
            <a:endParaRPr lang="cs-CZ" dirty="0" smtClean="0">
              <a:solidFill>
                <a:srgbClr val="92D050"/>
              </a:solidFill>
              <a:effectLst/>
            </a:endParaRPr>
          </a:p>
          <a:p>
            <a:pPr marL="342900" indent="-342900" algn="l">
              <a:buFontTx/>
              <a:buChar char="-"/>
            </a:pPr>
            <a:r>
              <a:rPr lang="cs-CZ" dirty="0" smtClean="0">
                <a:solidFill>
                  <a:srgbClr val="92D050"/>
                </a:solidFill>
                <a:effectLst/>
              </a:rPr>
              <a:t>18./19. st.: i pokud by existoval prvotní jazyk, není možné ho znovunastolit, v jazycích již došlo k mnoha změnám</a:t>
            </a:r>
          </a:p>
          <a:p>
            <a:pPr marL="342900" indent="-342900" algn="l">
              <a:buFontTx/>
              <a:buChar char="-"/>
            </a:pPr>
            <a:r>
              <a:rPr lang="cs-CZ" dirty="0">
                <a:solidFill>
                  <a:srgbClr val="FFC000"/>
                </a:solidFill>
                <a:effectLst/>
              </a:rPr>
              <a:t>L. de </a:t>
            </a:r>
            <a:r>
              <a:rPr lang="cs-CZ" dirty="0" err="1">
                <a:solidFill>
                  <a:srgbClr val="FFC000"/>
                </a:solidFill>
                <a:effectLst/>
              </a:rPr>
              <a:t>Jaucourt</a:t>
            </a:r>
            <a:r>
              <a:rPr lang="cs-CZ" dirty="0">
                <a:solidFill>
                  <a:srgbClr val="FFC000"/>
                </a:solidFill>
                <a:effectLst/>
              </a:rPr>
              <a:t> (18. st.): </a:t>
            </a:r>
            <a:r>
              <a:rPr lang="cs-CZ" i="1" dirty="0">
                <a:solidFill>
                  <a:srgbClr val="FFC000"/>
                </a:solidFill>
                <a:effectLst/>
              </a:rPr>
              <a:t>různé jazyky mají svůj původ v různém duchu jednotlivých národů, a proto lze s určitou platností prohlásit, že nikdy nebude existovat univerzální jazyk, protože nikdy nebude možné vnutit všem národům stejné zvyklosti a cítění, stejné představy o ctnostech a neřestech...</a:t>
            </a:r>
            <a:endParaRPr lang="cs-CZ" dirty="0">
              <a:solidFill>
                <a:srgbClr val="FFC000"/>
              </a:solidFill>
              <a:effectLst/>
            </a:endParaRPr>
          </a:p>
          <a:p>
            <a:pPr marL="342900" indent="-342900" algn="l">
              <a:buFontTx/>
              <a:buChar char="-"/>
            </a:pPr>
            <a:endParaRPr lang="cs-CZ" dirty="0" smtClean="0">
              <a:solidFill>
                <a:srgbClr val="92D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504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09897" y="587829"/>
            <a:ext cx="9786834" cy="5852160"/>
          </a:xfrm>
        </p:spPr>
        <p:txBody>
          <a:bodyPr>
            <a:normAutofit/>
          </a:bodyPr>
          <a:lstStyle/>
          <a:p>
            <a:pPr algn="l"/>
            <a:r>
              <a:rPr lang="cs-CZ" sz="3200" b="1" u="sng" dirty="0" smtClean="0">
                <a:solidFill>
                  <a:srgbClr val="FFC000"/>
                </a:solidFill>
              </a:rPr>
              <a:t>Dokonalý jazyk obrazů</a:t>
            </a:r>
          </a:p>
          <a:p>
            <a:pPr algn="l"/>
            <a:r>
              <a:rPr lang="cs-CZ" sz="3200" dirty="0" smtClean="0">
                <a:solidFill>
                  <a:srgbClr val="92D050"/>
                </a:solidFill>
              </a:rPr>
              <a:t>- </a:t>
            </a:r>
            <a:r>
              <a:rPr lang="cs-CZ" dirty="0" smtClean="0">
                <a:solidFill>
                  <a:srgbClr val="92D050"/>
                </a:solidFill>
              </a:rPr>
              <a:t>hieroglyfy</a:t>
            </a:r>
          </a:p>
          <a:p>
            <a:pPr algn="l"/>
            <a:r>
              <a:rPr lang="cs-CZ" dirty="0" smtClean="0">
                <a:solidFill>
                  <a:srgbClr val="92D050"/>
                </a:solidFill>
              </a:rPr>
              <a:t>- čínské znaky</a:t>
            </a:r>
          </a:p>
          <a:p>
            <a:pPr marL="342900" indent="-342900" algn="l">
              <a:buFontTx/>
              <a:buChar char="-"/>
            </a:pPr>
            <a:r>
              <a:rPr lang="cs-CZ" dirty="0" smtClean="0">
                <a:solidFill>
                  <a:srgbClr val="92D050"/>
                </a:solidFill>
              </a:rPr>
              <a:t>‚posunkový jazyk‘, ‚jazyk pro hluchoněmé</a:t>
            </a:r>
          </a:p>
          <a:p>
            <a:pPr marL="800100" lvl="1" indent="-342900" algn="l">
              <a:buFontTx/>
              <a:buChar char="-"/>
            </a:pPr>
            <a:r>
              <a:rPr lang="cs-CZ" dirty="0" smtClean="0">
                <a:solidFill>
                  <a:srgbClr val="92D050"/>
                </a:solidFill>
              </a:rPr>
              <a:t>La </a:t>
            </a:r>
            <a:r>
              <a:rPr lang="cs-CZ" dirty="0" err="1" smtClean="0">
                <a:solidFill>
                  <a:srgbClr val="92D050"/>
                </a:solidFill>
              </a:rPr>
              <a:t>Barre</a:t>
            </a:r>
            <a:endParaRPr lang="cs-CZ" dirty="0" smtClean="0">
              <a:solidFill>
                <a:srgbClr val="92D050"/>
              </a:solidFill>
            </a:endParaRPr>
          </a:p>
          <a:p>
            <a:pPr marL="800100" lvl="1" indent="-342900" algn="l">
              <a:buFontTx/>
              <a:buChar char="-"/>
            </a:pPr>
            <a:r>
              <a:rPr lang="cs-CZ" dirty="0" smtClean="0">
                <a:solidFill>
                  <a:srgbClr val="92D050"/>
                </a:solidFill>
              </a:rPr>
              <a:t>John </a:t>
            </a:r>
            <a:r>
              <a:rPr lang="cs-CZ" dirty="0" err="1" smtClean="0">
                <a:solidFill>
                  <a:srgbClr val="92D050"/>
                </a:solidFill>
              </a:rPr>
              <a:t>Bulver</a:t>
            </a:r>
            <a:endParaRPr lang="cs-CZ" dirty="0" smtClean="0">
              <a:solidFill>
                <a:srgbClr val="92D050"/>
              </a:solidFill>
            </a:endParaRPr>
          </a:p>
          <a:p>
            <a:pPr marL="800100" lvl="1" indent="-342900" algn="l">
              <a:buFontTx/>
              <a:buChar char="-"/>
            </a:pPr>
            <a:r>
              <a:rPr lang="cs-CZ" dirty="0" smtClean="0">
                <a:solidFill>
                  <a:srgbClr val="92D050"/>
                </a:solidFill>
              </a:rPr>
              <a:t>Abbé de </a:t>
            </a:r>
            <a:r>
              <a:rPr lang="cs-CZ" dirty="0" err="1" smtClean="0">
                <a:solidFill>
                  <a:srgbClr val="92D050"/>
                </a:solidFill>
              </a:rPr>
              <a:t>L‘Eppé</a:t>
            </a:r>
            <a:endParaRPr lang="cs-CZ" dirty="0" smtClean="0">
              <a:solidFill>
                <a:srgbClr val="92D050"/>
              </a:solidFill>
            </a:endParaRPr>
          </a:p>
          <a:p>
            <a:pPr marL="800100" lvl="1" indent="-342900" algn="l">
              <a:buFontTx/>
              <a:buChar char="-"/>
            </a:pPr>
            <a:r>
              <a:rPr lang="cs-CZ" dirty="0" smtClean="0">
                <a:solidFill>
                  <a:srgbClr val="92D050"/>
                </a:solidFill>
              </a:rPr>
              <a:t>Sol </a:t>
            </a:r>
            <a:r>
              <a:rPr lang="cs-CZ" dirty="0" err="1" smtClean="0">
                <a:solidFill>
                  <a:srgbClr val="92D050"/>
                </a:solidFill>
              </a:rPr>
              <a:t>Worth</a:t>
            </a:r>
            <a:endParaRPr lang="cs-CZ" dirty="0" smtClean="0">
              <a:solidFill>
                <a:srgbClr val="92D050"/>
              </a:solidFill>
            </a:endParaRPr>
          </a:p>
          <a:p>
            <a:pPr marL="342900" indent="-342900" algn="l">
              <a:buFontTx/>
              <a:buChar char="-"/>
            </a:pPr>
            <a:endParaRPr lang="cs-CZ" dirty="0" smtClean="0">
              <a:solidFill>
                <a:srgbClr val="92D05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314" y="149709"/>
            <a:ext cx="5373989" cy="259349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831" y="2873829"/>
            <a:ext cx="2343472" cy="34355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77" y="3592286"/>
            <a:ext cx="1533525" cy="26479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43" y="3554185"/>
            <a:ext cx="1643971" cy="268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5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95269" y="600891"/>
            <a:ext cx="9001462" cy="1306286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rgbClr val="92D050"/>
                </a:solidFill>
              </a:rPr>
              <a:t>Projekty univerzálního/dokonalého jazyka</a:t>
            </a:r>
            <a:endParaRPr lang="cs-CZ" sz="3600" dirty="0">
              <a:solidFill>
                <a:srgbClr val="92D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1154" y="1907177"/>
            <a:ext cx="10332720" cy="4532812"/>
          </a:xfrm>
        </p:spPr>
        <p:txBody>
          <a:bodyPr/>
          <a:lstStyle/>
          <a:p>
            <a:pPr algn="l"/>
            <a:endParaRPr lang="cs-CZ" dirty="0" smtClean="0">
              <a:solidFill>
                <a:srgbClr val="FFC000"/>
              </a:solidFill>
              <a:effectLst/>
            </a:endParaRPr>
          </a:p>
          <a:p>
            <a:pPr algn="l"/>
            <a:r>
              <a:rPr lang="cs-CZ" dirty="0" err="1" smtClean="0">
                <a:solidFill>
                  <a:srgbClr val="FFC000"/>
                </a:solidFill>
                <a:effectLst/>
              </a:rPr>
              <a:t>Athanasius</a:t>
            </a:r>
            <a:r>
              <a:rPr lang="cs-CZ" dirty="0" smtClean="0">
                <a:solidFill>
                  <a:srgbClr val="FFC000"/>
                </a:solidFill>
                <a:effectLst/>
              </a:rPr>
              <a:t> </a:t>
            </a:r>
            <a:r>
              <a:rPr lang="cs-CZ" dirty="0" err="1" smtClean="0">
                <a:solidFill>
                  <a:srgbClr val="FFC000"/>
                </a:solidFill>
                <a:effectLst/>
              </a:rPr>
              <a:t>Kircher</a:t>
            </a:r>
            <a:r>
              <a:rPr lang="cs-CZ" dirty="0" smtClean="0">
                <a:solidFill>
                  <a:srgbClr val="FFC000"/>
                </a:solidFill>
                <a:effectLst/>
              </a:rPr>
              <a:t>: polygrafie a </a:t>
            </a:r>
            <a:r>
              <a:rPr lang="cs-CZ" dirty="0" err="1" smtClean="0">
                <a:solidFill>
                  <a:srgbClr val="FFC000"/>
                </a:solidFill>
                <a:effectLst/>
              </a:rPr>
              <a:t>steganometrie</a:t>
            </a:r>
            <a:endParaRPr lang="cs-CZ" dirty="0" smtClean="0">
              <a:solidFill>
                <a:srgbClr val="FFC000"/>
              </a:solidFill>
              <a:effectLst/>
            </a:endParaRPr>
          </a:p>
          <a:p>
            <a:pPr algn="l"/>
            <a:r>
              <a:rPr lang="cs-CZ" dirty="0">
                <a:solidFill>
                  <a:srgbClr val="FFC000"/>
                </a:solidFill>
                <a:effectLst/>
              </a:rPr>
              <a:t>	Johann Joachim </a:t>
            </a:r>
            <a:r>
              <a:rPr lang="cs-CZ" dirty="0" err="1" smtClean="0">
                <a:solidFill>
                  <a:srgbClr val="FFC000"/>
                </a:solidFill>
                <a:effectLst/>
              </a:rPr>
              <a:t>Becher</a:t>
            </a:r>
            <a:r>
              <a:rPr lang="cs-CZ" dirty="0" smtClean="0">
                <a:solidFill>
                  <a:srgbClr val="FFC000"/>
                </a:solidFill>
                <a:effectLst/>
              </a:rPr>
              <a:t>, </a:t>
            </a:r>
            <a:r>
              <a:rPr lang="cs-CZ" dirty="0" err="1" smtClean="0">
                <a:solidFill>
                  <a:srgbClr val="FFC000"/>
                </a:solidFill>
                <a:effectLst/>
              </a:rPr>
              <a:t>Gaspar</a:t>
            </a:r>
            <a:r>
              <a:rPr lang="cs-CZ" dirty="0" smtClean="0">
                <a:solidFill>
                  <a:srgbClr val="FFC000"/>
                </a:solidFill>
                <a:effectLst/>
              </a:rPr>
              <a:t> </a:t>
            </a:r>
            <a:r>
              <a:rPr lang="cs-CZ" dirty="0" err="1" smtClean="0">
                <a:solidFill>
                  <a:srgbClr val="FFC000"/>
                </a:solidFill>
                <a:effectLst/>
              </a:rPr>
              <a:t>Scott</a:t>
            </a:r>
            <a:endParaRPr lang="cs-CZ" dirty="0">
              <a:solidFill>
                <a:srgbClr val="FFC000"/>
              </a:solidFill>
              <a:effectLst/>
            </a:endParaRPr>
          </a:p>
          <a:p>
            <a:pPr algn="l"/>
            <a:endParaRPr lang="cs-CZ" dirty="0" smtClean="0">
              <a:solidFill>
                <a:srgbClr val="92D050"/>
              </a:solidFill>
            </a:endParaRPr>
          </a:p>
          <a:p>
            <a:pPr algn="l"/>
            <a:r>
              <a:rPr lang="cs-CZ" dirty="0" smtClean="0">
                <a:solidFill>
                  <a:srgbClr val="92D050"/>
                </a:solidFill>
              </a:rPr>
              <a:t>Apriorní filosofické jazyky: </a:t>
            </a:r>
          </a:p>
          <a:p>
            <a:pPr algn="l"/>
            <a:r>
              <a:rPr lang="cs-CZ" dirty="0" smtClean="0">
                <a:solidFill>
                  <a:srgbClr val="92D050"/>
                </a:solidFill>
              </a:rPr>
              <a:t>George </a:t>
            </a:r>
            <a:r>
              <a:rPr lang="cs-CZ" dirty="0" err="1" smtClean="0">
                <a:solidFill>
                  <a:srgbClr val="92D050"/>
                </a:solidFill>
              </a:rPr>
              <a:t>Dalgarno</a:t>
            </a:r>
            <a:r>
              <a:rPr lang="cs-CZ" dirty="0" smtClean="0">
                <a:solidFill>
                  <a:srgbClr val="92D050"/>
                </a:solidFill>
              </a:rPr>
              <a:t>, John Wilkins, Francis </a:t>
            </a:r>
            <a:r>
              <a:rPr lang="cs-CZ" dirty="0" err="1" smtClean="0">
                <a:solidFill>
                  <a:srgbClr val="92D050"/>
                </a:solidFill>
              </a:rPr>
              <a:t>Lodwick</a:t>
            </a:r>
            <a:endParaRPr lang="cs-CZ" dirty="0" smtClean="0">
              <a:solidFill>
                <a:srgbClr val="92D050"/>
              </a:solidFill>
            </a:endParaRPr>
          </a:p>
          <a:p>
            <a:pPr algn="l"/>
            <a:r>
              <a:rPr lang="cs-CZ" dirty="0" smtClean="0">
                <a:solidFill>
                  <a:srgbClr val="92D050"/>
                </a:solidFill>
              </a:rPr>
              <a:t>(Francis Bacon, J. A. Komenský, René Descartes)</a:t>
            </a:r>
          </a:p>
          <a:p>
            <a:pPr algn="l"/>
            <a:endParaRPr lang="cs-CZ" dirty="0" smtClean="0">
              <a:solidFill>
                <a:srgbClr val="92D050"/>
              </a:solidFill>
            </a:endParaRPr>
          </a:p>
          <a:p>
            <a:pPr algn="l"/>
            <a:endParaRPr lang="cs-CZ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2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Damašek</Template>
  <TotalTime>244</TotalTime>
  <Words>275</Words>
  <Application>Microsoft Office PowerPoint</Application>
  <PresentationFormat>Širokoúhlá obrazovka</PresentationFormat>
  <Paragraphs>78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Rockwell</vt:lpstr>
      <vt:lpstr>Damask</vt:lpstr>
      <vt:lpstr>umberto eco</vt:lpstr>
      <vt:lpstr>umberto eco</vt:lpstr>
      <vt:lpstr>Hledání dokonalého jazyka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Projekty univerzálního/dokonalého jazyka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martin buber – já a ty</dc:title>
  <dc:creator>Zofka</dc:creator>
  <cp:lastModifiedBy>Vaňková, Irena</cp:lastModifiedBy>
  <cp:revision>37</cp:revision>
  <dcterms:created xsi:type="dcterms:W3CDTF">2017-03-27T17:19:14Z</dcterms:created>
  <dcterms:modified xsi:type="dcterms:W3CDTF">2017-04-11T09:04:47Z</dcterms:modified>
</cp:coreProperties>
</file>